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2" r:id="rId2"/>
  </p:sldMasterIdLst>
  <p:notesMasterIdLst>
    <p:notesMasterId r:id="rId14"/>
  </p:notesMasterIdLst>
  <p:sldIdLst>
    <p:sldId id="287" r:id="rId3"/>
    <p:sldId id="293" r:id="rId4"/>
    <p:sldId id="296" r:id="rId5"/>
    <p:sldId id="298" r:id="rId6"/>
    <p:sldId id="299" r:id="rId7"/>
    <p:sldId id="301" r:id="rId8"/>
    <p:sldId id="303" r:id="rId9"/>
    <p:sldId id="295" r:id="rId10"/>
    <p:sldId id="300" r:id="rId11"/>
    <p:sldId id="305" r:id="rId12"/>
    <p:sldId id="304" r:id="rId13"/>
  </p:sldIdLst>
  <p:sldSz cx="9144000" cy="6858000" type="screen4x3"/>
  <p:notesSz cx="68580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90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0960F7-59D3-4641-88FF-81256B6D39A8}" type="datetimeFigureOut">
              <a:rPr lang="en-US" smtClean="0"/>
              <a:t>3/18/2016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16425"/>
            <a:ext cx="5486400" cy="41830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29675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F094CD-0F18-46F2-BC47-EA8B321B83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6651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6ACC39-71D1-425A-AC94-87BBA8DBB75E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128558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6ACC39-71D1-425A-AC94-87BBA8DBB75E}" type="slidenum">
              <a:rPr lang="en-US" altLang="en-US" smtClean="0"/>
              <a:pPr/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128558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Real world convertible testing.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6ACC39-71D1-425A-AC94-87BBA8DBB75E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128558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6ACC39-71D1-425A-AC94-87BBA8DBB75E}" type="slidenum">
              <a:rPr lang="en-US" altLang="en-US" smtClean="0"/>
              <a:pPr/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12855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6ACC39-71D1-425A-AC94-87BBA8DBB75E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128558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6ACC39-71D1-425A-AC94-87BBA8DBB75E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128558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6ACC39-71D1-425A-AC94-87BBA8DBB75E}" type="slidenum">
              <a:rPr lang="en-US" altLang="en-US" smtClean="0"/>
              <a:pPr/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128558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6ACC39-71D1-425A-AC94-87BBA8DBB75E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128558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CEEDC2-118A-417A-8E8D-BF7F5FC0507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98716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664698-4665-4397-AE86-48A23E9B14A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721492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5DCA14-FE6C-49CC-9C40-81FD61C2CD9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859132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46679D0D-8498-41FC-92EC-DEB3FA5B71C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056336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D3D28DF8-73D6-445E-B2CE-D0B77D51EB7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896043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CEEDC2-118A-417A-8E8D-BF7F5FC05076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54404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175A0C-2745-4A1C-B48C-9C84CD7945B3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86648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D2DE88-61F0-425D-B507-0CDC8FBC437B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06741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73A6DF-953A-44E5-8F6F-0468D7442225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49527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968FD9-A424-49A2-9B00-8CA16616923E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42497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AE774A-418D-4E82-9ECE-E5AA54D0F00A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9443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175A0C-2745-4A1C-B48C-9C84CD7945B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13087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3E753B-FADD-48B1-B648-ECACFC8BB8BF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91070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64A3B3-CDFA-45F5-BF2F-72ECD994EEC1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83874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0717CB-30C5-4959-9595-1AB7ED7E9A6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21203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664698-4665-4397-AE86-48A23E9B14A1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626343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5DCA14-FE6C-49CC-9C40-81FD61C2CD99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594222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46679D0D-8498-41FC-92EC-DEB3FA5B71C3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829964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D3D28DF8-73D6-445E-B2CE-D0B77D51EB73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97130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D2DE88-61F0-425D-B507-0CDC8FBC437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329878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73A6DF-953A-44E5-8F6F-0468D744222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793954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968FD9-A424-49A2-9B00-8CA16616923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674419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AE774A-418D-4E82-9ECE-E5AA54D0F00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092645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3E753B-FADD-48B1-B648-ECACFC8BB8B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370518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64A3B3-CDFA-45F5-BF2F-72ECD994EEC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143194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0717CB-30C5-4959-9595-1AB7ED7E9A6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240283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BBC4A344-8438-4B4B-9716-5CCCC2E86DB2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BBC4A344-8438-4B4B-9716-5CCCC2E86DB2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04751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2.png"/><Relationship Id="rId18" Type="http://schemas.openxmlformats.org/officeDocument/2006/relationships/image" Target="../media/image16.png"/><Relationship Id="rId3" Type="http://schemas.openxmlformats.org/officeDocument/2006/relationships/image" Target="../media/image3.png"/><Relationship Id="rId21" Type="http://schemas.openxmlformats.org/officeDocument/2006/relationships/image" Target="../media/image19.emf"/><Relationship Id="rId7" Type="http://schemas.openxmlformats.org/officeDocument/2006/relationships/image" Target="../media/image7.png"/><Relationship Id="rId12" Type="http://schemas.openxmlformats.org/officeDocument/2006/relationships/image" Target="../media/image11.png"/><Relationship Id="rId17" Type="http://schemas.openxmlformats.org/officeDocument/2006/relationships/image" Target="../media/image15.png"/><Relationship Id="rId25" Type="http://schemas.openxmlformats.org/officeDocument/2006/relationships/image" Target="../media/image21.jpe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4.gif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0.png"/><Relationship Id="rId24" Type="http://schemas.openxmlformats.org/officeDocument/2006/relationships/hyperlink" Target="http://www.google.com/url?sa=i&amp;rct=j&amp;q=&amp;esrc=s&amp;source=images&amp;cd=&amp;cad=rja&amp;uact=8&amp;ved=0ahUKEwiOv7GdyMnLAhVFwmMKHe9jACkQjRwIBw&amp;url=http://www.audriving.com/traffic-signs.php&amp;psig=AFQjCNF2OK_f5wuDeA5OoTo2sCbUaHAiGQ&amp;ust=1458367433581358" TargetMode="External"/><Relationship Id="rId5" Type="http://schemas.openxmlformats.org/officeDocument/2006/relationships/image" Target="../media/image5.png"/><Relationship Id="rId15" Type="http://schemas.openxmlformats.org/officeDocument/2006/relationships/image" Target="../media/image13.jpeg"/><Relationship Id="rId23" Type="http://schemas.openxmlformats.org/officeDocument/2006/relationships/image" Target="../media/image20.gif"/><Relationship Id="rId10" Type="http://schemas.openxmlformats.org/officeDocument/2006/relationships/image" Target="../media/image9.emf"/><Relationship Id="rId19" Type="http://schemas.openxmlformats.org/officeDocument/2006/relationships/image" Target="../media/image17.png"/><Relationship Id="rId4" Type="http://schemas.openxmlformats.org/officeDocument/2006/relationships/image" Target="../media/image4.jpeg"/><Relationship Id="rId9" Type="http://schemas.microsoft.com/office/2007/relationships/hdphoto" Target="../media/hdphoto1.wdp"/><Relationship Id="rId14" Type="http://schemas.microsoft.com/office/2007/relationships/hdphoto" Target="../media/hdphoto2.wdp"/><Relationship Id="rId22" Type="http://schemas.openxmlformats.org/officeDocument/2006/relationships/hyperlink" Target="http://www.google.com/url?sa=i&amp;rct=j&amp;q=&amp;esrc=s&amp;source=images&amp;cd=&amp;cad=rja&amp;uact=8&amp;ved=0ahUKEwijvfPkx8nLAhUOymMKHZeuC-wQjRwIBw&amp;url=http://blog.backupify.com/2012/08/30/why-salesforce-exports-arent-really-a-salesforce-backup/&amp;psig=AFQjCNEpCMm4BdREY2WGTPxMryiHngw33g&amp;ust=1458367316586596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2.png"/><Relationship Id="rId5" Type="http://schemas.openxmlformats.org/officeDocument/2006/relationships/oleObject" Target="../embeddings/oleObject1.bin"/><Relationship Id="rId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accent1"/>
            </a:gs>
            <a:gs pos="100000">
              <a:schemeClr val="accent1">
                <a:gamma/>
                <a:shade val="46275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189038"/>
            <a:ext cx="8229600" cy="2468562"/>
          </a:xfrm>
        </p:spPr>
        <p:txBody>
          <a:bodyPr/>
          <a:lstStyle/>
          <a:p>
            <a:r>
              <a:rPr lang="en-US" altLang="en-US" dirty="0" smtClean="0"/>
              <a:t>Thinking Off-Cycle About</a:t>
            </a:r>
            <a:br>
              <a:rPr lang="en-US" altLang="en-US" dirty="0" smtClean="0"/>
            </a:br>
            <a:r>
              <a:rPr lang="en-US" altLang="en-US" dirty="0" smtClean="0"/>
              <a:t>the Future of PEMS</a:t>
            </a:r>
            <a:endParaRPr lang="en-US" altLang="en-US" dirty="0"/>
          </a:p>
        </p:txBody>
      </p:sp>
      <p:sp>
        <p:nvSpPr>
          <p:cNvPr id="47108" name="Text Box 4"/>
          <p:cNvSpPr txBox="1">
            <a:spLocks noChangeArrowheads="1"/>
          </p:cNvSpPr>
          <p:nvPr/>
        </p:nvSpPr>
        <p:spPr bwMode="auto">
          <a:xfrm>
            <a:off x="1371600" y="3806077"/>
            <a:ext cx="6629400" cy="2523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2000" dirty="0" smtClean="0"/>
              <a:t>6</a:t>
            </a:r>
            <a:r>
              <a:rPr lang="en-US" altLang="en-US" sz="2000" baseline="30000" dirty="0" smtClean="0"/>
              <a:t>th</a:t>
            </a:r>
            <a:r>
              <a:rPr lang="en-US" altLang="en-US" sz="2000" dirty="0" smtClean="0"/>
              <a:t> International PEMS Conference and Workshop (2016)</a:t>
            </a:r>
          </a:p>
          <a:p>
            <a:pPr algn="ctr"/>
            <a:r>
              <a:rPr lang="en-US" altLang="en-US" sz="2000" dirty="0" smtClean="0"/>
              <a:t>University of California, Riverside CE-CERT</a:t>
            </a:r>
          </a:p>
          <a:p>
            <a:pPr algn="ctr"/>
            <a:r>
              <a:rPr lang="en-US" altLang="en-US" sz="2000" dirty="0" smtClean="0"/>
              <a:t>March 18, 2016</a:t>
            </a:r>
          </a:p>
          <a:p>
            <a:pPr algn="ctr"/>
            <a:endParaRPr lang="en-US" altLang="en-US" sz="2000" dirty="0" smtClean="0"/>
          </a:p>
          <a:p>
            <a:pPr algn="ctr"/>
            <a:r>
              <a:rPr lang="en-US" altLang="en-US" sz="2000" dirty="0" smtClean="0"/>
              <a:t>Leo Breton</a:t>
            </a:r>
          </a:p>
          <a:p>
            <a:pPr algn="ctr"/>
            <a:r>
              <a:rPr lang="en-US" altLang="en-US" sz="2000" dirty="0" smtClean="0"/>
              <a:t>Department of Energy</a:t>
            </a:r>
          </a:p>
          <a:p>
            <a:pPr algn="ctr"/>
            <a:r>
              <a:rPr lang="en-US" altLang="en-US" sz="2000" dirty="0" smtClean="0"/>
              <a:t>Vehicle Technologies Program</a:t>
            </a:r>
            <a:endParaRPr lang="en-US" altLang="en-US" sz="2000" dirty="0"/>
          </a:p>
          <a:p>
            <a:endParaRPr lang="en-US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 bwMode="auto">
          <a:xfrm>
            <a:off x="0" y="0"/>
            <a:ext cx="9144000" cy="79873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-30778"/>
            <a:ext cx="9144000" cy="829509"/>
          </a:xfrm>
          <a:prstGeom prst="rect">
            <a:avLst/>
          </a:prstGeom>
          <a:solidFill>
            <a:srgbClr val="00B0F0"/>
          </a:solidFill>
        </p:spPr>
        <p:txBody>
          <a:bodyPr wrap="square" rtlCol="0" anchor="ctr" anchorCtr="0">
            <a:noAutofit/>
          </a:bodyPr>
          <a:lstStyle/>
          <a:p>
            <a:r>
              <a:rPr lang="en-US" sz="4000" dirty="0" smtClean="0"/>
              <a:t>Future Cost / Quality Considerations</a:t>
            </a:r>
            <a:endParaRPr lang="en-US" sz="4000" i="1" dirty="0"/>
          </a:p>
        </p:txBody>
      </p:sp>
      <p:sp>
        <p:nvSpPr>
          <p:cNvPr id="4" name="TextBox 3"/>
          <p:cNvSpPr txBox="1"/>
          <p:nvPr/>
        </p:nvSpPr>
        <p:spPr>
          <a:xfrm>
            <a:off x="76201" y="926068"/>
            <a:ext cx="8915400" cy="593193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Of course lower cost is always good, all else being equal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PEMS </a:t>
            </a:r>
            <a:r>
              <a:rPr lang="en-US" sz="2400" i="1" dirty="0" smtClean="0"/>
              <a:t>is</a:t>
            </a:r>
            <a:r>
              <a:rPr lang="en-US" sz="2400" dirty="0" smtClean="0"/>
              <a:t> a low cost way of doing near-lab quality data acquisition but standards are needed and drive up cost</a:t>
            </a:r>
            <a:endParaRPr lang="en-US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Don’t expect another defeat device in my lifetime – too costly</a:t>
            </a:r>
            <a:endParaRPr lang="en-US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Most future uses will be for discerning small differences in fuel economy/emissions – high quality is needed for what WE do</a:t>
            </a:r>
            <a:endParaRPr lang="en-US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Consider the OEM legal ramifications – your data </a:t>
            </a:r>
            <a:r>
              <a:rPr lang="en-US" sz="2400" i="1" dirty="0" smtClean="0"/>
              <a:t>will</a:t>
            </a:r>
            <a:r>
              <a:rPr lang="en-US" sz="2400" dirty="0" smtClean="0"/>
              <a:t> be used by others who don’t know limitations for purposes you cannot control</a:t>
            </a:r>
            <a:endParaRPr lang="en-US" sz="2400" i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We fought the battle in the ’90s and prevailed – make sure we don’t regress…</a:t>
            </a: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4215271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accent1"/>
            </a:gs>
            <a:gs pos="100000">
              <a:schemeClr val="accent1">
                <a:gamma/>
                <a:shade val="46275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189038"/>
            <a:ext cx="8229600" cy="2468562"/>
          </a:xfrm>
        </p:spPr>
        <p:txBody>
          <a:bodyPr/>
          <a:lstStyle/>
          <a:p>
            <a:r>
              <a:rPr lang="en-US" altLang="en-US" dirty="0" smtClean="0"/>
              <a:t>Happy Testing!</a:t>
            </a:r>
            <a:br>
              <a:rPr lang="en-US" altLang="en-US" dirty="0" smtClean="0"/>
            </a:br>
            <a:r>
              <a:rPr lang="en-US" altLang="en-US" dirty="0" smtClean="0"/>
              <a:t/>
            </a:r>
            <a:br>
              <a:rPr lang="en-US" altLang="en-US" dirty="0" smtClean="0"/>
            </a:br>
            <a:r>
              <a:rPr lang="en-US" altLang="en-US" dirty="0" smtClean="0"/>
              <a:t>Thank </a:t>
            </a:r>
            <a:r>
              <a:rPr lang="en-US" altLang="en-US" dirty="0" smtClean="0"/>
              <a:t>You</a:t>
            </a:r>
            <a:r>
              <a:rPr lang="en-US" altLang="en-US" dirty="0" smtClean="0"/>
              <a:t>!!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269928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 bwMode="auto">
          <a:xfrm>
            <a:off x="0" y="0"/>
            <a:ext cx="9144000" cy="79873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-30778"/>
            <a:ext cx="9144000" cy="829509"/>
          </a:xfrm>
          <a:prstGeom prst="rect">
            <a:avLst/>
          </a:prstGeom>
          <a:solidFill>
            <a:srgbClr val="00B0F0"/>
          </a:solidFill>
        </p:spPr>
        <p:txBody>
          <a:bodyPr wrap="square" rtlCol="0" anchor="ctr" anchorCtr="0">
            <a:noAutofit/>
          </a:bodyPr>
          <a:lstStyle/>
          <a:p>
            <a:r>
              <a:rPr lang="en-US" sz="4000" dirty="0" smtClean="0"/>
              <a:t>We have come a long way since 1995</a:t>
            </a:r>
            <a:endParaRPr lang="en-US" sz="4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8334" y="838622"/>
            <a:ext cx="4685666" cy="3123778"/>
          </a:xfrm>
          <a:prstGeom prst="rect">
            <a:avLst/>
          </a:prstGeom>
        </p:spPr>
      </p:pic>
      <p:pic>
        <p:nvPicPr>
          <p:cNvPr id="6" name="Picture 3" descr="chassis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810000"/>
            <a:ext cx="4572001" cy="3047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0" y="838199"/>
            <a:ext cx="4724400" cy="29204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US" sz="3200" dirty="0" smtClean="0"/>
              <a:t>1995 - Life Was Easy</a:t>
            </a:r>
          </a:p>
          <a:p>
            <a:pPr marL="91440" indent="-274320">
              <a:buFont typeface="Arial" panose="020B0604020202020204" pitchFamily="34" charset="0"/>
              <a:buChar char="•"/>
            </a:pPr>
            <a:r>
              <a:rPr lang="en-US" sz="2800" dirty="0" smtClean="0"/>
              <a:t>Road Testing Impossible</a:t>
            </a:r>
          </a:p>
          <a:p>
            <a:pPr marL="91440" indent="-274320">
              <a:buFont typeface="Arial" panose="020B0604020202020204" pitchFamily="34" charset="0"/>
              <a:buChar char="•"/>
            </a:pPr>
            <a:r>
              <a:rPr lang="en-US" sz="2800" dirty="0" smtClean="0"/>
              <a:t>No Equipment Available</a:t>
            </a:r>
          </a:p>
          <a:p>
            <a:pPr marL="274320" indent="-274320">
              <a:buFont typeface="Arial" panose="020B0604020202020204" pitchFamily="34" charset="0"/>
              <a:buChar char="•"/>
            </a:pPr>
            <a:r>
              <a:rPr lang="en-US" sz="2800" dirty="0" smtClean="0"/>
              <a:t>Off-Cycle Denial</a:t>
            </a:r>
          </a:p>
          <a:p>
            <a:pPr marL="274320" indent="-274320">
              <a:buFont typeface="Arial" panose="020B0604020202020204" pitchFamily="34" charset="0"/>
              <a:buChar char="•"/>
            </a:pPr>
            <a:r>
              <a:rPr lang="en-US" sz="2800" dirty="0" smtClean="0"/>
              <a:t>NAAQ Not Responding - Keep Reducing </a:t>
            </a:r>
            <a:r>
              <a:rPr lang="en-US" sz="2800" dirty="0" err="1" smtClean="0"/>
              <a:t>Stds</a:t>
            </a:r>
            <a:r>
              <a:rPr lang="en-US" sz="2800" dirty="0" smtClean="0"/>
              <a:t>.</a:t>
            </a:r>
            <a:endParaRPr lang="en-US" sz="2800" dirty="0"/>
          </a:p>
        </p:txBody>
      </p:sp>
      <p:sp>
        <p:nvSpPr>
          <p:cNvPr id="9" name="TextBox 8"/>
          <p:cNvSpPr txBox="1"/>
          <p:nvPr/>
        </p:nvSpPr>
        <p:spPr>
          <a:xfrm>
            <a:off x="4572000" y="3963290"/>
            <a:ext cx="4572000" cy="30471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US" sz="3200" dirty="0" smtClean="0"/>
              <a:t>2016 - Life Complicated</a:t>
            </a:r>
          </a:p>
          <a:p>
            <a:pPr marL="91440" indent="-274320">
              <a:buFont typeface="Arial" panose="020B0604020202020204" pitchFamily="34" charset="0"/>
              <a:buChar char="•"/>
            </a:pPr>
            <a:r>
              <a:rPr lang="en-US" sz="2800" dirty="0" smtClean="0"/>
              <a:t>Commercial Equipment</a:t>
            </a:r>
          </a:p>
          <a:p>
            <a:pPr marL="91440" indent="-274320">
              <a:buFont typeface="Arial" panose="020B0604020202020204" pitchFamily="34" charset="0"/>
              <a:buChar char="•"/>
            </a:pPr>
            <a:r>
              <a:rPr lang="en-US" sz="2800" dirty="0" smtClean="0"/>
              <a:t>Defeat Devices Don’t Pay</a:t>
            </a:r>
          </a:p>
          <a:p>
            <a:pPr marL="274320" indent="-274320">
              <a:buFont typeface="Arial" panose="020B0604020202020204" pitchFamily="34" charset="0"/>
              <a:buChar char="•"/>
            </a:pPr>
            <a:r>
              <a:rPr lang="en-US" sz="2800" dirty="0" smtClean="0"/>
              <a:t>Off-Cycle Emissions On Everyone’s Radar</a:t>
            </a:r>
          </a:p>
          <a:p>
            <a:pPr marL="274320" indent="-274320">
              <a:buFont typeface="Arial" panose="020B0604020202020204" pitchFamily="34" charset="0"/>
              <a:buChar char="•"/>
            </a:pPr>
            <a:r>
              <a:rPr lang="en-US" sz="2800" dirty="0" smtClean="0"/>
              <a:t>Calibration Headaches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740254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0"/>
            <a:ext cx="9144000" cy="798731"/>
          </a:xfrm>
          <a:prstGeom prst="rect">
            <a:avLst/>
          </a:prstGeom>
          <a:solidFill>
            <a:srgbClr val="00B0F0"/>
          </a:solidFill>
        </p:spPr>
        <p:txBody>
          <a:bodyPr wrap="square" rtlCol="0" anchor="ctr" anchorCtr="0">
            <a:noAutofit/>
          </a:bodyPr>
          <a:lstStyle/>
          <a:p>
            <a:r>
              <a:rPr lang="en-US" sz="4000" dirty="0" smtClean="0"/>
              <a:t>Calibration Space Dimensions</a:t>
            </a:r>
            <a:endParaRPr lang="en-US" sz="4000" dirty="0"/>
          </a:p>
        </p:txBody>
      </p:sp>
      <p:grpSp>
        <p:nvGrpSpPr>
          <p:cNvPr id="27" name="Group 26"/>
          <p:cNvGrpSpPr/>
          <p:nvPr/>
        </p:nvGrpSpPr>
        <p:grpSpPr>
          <a:xfrm>
            <a:off x="1193498" y="914400"/>
            <a:ext cx="6959902" cy="5807503"/>
            <a:chOff x="1193498" y="914400"/>
            <a:chExt cx="6959902" cy="5807503"/>
          </a:xfrm>
        </p:grpSpPr>
        <p:cxnSp>
          <p:nvCxnSpPr>
            <p:cNvPr id="5" name="Straight Arrow Connector 4"/>
            <p:cNvCxnSpPr/>
            <p:nvPr/>
          </p:nvCxnSpPr>
          <p:spPr>
            <a:xfrm>
              <a:off x="1981200" y="3962400"/>
              <a:ext cx="5410200" cy="0"/>
            </a:xfrm>
            <a:prstGeom prst="straightConnector1">
              <a:avLst/>
            </a:prstGeom>
            <a:ln w="50800">
              <a:headEnd type="arrow" w="sm" len="med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Arrow Connector 6"/>
            <p:cNvCxnSpPr/>
            <p:nvPr/>
          </p:nvCxnSpPr>
          <p:spPr>
            <a:xfrm rot="5400000">
              <a:off x="1714500" y="3695700"/>
              <a:ext cx="5562600" cy="0"/>
            </a:xfrm>
            <a:prstGeom prst="straightConnector1">
              <a:avLst/>
            </a:prstGeom>
            <a:ln w="50800"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Arrow Connector 8"/>
            <p:cNvCxnSpPr/>
            <p:nvPr/>
          </p:nvCxnSpPr>
          <p:spPr>
            <a:xfrm rot="1800000">
              <a:off x="1760976" y="3962399"/>
              <a:ext cx="5562600" cy="0"/>
            </a:xfrm>
            <a:prstGeom prst="straightConnector1">
              <a:avLst/>
            </a:prstGeom>
            <a:ln w="50800"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Arrow Connector 9"/>
            <p:cNvCxnSpPr/>
            <p:nvPr/>
          </p:nvCxnSpPr>
          <p:spPr>
            <a:xfrm rot="3600000">
              <a:off x="1581150" y="3695700"/>
              <a:ext cx="5562600" cy="0"/>
            </a:xfrm>
            <a:prstGeom prst="straightConnector1">
              <a:avLst/>
            </a:prstGeom>
            <a:ln w="50800"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/>
            <p:cNvCxnSpPr/>
            <p:nvPr/>
          </p:nvCxnSpPr>
          <p:spPr>
            <a:xfrm rot="-1800000">
              <a:off x="1787807" y="3928055"/>
              <a:ext cx="5562600" cy="0"/>
            </a:xfrm>
            <a:prstGeom prst="straightConnector1">
              <a:avLst/>
            </a:prstGeom>
            <a:ln w="50800"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/>
            <p:cNvCxnSpPr/>
            <p:nvPr/>
          </p:nvCxnSpPr>
          <p:spPr>
            <a:xfrm rot="-3600000">
              <a:off x="1866900" y="3695700"/>
              <a:ext cx="5562600" cy="0"/>
            </a:xfrm>
            <a:prstGeom prst="straightConnector1">
              <a:avLst/>
            </a:prstGeom>
            <a:ln w="50800"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TextBox 7"/>
            <p:cNvSpPr txBox="1"/>
            <p:nvPr/>
          </p:nvSpPr>
          <p:spPr>
            <a:xfrm>
              <a:off x="6863746" y="4112721"/>
              <a:ext cx="9669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Throttle</a:t>
              </a:r>
              <a:endParaRPr lang="en-US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6172200" y="3124200"/>
              <a:ext cx="160402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Coolant Temp</a:t>
              </a:r>
              <a:endParaRPr lang="en-US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5867400" y="1676400"/>
              <a:ext cx="165532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Ambient Temp</a:t>
              </a:r>
              <a:endParaRPr lang="en-US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4585713" y="937146"/>
              <a:ext cx="21082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Throttle Movement</a:t>
              </a:r>
              <a:endParaRPr lang="en-US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123940" y="943722"/>
              <a:ext cx="165942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Baro</a:t>
              </a:r>
              <a:r>
                <a:rPr lang="en-US" dirty="0" smtClean="0"/>
                <a:t> Pressure</a:t>
              </a:r>
              <a:endParaRPr lang="en-US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676964" y="2202417"/>
              <a:ext cx="69762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Load</a:t>
              </a:r>
              <a:endParaRPr lang="en-US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1218069" y="3493532"/>
              <a:ext cx="13388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Aux. Loads</a:t>
              </a:r>
              <a:endParaRPr lang="en-US" dirty="0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1193498" y="5372504"/>
              <a:ext cx="1723549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Catalyst/Piston</a:t>
              </a:r>
            </a:p>
            <a:p>
              <a:r>
                <a:rPr lang="en-US" dirty="0" smtClean="0"/>
                <a:t>Temps</a:t>
              </a:r>
              <a:endParaRPr lang="en-US" dirty="0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2584514" y="6278382"/>
              <a:ext cx="77457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Boost</a:t>
              </a:r>
              <a:endParaRPr lang="en-US" dirty="0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6493907" y="5404837"/>
              <a:ext cx="165949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Vehicle Speed</a:t>
              </a:r>
              <a:endParaRPr lang="en-US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5383934" y="6155027"/>
              <a:ext cx="163378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Engine Speed</a:t>
              </a:r>
              <a:endParaRPr lang="en-US" dirty="0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4610158" y="6352571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?</a:t>
              </a:r>
              <a:endParaRPr lang="en-US" dirty="0"/>
            </a:p>
          </p:txBody>
        </p:sp>
        <p:sp>
          <p:nvSpPr>
            <p:cNvPr id="26" name="Oval 25"/>
            <p:cNvSpPr/>
            <p:nvPr/>
          </p:nvSpPr>
          <p:spPr>
            <a:xfrm>
              <a:off x="2590800" y="2045732"/>
              <a:ext cx="3814728" cy="3897867"/>
            </a:xfrm>
            <a:prstGeom prst="ellipse">
              <a:avLst/>
            </a:prstGeom>
            <a:solidFill>
              <a:schemeClr val="accent1">
                <a:alpha val="34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389994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56" name="Picture 1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43" y="4136150"/>
            <a:ext cx="1032297" cy="701261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2" name="Rectangle 141"/>
          <p:cNvSpPr/>
          <p:nvPr/>
        </p:nvSpPr>
        <p:spPr>
          <a:xfrm rot="19117304">
            <a:off x="1069704" y="6075723"/>
            <a:ext cx="1400952" cy="457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1" name="Rectangle 140"/>
          <p:cNvSpPr/>
          <p:nvPr/>
        </p:nvSpPr>
        <p:spPr>
          <a:xfrm rot="2750471">
            <a:off x="2510009" y="5036333"/>
            <a:ext cx="1613918" cy="457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0" name="Rectangle 139"/>
          <p:cNvSpPr/>
          <p:nvPr/>
        </p:nvSpPr>
        <p:spPr>
          <a:xfrm rot="2750471">
            <a:off x="791151" y="5047827"/>
            <a:ext cx="1613918" cy="457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6" name="Picture 5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880872"/>
            <a:ext cx="1179576" cy="1405128"/>
          </a:xfrm>
          <a:prstGeom prst="rect">
            <a:avLst/>
          </a:prstGeom>
        </p:spPr>
      </p:pic>
      <p:pic>
        <p:nvPicPr>
          <p:cNvPr id="125" name="Picture 1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855233"/>
            <a:ext cx="1179576" cy="1405128"/>
          </a:xfrm>
          <a:prstGeom prst="rect">
            <a:avLst/>
          </a:prstGeom>
        </p:spPr>
      </p:pic>
      <p:pic>
        <p:nvPicPr>
          <p:cNvPr id="119" name="Picture 1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200" y="874571"/>
            <a:ext cx="1179576" cy="1405128"/>
          </a:xfrm>
          <a:prstGeom prst="rect">
            <a:avLst/>
          </a:prstGeom>
        </p:spPr>
      </p:pic>
      <p:pic>
        <p:nvPicPr>
          <p:cNvPr id="84" name="Picture 3" descr="marqui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4748" y="1036213"/>
            <a:ext cx="1074895" cy="716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0" y="0"/>
            <a:ext cx="9144000" cy="829509"/>
          </a:xfrm>
          <a:prstGeom prst="rect">
            <a:avLst/>
          </a:prstGeom>
          <a:solidFill>
            <a:srgbClr val="00B0F0"/>
          </a:solidFill>
        </p:spPr>
        <p:txBody>
          <a:bodyPr wrap="square" rtlCol="0" anchor="ctr" anchorCtr="0">
            <a:noAutofit/>
          </a:bodyPr>
          <a:lstStyle/>
          <a:p>
            <a:r>
              <a:rPr lang="en-US" sz="4000" dirty="0" smtClean="0"/>
              <a:t>ROVER PEMS Timeline</a:t>
            </a:r>
            <a:endParaRPr lang="en-US" sz="4000" dirty="0"/>
          </a:p>
        </p:txBody>
      </p:sp>
      <p:sp>
        <p:nvSpPr>
          <p:cNvPr id="4" name="Rectangle 3"/>
          <p:cNvSpPr/>
          <p:nvPr/>
        </p:nvSpPr>
        <p:spPr>
          <a:xfrm>
            <a:off x="304799" y="2088356"/>
            <a:ext cx="8553803" cy="457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1978109" y="5669756"/>
            <a:ext cx="6022890" cy="457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 rot="5400000">
            <a:off x="5447299" y="4184856"/>
            <a:ext cx="4650201" cy="457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/>
          <p:cNvCxnSpPr>
            <a:stCxn id="4" idx="1"/>
          </p:cNvCxnSpPr>
          <p:nvPr/>
        </p:nvCxnSpPr>
        <p:spPr>
          <a:xfrm>
            <a:off x="304799" y="2316956"/>
            <a:ext cx="8423993" cy="20990"/>
          </a:xfrm>
          <a:prstGeom prst="line">
            <a:avLst/>
          </a:prstGeom>
          <a:ln w="25400" cmpd="sng">
            <a:solidFill>
              <a:srgbClr val="FFC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>
            <a:off x="2171417" y="5895995"/>
            <a:ext cx="5600983" cy="2361"/>
          </a:xfrm>
          <a:prstGeom prst="line">
            <a:avLst/>
          </a:prstGeom>
          <a:ln w="25400" cmpd="sng">
            <a:solidFill>
              <a:srgbClr val="FFC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>
            <a:off x="520547" y="2850356"/>
            <a:ext cx="0" cy="3352800"/>
          </a:xfrm>
          <a:prstGeom prst="line">
            <a:avLst/>
          </a:prstGeom>
          <a:ln w="25400" cmpd="sng">
            <a:solidFill>
              <a:srgbClr val="FFC000"/>
            </a:solidFill>
            <a:prstDash val="lgDash"/>
          </a:ln>
          <a:scene3d>
            <a:camera prst="orthographicFront">
              <a:rot lat="0" lon="540000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>
            <a:endCxn id="47" idx="3"/>
          </p:cNvCxnSpPr>
          <p:nvPr/>
        </p:nvCxnSpPr>
        <p:spPr>
          <a:xfrm>
            <a:off x="7743480" y="2337946"/>
            <a:ext cx="28920" cy="4400611"/>
          </a:xfrm>
          <a:prstGeom prst="line">
            <a:avLst/>
          </a:prstGeom>
          <a:ln w="25400" cmpd="sng">
            <a:solidFill>
              <a:srgbClr val="FFC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3" name="Picture 3" descr="chassis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581" y="1081143"/>
            <a:ext cx="1060013" cy="706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43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1138" y="3050381"/>
            <a:ext cx="6181725" cy="2952750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5400000" lon="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4" name="Picture 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290" b="98710" l="5393" r="95994">
                        <a14:foregroundMark x1="16487" y1="9032" x2="17874" y2="8710"/>
                        <a14:foregroundMark x1="12327" y1="84194" x2="17103" y2="81613"/>
                        <a14:foregroundMark x1="35747" y1="78387" x2="43297" y2="80323"/>
                        <a14:foregroundMark x1="64561" y1="83548" x2="65639" y2="84516"/>
                        <a14:foregroundMark x1="72419" y1="22903" x2="72419" y2="22903"/>
                        <a14:foregroundMark x1="71495" y1="91290" x2="75809" y2="82903"/>
                        <a14:foregroundMark x1="82897" y1="81613" x2="84438" y2="90323"/>
                        <a14:backgroundMark x1="75347" y1="6452" x2="90755" y2="72903"/>
                        <a14:backgroundMark x1="8937" y1="10968" x2="9707" y2="40645"/>
                        <a14:backgroundMark x1="7550" y1="86774" x2="29430" y2="96774"/>
                        <a14:backgroundMark x1="33436" y1="92903" x2="51926" y2="92258"/>
                        <a14:backgroundMark x1="73806" y1="73871" x2="81972" y2="55806"/>
                        <a14:backgroundMark x1="90601" y1="11935" x2="91217" y2="24516"/>
                        <a14:backgroundMark x1="57935" y1="2258" x2="68105" y2="5806"/>
                        <a14:backgroundMark x1="19260" y1="5161" x2="22650" y2="51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070912"/>
            <a:ext cx="993691" cy="474644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7" name="Picture 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290" b="98710" l="5393" r="95994">
                        <a14:foregroundMark x1="16487" y1="9032" x2="17874" y2="8710"/>
                        <a14:foregroundMark x1="12327" y1="84194" x2="17103" y2="81613"/>
                        <a14:foregroundMark x1="35747" y1="78387" x2="43297" y2="80323"/>
                        <a14:foregroundMark x1="64561" y1="83548" x2="65639" y2="84516"/>
                        <a14:foregroundMark x1="72419" y1="22903" x2="72419" y2="22903"/>
                        <a14:foregroundMark x1="71495" y1="91290" x2="75809" y2="82903"/>
                        <a14:foregroundMark x1="82897" y1="81613" x2="84438" y2="90323"/>
                        <a14:backgroundMark x1="75347" y1="6452" x2="90755" y2="72903"/>
                        <a14:backgroundMark x1="8937" y1="10968" x2="9707" y2="40645"/>
                        <a14:backgroundMark x1="7550" y1="86774" x2="29430" y2="96774"/>
                        <a14:backgroundMark x1="33436" y1="92903" x2="51926" y2="92258"/>
                        <a14:backgroundMark x1="73806" y1="73871" x2="81972" y2="55806"/>
                        <a14:backgroundMark x1="90601" y1="11935" x2="91217" y2="24516"/>
                        <a14:backgroundMark x1="57935" y1="2258" x2="68105" y2="5806"/>
                        <a14:backgroundMark x1="19260" y1="5161" x2="22650" y2="51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079634"/>
            <a:ext cx="993691" cy="474644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6" name="TextBox 85"/>
          <p:cNvSpPr txBox="1"/>
          <p:nvPr/>
        </p:nvSpPr>
        <p:spPr>
          <a:xfrm>
            <a:off x="2438400" y="2178456"/>
            <a:ext cx="5245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1995</a:t>
            </a:r>
            <a:endParaRPr lang="en-US" sz="1200" dirty="0"/>
          </a:p>
        </p:txBody>
      </p:sp>
      <p:pic>
        <p:nvPicPr>
          <p:cNvPr id="88" name="Picture 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290" b="98710" l="5393" r="95994">
                        <a14:foregroundMark x1="16487" y1="9032" x2="17874" y2="8710"/>
                        <a14:foregroundMark x1="12327" y1="84194" x2="17103" y2="81613"/>
                        <a14:foregroundMark x1="35747" y1="78387" x2="43297" y2="80323"/>
                        <a14:foregroundMark x1="64561" y1="83548" x2="65639" y2="84516"/>
                        <a14:foregroundMark x1="72419" y1="22903" x2="72419" y2="22903"/>
                        <a14:foregroundMark x1="71495" y1="91290" x2="75809" y2="82903"/>
                        <a14:foregroundMark x1="82897" y1="81613" x2="84438" y2="90323"/>
                        <a14:backgroundMark x1="75347" y1="6452" x2="90755" y2="72903"/>
                        <a14:backgroundMark x1="8937" y1="10968" x2="9707" y2="40645"/>
                        <a14:backgroundMark x1="7550" y1="86774" x2="29430" y2="96774"/>
                        <a14:backgroundMark x1="33436" y1="92903" x2="51926" y2="92258"/>
                        <a14:backgroundMark x1="73806" y1="73871" x2="81972" y2="55806"/>
                        <a14:backgroundMark x1="90601" y1="11935" x2="91217" y2="24516"/>
                        <a14:backgroundMark x1="57935" y1="2258" x2="68105" y2="5806"/>
                        <a14:backgroundMark x1="19260" y1="5161" x2="22650" y2="51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0273" y="2079634"/>
            <a:ext cx="993691" cy="474644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9" name="TextBox 88"/>
          <p:cNvSpPr txBox="1"/>
          <p:nvPr/>
        </p:nvSpPr>
        <p:spPr>
          <a:xfrm>
            <a:off x="4352297" y="2183491"/>
            <a:ext cx="5245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1998</a:t>
            </a:r>
            <a:endParaRPr lang="en-US" sz="1200" dirty="0"/>
          </a:p>
        </p:txBody>
      </p:sp>
      <p:pic>
        <p:nvPicPr>
          <p:cNvPr id="93" name="Picture 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290" b="98710" l="5393" r="95994">
                        <a14:foregroundMark x1="16487" y1="9032" x2="17874" y2="8710"/>
                        <a14:foregroundMark x1="12327" y1="84194" x2="17103" y2="81613"/>
                        <a14:foregroundMark x1="35747" y1="78387" x2="43297" y2="80323"/>
                        <a14:foregroundMark x1="64561" y1="83548" x2="65639" y2="84516"/>
                        <a14:foregroundMark x1="72419" y1="22903" x2="72419" y2="22903"/>
                        <a14:foregroundMark x1="71495" y1="91290" x2="75809" y2="82903"/>
                        <a14:foregroundMark x1="82897" y1="81613" x2="84438" y2="90323"/>
                        <a14:backgroundMark x1="75347" y1="6452" x2="90755" y2="72903"/>
                        <a14:backgroundMark x1="8937" y1="10968" x2="9707" y2="40645"/>
                        <a14:backgroundMark x1="7550" y1="86774" x2="29430" y2="96774"/>
                        <a14:backgroundMark x1="33436" y1="92903" x2="51926" y2="92258"/>
                        <a14:backgroundMark x1="73806" y1="73871" x2="81972" y2="55806"/>
                        <a14:backgroundMark x1="90601" y1="11935" x2="91217" y2="24516"/>
                        <a14:backgroundMark x1="57935" y1="2258" x2="68105" y2="5806"/>
                        <a14:backgroundMark x1="19260" y1="5161" x2="22650" y2="51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5309" y="2088356"/>
            <a:ext cx="993691" cy="474644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5" name="Picture 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290" b="98710" l="5393" r="95994">
                        <a14:foregroundMark x1="16487" y1="9032" x2="17874" y2="8710"/>
                        <a14:foregroundMark x1="12327" y1="84194" x2="17103" y2="81613"/>
                        <a14:foregroundMark x1="35747" y1="78387" x2="43297" y2="80323"/>
                        <a14:foregroundMark x1="64561" y1="83548" x2="65639" y2="84516"/>
                        <a14:foregroundMark x1="72419" y1="22903" x2="72419" y2="22903"/>
                        <a14:foregroundMark x1="71495" y1="91290" x2="75809" y2="82903"/>
                        <a14:foregroundMark x1="82897" y1="81613" x2="84438" y2="90323"/>
                        <a14:backgroundMark x1="75347" y1="6452" x2="90755" y2="72903"/>
                        <a14:backgroundMark x1="8937" y1="10968" x2="9707" y2="40645"/>
                        <a14:backgroundMark x1="7550" y1="86774" x2="29430" y2="96774"/>
                        <a14:backgroundMark x1="33436" y1="92903" x2="51926" y2="92258"/>
                        <a14:backgroundMark x1="73806" y1="73871" x2="81972" y2="55806"/>
                        <a14:backgroundMark x1="90601" y1="11935" x2="91217" y2="24516"/>
                        <a14:backgroundMark x1="57935" y1="2258" x2="68105" y2="5806"/>
                        <a14:backgroundMark x1="19260" y1="5161" x2="22650" y2="51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2700218"/>
            <a:ext cx="993691" cy="474644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0" lon="10800000" rev="1620000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6" name="TextBox 95"/>
          <p:cNvSpPr txBox="1"/>
          <p:nvPr/>
        </p:nvSpPr>
        <p:spPr>
          <a:xfrm rot="5400000">
            <a:off x="7473593" y="2888854"/>
            <a:ext cx="5245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2000</a:t>
            </a:r>
            <a:endParaRPr lang="en-US" sz="1200" dirty="0"/>
          </a:p>
        </p:txBody>
      </p:sp>
      <p:pic>
        <p:nvPicPr>
          <p:cNvPr id="97" name="Picture 9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2714601"/>
            <a:ext cx="781402" cy="1041358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</p:pic>
      <p:sp>
        <p:nvSpPr>
          <p:cNvPr id="98" name="TextBox 97"/>
          <p:cNvSpPr txBox="1"/>
          <p:nvPr/>
        </p:nvSpPr>
        <p:spPr>
          <a:xfrm>
            <a:off x="8078311" y="3733800"/>
            <a:ext cx="8370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1</a:t>
            </a:r>
            <a:r>
              <a:rPr lang="en-US" sz="1200" baseline="30000" dirty="0" smtClean="0"/>
              <a:t>st</a:t>
            </a:r>
            <a:r>
              <a:rPr lang="en-US" sz="1200" dirty="0" smtClean="0"/>
              <a:t> Patent</a:t>
            </a:r>
          </a:p>
          <a:p>
            <a:r>
              <a:rPr lang="en-US" sz="1200" dirty="0" smtClean="0"/>
              <a:t>Issued</a:t>
            </a:r>
            <a:endParaRPr lang="en-US" sz="1200" dirty="0"/>
          </a:p>
        </p:txBody>
      </p:sp>
      <p:pic>
        <p:nvPicPr>
          <p:cNvPr id="99" name="Picture 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290" b="98710" l="5393" r="95994">
                        <a14:foregroundMark x1="16487" y1="9032" x2="17874" y2="8710"/>
                        <a14:foregroundMark x1="12327" y1="84194" x2="17103" y2="81613"/>
                        <a14:foregroundMark x1="35747" y1="78387" x2="43297" y2="80323"/>
                        <a14:foregroundMark x1="64561" y1="83548" x2="65639" y2="84516"/>
                        <a14:foregroundMark x1="72419" y1="22903" x2="72419" y2="22903"/>
                        <a14:foregroundMark x1="71495" y1="91290" x2="75809" y2="82903"/>
                        <a14:foregroundMark x1="82897" y1="81613" x2="84438" y2="90323"/>
                        <a14:backgroundMark x1="75347" y1="6452" x2="90755" y2="72903"/>
                        <a14:backgroundMark x1="8937" y1="10968" x2="9707" y2="40645"/>
                        <a14:backgroundMark x1="7550" y1="86774" x2="29430" y2="96774"/>
                        <a14:backgroundMark x1="33436" y1="92903" x2="51926" y2="92258"/>
                        <a14:backgroundMark x1="73806" y1="73871" x2="81972" y2="55806"/>
                        <a14:backgroundMark x1="90601" y1="11935" x2="91217" y2="24516"/>
                        <a14:backgroundMark x1="57935" y1="2258" x2="68105" y2="5806"/>
                        <a14:backgroundMark x1="19260" y1="5161" x2="22650" y2="51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4809482"/>
            <a:ext cx="993691" cy="474644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0" lon="10800000" rev="1620000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0" name="TextBox 99"/>
          <p:cNvSpPr txBox="1"/>
          <p:nvPr/>
        </p:nvSpPr>
        <p:spPr>
          <a:xfrm rot="5400000">
            <a:off x="7496248" y="4998118"/>
            <a:ext cx="5245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2002</a:t>
            </a:r>
            <a:endParaRPr lang="en-US" sz="1200" dirty="0"/>
          </a:p>
        </p:txBody>
      </p:sp>
      <p:pic>
        <p:nvPicPr>
          <p:cNvPr id="61446" name="Picture 6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7008" y="5445236"/>
            <a:ext cx="820306" cy="1050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" name="Picture 2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5164" y="4327209"/>
            <a:ext cx="1602387" cy="1241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" name="Picture 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290" b="98710" l="5393" r="95994">
                        <a14:foregroundMark x1="16487" y1="9032" x2="17874" y2="8710"/>
                        <a14:foregroundMark x1="12327" y1="84194" x2="17103" y2="81613"/>
                        <a14:foregroundMark x1="35747" y1="78387" x2="43297" y2="80323"/>
                        <a14:foregroundMark x1="64561" y1="83548" x2="65639" y2="84516"/>
                        <a14:foregroundMark x1="72419" y1="22903" x2="72419" y2="22903"/>
                        <a14:foregroundMark x1="71495" y1="91290" x2="75809" y2="82903"/>
                        <a14:foregroundMark x1="82897" y1="81613" x2="84438" y2="90323"/>
                        <a14:backgroundMark x1="75347" y1="6452" x2="90755" y2="72903"/>
                        <a14:backgroundMark x1="8937" y1="10968" x2="9707" y2="40645"/>
                        <a14:backgroundMark x1="7550" y1="86774" x2="29430" y2="96774"/>
                        <a14:backgroundMark x1="33436" y1="92903" x2="51926" y2="92258"/>
                        <a14:backgroundMark x1="73806" y1="73871" x2="81972" y2="55806"/>
                        <a14:backgroundMark x1="90601" y1="11935" x2="91217" y2="24516"/>
                        <a14:backgroundMark x1="57935" y1="2258" x2="68105" y2="5806"/>
                        <a14:backgroundMark x1="19260" y1="5161" x2="22650" y2="51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5709" y="5646279"/>
            <a:ext cx="993691" cy="474644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10800000" lon="10800000" rev="1080000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6" name="TextBox 105"/>
          <p:cNvSpPr txBox="1"/>
          <p:nvPr/>
        </p:nvSpPr>
        <p:spPr>
          <a:xfrm>
            <a:off x="5800097" y="5759856"/>
            <a:ext cx="5245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2002</a:t>
            </a:r>
            <a:endParaRPr lang="en-US" sz="1200" dirty="0"/>
          </a:p>
        </p:txBody>
      </p:sp>
      <p:cxnSp>
        <p:nvCxnSpPr>
          <p:cNvPr id="112" name="Straight Connector 111"/>
          <p:cNvCxnSpPr/>
          <p:nvPr/>
        </p:nvCxnSpPr>
        <p:spPr>
          <a:xfrm>
            <a:off x="1066800" y="6400800"/>
            <a:ext cx="1253796" cy="0"/>
          </a:xfrm>
          <a:prstGeom prst="line">
            <a:avLst/>
          </a:prstGeom>
          <a:ln w="25400" cmpd="sng">
            <a:solidFill>
              <a:srgbClr val="FFC000"/>
            </a:solidFill>
            <a:prstDash val="lgDash"/>
          </a:ln>
          <a:scene3d>
            <a:camera prst="orthographicFront">
              <a:rot lat="0" lon="0" rev="270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7" name="Picture 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290" b="98710" l="5393" r="95994">
                        <a14:foregroundMark x1="16487" y1="9032" x2="17874" y2="8710"/>
                        <a14:foregroundMark x1="12327" y1="84194" x2="17103" y2="81613"/>
                        <a14:foregroundMark x1="35747" y1="78387" x2="43297" y2="80323"/>
                        <a14:foregroundMark x1="64561" y1="83548" x2="65639" y2="84516"/>
                        <a14:foregroundMark x1="72419" y1="22903" x2="72419" y2="22903"/>
                        <a14:foregroundMark x1="71495" y1="91290" x2="75809" y2="82903"/>
                        <a14:foregroundMark x1="82897" y1="81613" x2="84438" y2="90323"/>
                        <a14:backgroundMark x1="75347" y1="6452" x2="90755" y2="72903"/>
                        <a14:backgroundMark x1="8937" y1="10968" x2="9707" y2="40645"/>
                        <a14:backgroundMark x1="7550" y1="86774" x2="29430" y2="96774"/>
                        <a14:backgroundMark x1="33436" y1="92903" x2="51926" y2="92258"/>
                        <a14:backgroundMark x1="73806" y1="73871" x2="81972" y2="55806"/>
                        <a14:backgroundMark x1="90601" y1="11935" x2="91217" y2="24516"/>
                        <a14:backgroundMark x1="57935" y1="2258" x2="68105" y2="5806"/>
                        <a14:backgroundMark x1="19260" y1="5161" x2="22650" y2="51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5257800"/>
            <a:ext cx="993691" cy="474644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10800000" lon="10800000" rev="810000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7" name="Picture 7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96522" l="905" r="97738">
                        <a14:foregroundMark x1="9050" y1="73913" x2="13575" y2="76522"/>
                        <a14:foregroundMark x1="4072" y1="81739" x2="4072" y2="81739"/>
                        <a14:foregroundMark x1="5430" y1="86957" x2="7240" y2="82609"/>
                        <a14:foregroundMark x1="62443" y1="71304" x2="68778" y2="85217"/>
                        <a14:foregroundMark x1="62896" y1="86957" x2="66063" y2="86957"/>
                        <a14:foregroundMark x1="24887" y1="85217" x2="28507" y2="76522"/>
                        <a14:foregroundMark x1="85068" y1="68696" x2="85068" y2="68696"/>
                        <a14:foregroundMark x1="69231" y1="39130" x2="73756" y2="47826"/>
                        <a14:backgroundMark x1="6787" y1="9565" x2="16290" y2="30435"/>
                        <a14:backgroundMark x1="76471" y1="6087" x2="90045" y2="21739"/>
                        <a14:backgroundMark x1="33937" y1="3478" x2="36199" y2="4348"/>
                        <a14:backgroundMark x1="61086" y1="3478" x2="63348" y2="4348"/>
                        <a14:backgroundMark x1="2715" y1="35652" x2="20814" y2="373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8234" y="6310312"/>
            <a:ext cx="1052513" cy="547688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1" name="TextBox 120"/>
          <p:cNvSpPr txBox="1"/>
          <p:nvPr/>
        </p:nvSpPr>
        <p:spPr>
          <a:xfrm>
            <a:off x="631992" y="2199446"/>
            <a:ext cx="47641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FTP</a:t>
            </a:r>
            <a:endParaRPr lang="en-US" sz="1200" dirty="0"/>
          </a:p>
        </p:txBody>
      </p:sp>
      <p:pic>
        <p:nvPicPr>
          <p:cNvPr id="90" name="Picture 4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7363" y="990150"/>
            <a:ext cx="1102050" cy="734700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1080000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" name="Picture 60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948" y="2623590"/>
            <a:ext cx="952500" cy="952500"/>
          </a:xfrm>
          <a:prstGeom prst="rect">
            <a:avLst/>
          </a:prstGeom>
        </p:spPr>
      </p:pic>
      <p:pic>
        <p:nvPicPr>
          <p:cNvPr id="61452" name="Picture 12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639" y="2543622"/>
            <a:ext cx="1286023" cy="1286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53" name="Picture 13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905" y="5154935"/>
            <a:ext cx="934585" cy="11553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54" name="Picture 1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2590800"/>
            <a:ext cx="1266564" cy="13090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55" name="Picture 15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1330" y="2623590"/>
            <a:ext cx="999032" cy="1202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5" name="Picture 134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89"/>
          <a:stretch>
            <a:fillRect/>
          </a:stretch>
        </p:blipFill>
        <p:spPr bwMode="auto">
          <a:xfrm>
            <a:off x="8131486" y="4267200"/>
            <a:ext cx="860114" cy="106308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9" name="Straight Connector 138"/>
          <p:cNvCxnSpPr/>
          <p:nvPr/>
        </p:nvCxnSpPr>
        <p:spPr>
          <a:xfrm>
            <a:off x="2514600" y="5257800"/>
            <a:ext cx="1600200" cy="0"/>
          </a:xfrm>
          <a:prstGeom prst="line">
            <a:avLst/>
          </a:prstGeom>
          <a:ln w="25400" cmpd="sng">
            <a:solidFill>
              <a:srgbClr val="FFC000"/>
            </a:solidFill>
            <a:prstDash val="lgDash"/>
          </a:ln>
          <a:scene3d>
            <a:camera prst="orthographicFront">
              <a:rot lat="0" lon="0" rev="810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Connector 113"/>
          <p:cNvCxnSpPr/>
          <p:nvPr/>
        </p:nvCxnSpPr>
        <p:spPr>
          <a:xfrm>
            <a:off x="838200" y="5334000"/>
            <a:ext cx="1600200" cy="0"/>
          </a:xfrm>
          <a:prstGeom prst="line">
            <a:avLst/>
          </a:prstGeom>
          <a:ln w="25400" cmpd="sng">
            <a:solidFill>
              <a:srgbClr val="FFC000"/>
            </a:solidFill>
            <a:prstDash val="lgDash"/>
          </a:ln>
          <a:scene3d>
            <a:camera prst="orthographicFront">
              <a:rot lat="0" lon="0" rev="810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458" name="Picture 18" descr="http://blog.backupify.com/wp-content/uploads/2012/08/Warning-Back-Up-Sign.gif">
            <a:hlinkClick r:id="rId22"/>
          </p:cNvPr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2114" y="4404755"/>
            <a:ext cx="779768" cy="1150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0" name="Picture 20" descr="https://encrypted-tbn2.gstatic.com/images?q=tbn:ANd9GcRPa724LWME0UhXyJei82boVTF0Cc792jOWvWF7CLbBaMGzlHiQPA">
            <a:hlinkClick r:id="rId24"/>
          </p:cNvPr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6653" y="4343400"/>
            <a:ext cx="952500" cy="776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8" name="TextBox 107"/>
          <p:cNvSpPr txBox="1"/>
          <p:nvPr/>
        </p:nvSpPr>
        <p:spPr>
          <a:xfrm>
            <a:off x="3217391" y="5291834"/>
            <a:ext cx="524503" cy="276999"/>
          </a:xfrm>
          <a:prstGeom prst="rect">
            <a:avLst/>
          </a:prstGeom>
          <a:noFill/>
          <a:scene3d>
            <a:camera prst="orthographicFront">
              <a:rot lat="10800000" lon="10800000" rev="810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sz="1200" dirty="0" smtClean="0"/>
              <a:t>2008</a:t>
            </a:r>
            <a:endParaRPr lang="en-US" sz="1200" dirty="0"/>
          </a:p>
        </p:txBody>
      </p:sp>
      <p:sp>
        <p:nvSpPr>
          <p:cNvPr id="148" name="TextBox 147"/>
          <p:cNvSpPr txBox="1"/>
          <p:nvPr/>
        </p:nvSpPr>
        <p:spPr>
          <a:xfrm>
            <a:off x="8026062" y="6496102"/>
            <a:ext cx="10021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Commercial</a:t>
            </a:r>
          </a:p>
        </p:txBody>
      </p:sp>
    </p:spTree>
    <p:extLst>
      <p:ext uri="{BB962C8B-B14F-4D97-AF65-F5344CB8AC3E}">
        <p14:creationId xmlns:p14="http://schemas.microsoft.com/office/powerpoint/2010/main" val="2474738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8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8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9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 bwMode="auto">
          <a:xfrm>
            <a:off x="0" y="0"/>
            <a:ext cx="9144000" cy="79873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-30778"/>
            <a:ext cx="9144000" cy="829509"/>
          </a:xfrm>
          <a:prstGeom prst="rect">
            <a:avLst/>
          </a:prstGeom>
          <a:solidFill>
            <a:srgbClr val="00B0F0"/>
          </a:solidFill>
        </p:spPr>
        <p:txBody>
          <a:bodyPr wrap="square" rtlCol="0" anchor="ctr" anchorCtr="0">
            <a:noAutofit/>
          </a:bodyPr>
          <a:lstStyle/>
          <a:p>
            <a:r>
              <a:rPr lang="en-US" sz="4000" dirty="0" smtClean="0"/>
              <a:t>Flexible System Was Created</a:t>
            </a:r>
            <a:endParaRPr lang="en-US" sz="4000" dirty="0"/>
          </a:p>
        </p:txBody>
      </p:sp>
      <p:grpSp>
        <p:nvGrpSpPr>
          <p:cNvPr id="5" name="Group 2"/>
          <p:cNvGrpSpPr>
            <a:grpSpLocks/>
          </p:cNvGrpSpPr>
          <p:nvPr/>
        </p:nvGrpSpPr>
        <p:grpSpPr bwMode="auto">
          <a:xfrm>
            <a:off x="76200" y="838200"/>
            <a:ext cx="8991600" cy="5029200"/>
            <a:chOff x="2160" y="3216"/>
            <a:chExt cx="4080" cy="1872"/>
          </a:xfrm>
        </p:grpSpPr>
        <p:pic>
          <p:nvPicPr>
            <p:cNvPr id="6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60" y="3456"/>
              <a:ext cx="1553" cy="136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aphicFrame>
          <p:nvGraphicFramePr>
            <p:cNvPr id="7" name="Object 4"/>
            <p:cNvGraphicFramePr>
              <a:graphicFrameLocks noChangeAspect="1"/>
            </p:cNvGraphicFramePr>
            <p:nvPr/>
          </p:nvGraphicFramePr>
          <p:xfrm>
            <a:off x="3817" y="3327"/>
            <a:ext cx="2381" cy="176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2471" name="Image" r:id="rId5" imgW="9752381" imgH="7314286" progId="PhotoDeluxeBusiness.Image.1">
                    <p:embed/>
                  </p:oleObj>
                </mc:Choice>
                <mc:Fallback>
                  <p:oleObj name="Image" r:id="rId5" imgW="9752381" imgH="7314286" progId="PhotoDeluxeBusiness.Image.1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17" y="3327"/>
                          <a:ext cx="2381" cy="1761"/>
                        </a:xfrm>
                        <a:prstGeom prst="rect">
                          <a:avLst/>
                        </a:prstGeom>
                        <a:noFill/>
                        <a:ln w="12700" cap="sq">
                          <a:solidFill>
                            <a:schemeClr val="tx1"/>
                          </a:solidFill>
                          <a:miter lim="800000"/>
                          <a:headEnd type="none" w="sm" len="sm"/>
                          <a:tailEnd type="none" w="sm" len="sm"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" name="Oval 5"/>
            <p:cNvSpPr>
              <a:spLocks noChangeArrowheads="1"/>
            </p:cNvSpPr>
            <p:nvPr/>
          </p:nvSpPr>
          <p:spPr bwMode="auto">
            <a:xfrm>
              <a:off x="2505" y="3523"/>
              <a:ext cx="518" cy="408"/>
            </a:xfrm>
            <a:prstGeom prst="ellipse">
              <a:avLst/>
            </a:prstGeom>
            <a:noFill/>
            <a:ln w="12700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382" tIns="46191" rIns="92382" bIns="46191"/>
            <a:lstStyle>
              <a:lvl1pPr>
                <a:spcBef>
                  <a:spcPct val="20000"/>
                </a:spcBef>
                <a:buChar char="•"/>
                <a:defRPr sz="22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7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solidFill>
                  <a:srgbClr val="FFFFFF"/>
                </a:solidFill>
              </a:endParaRPr>
            </a:p>
          </p:txBody>
        </p:sp>
        <p:sp>
          <p:nvSpPr>
            <p:cNvPr id="10" name="Line 6"/>
            <p:cNvSpPr>
              <a:spLocks noChangeShapeType="1"/>
            </p:cNvSpPr>
            <p:nvPr/>
          </p:nvSpPr>
          <p:spPr bwMode="auto">
            <a:xfrm>
              <a:off x="2609" y="3897"/>
              <a:ext cx="1794" cy="1021"/>
            </a:xfrm>
            <a:prstGeom prst="line">
              <a:avLst/>
            </a:prstGeom>
            <a:noFill/>
            <a:ln w="12700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382" tIns="46191" rIns="92382" bIns="46191"/>
            <a:lstStyle/>
            <a:p>
              <a:endParaRPr lang="en-US"/>
            </a:p>
          </p:txBody>
        </p:sp>
        <p:sp>
          <p:nvSpPr>
            <p:cNvPr id="11" name="Line 7"/>
            <p:cNvSpPr>
              <a:spLocks noChangeShapeType="1"/>
            </p:cNvSpPr>
            <p:nvPr/>
          </p:nvSpPr>
          <p:spPr bwMode="auto">
            <a:xfrm flipV="1">
              <a:off x="2747" y="3216"/>
              <a:ext cx="2174" cy="306"/>
            </a:xfrm>
            <a:prstGeom prst="line">
              <a:avLst/>
            </a:prstGeom>
            <a:noFill/>
            <a:ln w="12700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382" tIns="46191" rIns="92382" bIns="46191"/>
            <a:lstStyle/>
            <a:p>
              <a:endParaRPr lang="en-US"/>
            </a:p>
          </p:txBody>
        </p:sp>
        <p:sp>
          <p:nvSpPr>
            <p:cNvPr id="12" name="Oval 8"/>
            <p:cNvSpPr>
              <a:spLocks noChangeArrowheads="1"/>
            </p:cNvSpPr>
            <p:nvPr/>
          </p:nvSpPr>
          <p:spPr bwMode="auto">
            <a:xfrm>
              <a:off x="3817" y="3216"/>
              <a:ext cx="2423" cy="1838"/>
            </a:xfrm>
            <a:prstGeom prst="ellipse">
              <a:avLst/>
            </a:prstGeom>
            <a:noFill/>
            <a:ln w="12700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382" tIns="46191" rIns="92382" bIns="46191"/>
            <a:lstStyle>
              <a:lvl1pPr>
                <a:spcBef>
                  <a:spcPct val="20000"/>
                </a:spcBef>
                <a:buChar char="•"/>
                <a:defRPr sz="22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7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solidFill>
                  <a:srgbClr val="FFFFFF"/>
                </a:solidFill>
              </a:endParaRPr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76200" y="5105400"/>
            <a:ext cx="3063659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 smtClean="0"/>
              <a:t>Converter Efficiency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 smtClean="0"/>
              <a:t>Smoke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 smtClean="0"/>
              <a:t>Drivers Trace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 smtClean="0"/>
              <a:t>Route Playback On Dyno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 smtClean="0"/>
              <a:t>NTE </a:t>
            </a:r>
            <a:r>
              <a:rPr lang="en-US" dirty="0" err="1" smtClean="0"/>
              <a:t>Realtime</a:t>
            </a:r>
            <a:endParaRPr lang="en-US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 smtClean="0"/>
              <a:t>Auxiliary Analog Inputs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6811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 bwMode="auto">
          <a:xfrm>
            <a:off x="0" y="0"/>
            <a:ext cx="9144000" cy="79873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-30778"/>
            <a:ext cx="9144000" cy="829509"/>
          </a:xfrm>
          <a:prstGeom prst="rect">
            <a:avLst/>
          </a:prstGeom>
          <a:solidFill>
            <a:srgbClr val="00B0F0"/>
          </a:solidFill>
        </p:spPr>
        <p:txBody>
          <a:bodyPr wrap="square" rtlCol="0" anchor="ctr" anchorCtr="0">
            <a:noAutofit/>
          </a:bodyPr>
          <a:lstStyle/>
          <a:p>
            <a:r>
              <a:rPr lang="en-US" sz="4000" dirty="0" smtClean="0"/>
              <a:t>Marathon Testing</a:t>
            </a:r>
            <a:endParaRPr lang="en-US" sz="4000" dirty="0"/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254" y="889749"/>
            <a:ext cx="7407346" cy="57396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82787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" descr="AZ testingRemotemonito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7400" y="2819400"/>
            <a:ext cx="4419600" cy="331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0" y="0"/>
            <a:ext cx="9144000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dirty="0" smtClean="0">
                <a:solidFill>
                  <a:schemeClr val="accent6"/>
                </a:solidFill>
                <a:cs typeface="+mn-cs"/>
              </a:rPr>
              <a:t>Remote </a:t>
            </a:r>
            <a:r>
              <a:rPr lang="en-US" sz="4000" dirty="0">
                <a:solidFill>
                  <a:schemeClr val="accent6"/>
                </a:solidFill>
                <a:cs typeface="+mn-cs"/>
              </a:rPr>
              <a:t>Monitoring </a:t>
            </a:r>
            <a:r>
              <a:rPr lang="en-US" sz="4000" dirty="0" smtClean="0">
                <a:solidFill>
                  <a:schemeClr val="accent6"/>
                </a:solidFill>
              </a:rPr>
              <a:t>Chase Vehicle</a:t>
            </a:r>
            <a:endParaRPr lang="en-US" sz="4000" dirty="0">
              <a:solidFill>
                <a:schemeClr val="accent6"/>
              </a:solidFill>
              <a:cs typeface="+mn-cs"/>
            </a:endParaRPr>
          </a:p>
        </p:txBody>
      </p:sp>
      <p:pic>
        <p:nvPicPr>
          <p:cNvPr id="62468" name="Picture 2" descr="AZ CityPhoenix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3" y="1504950"/>
            <a:ext cx="4395787" cy="329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0" y="-30778"/>
            <a:ext cx="9144000" cy="829509"/>
          </a:xfrm>
          <a:prstGeom prst="rect">
            <a:avLst/>
          </a:prstGeom>
          <a:solidFill>
            <a:srgbClr val="00B0F0"/>
          </a:solidFill>
        </p:spPr>
        <p:txBody>
          <a:bodyPr wrap="square" rtlCol="0" anchor="ctr" anchorCtr="0">
            <a:noAutofit/>
          </a:bodyPr>
          <a:lstStyle/>
          <a:p>
            <a:r>
              <a:rPr lang="en-US" sz="4000" dirty="0" smtClean="0"/>
              <a:t>Monitoring From Chase Vehicle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511809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 bwMode="auto">
          <a:xfrm>
            <a:off x="0" y="0"/>
            <a:ext cx="9144000" cy="79873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-30778"/>
            <a:ext cx="9144000" cy="829509"/>
          </a:xfrm>
          <a:prstGeom prst="rect">
            <a:avLst/>
          </a:prstGeom>
          <a:solidFill>
            <a:srgbClr val="00B0F0"/>
          </a:solidFill>
        </p:spPr>
        <p:txBody>
          <a:bodyPr wrap="square" rtlCol="0" anchor="ctr" anchorCtr="0">
            <a:noAutofit/>
          </a:bodyPr>
          <a:lstStyle/>
          <a:p>
            <a:r>
              <a:rPr lang="en-US" sz="4000" dirty="0" smtClean="0"/>
              <a:t>Still Other Engines Out There… </a:t>
            </a:r>
            <a:endParaRPr lang="en-US" sz="4000" dirty="0"/>
          </a:p>
        </p:txBody>
      </p:sp>
      <p:pic>
        <p:nvPicPr>
          <p:cNvPr id="11" name="Picture 5" descr="C:\PHOTOEN\Mower3\mow_cart.bm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066800"/>
            <a:ext cx="8117670" cy="541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0398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 bwMode="auto">
          <a:xfrm>
            <a:off x="0" y="0"/>
            <a:ext cx="9144000" cy="79873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-30778"/>
            <a:ext cx="9144000" cy="829509"/>
          </a:xfrm>
          <a:prstGeom prst="rect">
            <a:avLst/>
          </a:prstGeom>
          <a:solidFill>
            <a:srgbClr val="00B0F0"/>
          </a:solidFill>
        </p:spPr>
        <p:txBody>
          <a:bodyPr wrap="square" rtlCol="0" anchor="ctr" anchorCtr="0">
            <a:noAutofit/>
          </a:bodyPr>
          <a:lstStyle/>
          <a:p>
            <a:r>
              <a:rPr lang="en-US" sz="4000" dirty="0" smtClean="0"/>
              <a:t>“Blind Testing” Concept Still Important</a:t>
            </a:r>
            <a:endParaRPr lang="en-US" sz="4000" dirty="0"/>
          </a:p>
        </p:txBody>
      </p:sp>
      <p:sp>
        <p:nvSpPr>
          <p:cNvPr id="4" name="TextBox 3"/>
          <p:cNvSpPr txBox="1"/>
          <p:nvPr/>
        </p:nvSpPr>
        <p:spPr>
          <a:xfrm>
            <a:off x="76201" y="926068"/>
            <a:ext cx="8915400" cy="577953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Mass emissions </a:t>
            </a:r>
            <a:r>
              <a:rPr lang="en-US" sz="2400" dirty="0"/>
              <a:t>a</a:t>
            </a:r>
            <a:r>
              <a:rPr lang="en-US" sz="2400" dirty="0" smtClean="0"/>
              <a:t>ccurately </a:t>
            </a:r>
            <a:r>
              <a:rPr lang="en-US" sz="2400" dirty="0"/>
              <a:t>d</a:t>
            </a:r>
            <a:r>
              <a:rPr lang="en-US" sz="2400" dirty="0" smtClean="0"/>
              <a:t>etermined </a:t>
            </a:r>
            <a:r>
              <a:rPr lang="en-US" sz="2400" dirty="0"/>
              <a:t>b</a:t>
            </a:r>
            <a:r>
              <a:rPr lang="en-US" sz="2400" dirty="0" smtClean="0"/>
              <a:t>y </a:t>
            </a:r>
            <a:r>
              <a:rPr lang="en-US" sz="2400" dirty="0"/>
              <a:t>a</a:t>
            </a:r>
            <a:r>
              <a:rPr lang="en-US" sz="2400" dirty="0" smtClean="0"/>
              <a:t>ctual </a:t>
            </a:r>
            <a:r>
              <a:rPr lang="en-US" sz="2400" dirty="0"/>
              <a:t>m</a:t>
            </a:r>
            <a:r>
              <a:rPr lang="en-US" sz="2400" dirty="0" smtClean="0"/>
              <a:t>easurements of concentrations </a:t>
            </a:r>
            <a:r>
              <a:rPr lang="en-US" sz="2400" i="1" dirty="0" smtClean="0"/>
              <a:t>and</a:t>
            </a:r>
            <a:r>
              <a:rPr lang="en-US" sz="2400" dirty="0" smtClean="0"/>
              <a:t> </a:t>
            </a:r>
            <a:r>
              <a:rPr lang="en-US" sz="2400" dirty="0"/>
              <a:t>e</a:t>
            </a:r>
            <a:r>
              <a:rPr lang="en-US" sz="2400" dirty="0" smtClean="0"/>
              <a:t>xhaust </a:t>
            </a:r>
            <a:r>
              <a:rPr lang="en-US" sz="2400" dirty="0"/>
              <a:t>f</a:t>
            </a:r>
            <a:r>
              <a:rPr lang="en-US" sz="2400" dirty="0" smtClean="0"/>
              <a:t>low rate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Data </a:t>
            </a:r>
            <a:r>
              <a:rPr lang="en-US" sz="2400" dirty="0"/>
              <a:t>s</a:t>
            </a:r>
            <a:r>
              <a:rPr lang="en-US" sz="2400" dirty="0" smtClean="0"/>
              <a:t>tream data reserved for diagnostics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No information is needed from manufacturer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The methodology is exactly the same for gas/diesel, all manufacturers, turbo/non-turbo, and any size engine from HDD to lawnmower.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Relying on OBD data or proprietary/manufacturer data is a slippery slope which should be avoided.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67372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4122</TotalTime>
  <Words>342</Words>
  <Application>Microsoft Office PowerPoint</Application>
  <PresentationFormat>On-screen Show (4:3)</PresentationFormat>
  <Paragraphs>87</Paragraphs>
  <Slides>11</Slides>
  <Notes>8</Notes>
  <HiddenSlides>0</HiddenSlides>
  <MMClips>0</MMClips>
  <ScaleCrop>false</ScaleCrop>
  <HeadingPairs>
    <vt:vector size="6" baseType="variant"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Default Design</vt:lpstr>
      <vt:lpstr>1_Default Design</vt:lpstr>
      <vt:lpstr>Image</vt:lpstr>
      <vt:lpstr>Thinking Off-Cycle About the Future of PEMS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Happy Testing!  Thank You!!</vt:lpstr>
    </vt:vector>
  </TitlesOfParts>
  <Company>EPA - OTAQ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Lab Testing Methods</dc:title>
  <dc:creator>OTAQ5Y20X41</dc:creator>
  <cp:lastModifiedBy>Acer</cp:lastModifiedBy>
  <cp:revision>64</cp:revision>
  <dcterms:created xsi:type="dcterms:W3CDTF">2006-09-05T14:58:09Z</dcterms:created>
  <dcterms:modified xsi:type="dcterms:W3CDTF">2016-03-18T13:56:09Z</dcterms:modified>
</cp:coreProperties>
</file>