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8" r:id="rId2"/>
    <p:sldId id="538" r:id="rId3"/>
    <p:sldId id="541" r:id="rId4"/>
    <p:sldId id="513" r:id="rId5"/>
    <p:sldId id="522" r:id="rId6"/>
    <p:sldId id="559" r:id="rId7"/>
    <p:sldId id="586" r:id="rId8"/>
    <p:sldId id="587" r:id="rId9"/>
    <p:sldId id="579" r:id="rId10"/>
    <p:sldId id="588" r:id="rId11"/>
    <p:sldId id="589" r:id="rId12"/>
    <p:sldId id="590" r:id="rId13"/>
    <p:sldId id="591" r:id="rId14"/>
    <p:sldId id="580" r:id="rId15"/>
    <p:sldId id="581" r:id="rId16"/>
    <p:sldId id="576" r:id="rId17"/>
    <p:sldId id="381" r:id="rId18"/>
  </p:sldIdLst>
  <p:sldSz cx="9144000" cy="5143500" type="screen16x9"/>
  <p:notesSz cx="7010400" cy="9296400"/>
  <p:defaultTextStyle>
    <a:defPPr>
      <a:defRPr lang="en-GB"/>
    </a:defPPr>
    <a:lvl1pPr algn="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310164" algn="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620329" algn="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930493" algn="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240658" algn="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1550822" algn="l" defTabSz="620329" rtl="0" eaLnBrk="1" latinLnBrk="0" hangingPunct="1">
      <a:defRPr sz="16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6pPr>
    <a:lvl7pPr marL="1860987" algn="l" defTabSz="620329" rtl="0" eaLnBrk="1" latinLnBrk="0" hangingPunct="1">
      <a:defRPr sz="16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7pPr>
    <a:lvl8pPr marL="2171151" algn="l" defTabSz="620329" rtl="0" eaLnBrk="1" latinLnBrk="0" hangingPunct="1">
      <a:defRPr sz="16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8pPr>
    <a:lvl9pPr marL="2481316" algn="l" defTabSz="620329" rtl="0" eaLnBrk="1" latinLnBrk="0" hangingPunct="1">
      <a:defRPr sz="16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50A0"/>
    <a:srgbClr val="BED732"/>
    <a:srgbClr val="FF0099"/>
    <a:srgbClr val="0033CC"/>
    <a:srgbClr val="144E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32787"/>
    <p:restoredTop sz="96265" autoAdjust="0"/>
  </p:normalViewPr>
  <p:slideViewPr>
    <p:cSldViewPr>
      <p:cViewPr varScale="1">
        <p:scale>
          <a:sx n="83" d="100"/>
          <a:sy n="83" d="100"/>
        </p:scale>
        <p:origin x="72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3174" y="-102"/>
      </p:cViewPr>
      <p:guideLst>
        <p:guide orient="horz" pos="2928"/>
        <p:guide pos="220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37840" cy="464820"/>
          </a:xfrm>
          <a:prstGeom prst="rect">
            <a:avLst/>
          </a:prstGeom>
        </p:spPr>
        <p:txBody>
          <a:bodyPr vert="horz" lIns="92457" tIns="46229" rIns="92457" bIns="46229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2"/>
            <a:ext cx="3037840" cy="464820"/>
          </a:xfrm>
          <a:prstGeom prst="rect">
            <a:avLst/>
          </a:prstGeom>
        </p:spPr>
        <p:txBody>
          <a:bodyPr vert="horz" lIns="92457" tIns="46229" rIns="92457" bIns="46229" rtlCol="0"/>
          <a:lstStyle>
            <a:lvl1pPr algn="r">
              <a:defRPr sz="1200"/>
            </a:lvl1pPr>
          </a:lstStyle>
          <a:p>
            <a:fld id="{CF2C5D4F-88CE-4995-BE74-3F731428C41B}" type="datetimeFigureOut">
              <a:rPr lang="en-GB" smtClean="0"/>
              <a:pPr/>
              <a:t>17/03/2016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2457" tIns="46229" rIns="92457" bIns="46229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2457" tIns="46229" rIns="92457" bIns="46229" rtlCol="0" anchor="b"/>
          <a:lstStyle>
            <a:lvl1pPr algn="r">
              <a:defRPr sz="1200"/>
            </a:lvl1pPr>
          </a:lstStyle>
          <a:p>
            <a:fld id="{CD82B164-6258-47F2-9E64-8C86DB32AB88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49863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57" tIns="46229" rIns="92457" bIns="46229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1" y="2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57" tIns="46229" rIns="92457" bIns="4622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dirty="0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4813" y="696913"/>
            <a:ext cx="6200775" cy="34877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2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57" tIns="46229" rIns="92457" bIns="462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57" tIns="46229" rIns="92457" bIns="46229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1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57" tIns="46229" rIns="92457" bIns="4622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fld id="{07D2D2FA-564B-4C8D-9F0E-D60F3B4AFB99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5310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310164" algn="l" rtl="0" fontAlgn="base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620329" algn="l" rtl="0" fontAlgn="base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930493" algn="l" rtl="0" fontAlgn="base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240658" algn="l" rtl="0" fontAlgn="base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1550822" algn="l" defTabSz="62032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860987" algn="l" defTabSz="62032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2171151" algn="l" defTabSz="62032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2481316" algn="l" defTabSz="62032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9CC330-84BC-41FE-8CA5-885B0C860B23}" type="slidenum">
              <a:rPr lang="en-GB"/>
              <a:pPr/>
              <a:t>1</a:t>
            </a:fld>
            <a:endParaRPr lang="en-GB" dirty="0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4813" y="696913"/>
            <a:ext cx="6200775" cy="3487737"/>
          </a:xfrm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729C7E-6FAB-4935-A7E4-55E5D4C0AFB4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4813" y="696913"/>
            <a:ext cx="6200775" cy="3487737"/>
          </a:xfrm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729C7E-6FAB-4935-A7E4-55E5D4C0AFB4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4813" y="696913"/>
            <a:ext cx="6200775" cy="3487737"/>
          </a:xfrm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729C7E-6FAB-4935-A7E4-55E5D4C0AFB4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4813" y="696913"/>
            <a:ext cx="6200775" cy="3487737"/>
          </a:xfrm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729C7E-6FAB-4935-A7E4-55E5D4C0AFB4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4813" y="696913"/>
            <a:ext cx="6200775" cy="3487737"/>
          </a:xfrm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4312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729C7E-6FAB-4935-A7E4-55E5D4C0AFB4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4813" y="696913"/>
            <a:ext cx="6200775" cy="3487737"/>
          </a:xfrm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5398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729C7E-6FAB-4935-A7E4-55E5D4C0AFB4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4813" y="696913"/>
            <a:ext cx="6200775" cy="3487737"/>
          </a:xfrm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165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632" y="1597580"/>
            <a:ext cx="7772736" cy="110268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264" y="2914952"/>
            <a:ext cx="6401472" cy="1314349"/>
          </a:xfrm>
        </p:spPr>
        <p:txBody>
          <a:bodyPr/>
          <a:lstStyle>
            <a:lvl1pPr marL="0" indent="0" algn="ctr">
              <a:buNone/>
              <a:defRPr/>
            </a:lvl1pPr>
            <a:lvl2pPr marL="310164" indent="0" algn="ctr">
              <a:buNone/>
              <a:defRPr/>
            </a:lvl2pPr>
            <a:lvl3pPr marL="620329" indent="0" algn="ctr">
              <a:buNone/>
              <a:defRPr/>
            </a:lvl3pPr>
            <a:lvl4pPr marL="930493" indent="0" algn="ctr">
              <a:buNone/>
              <a:defRPr/>
            </a:lvl4pPr>
            <a:lvl5pPr marL="1240658" indent="0" algn="ctr">
              <a:buNone/>
              <a:defRPr/>
            </a:lvl5pPr>
            <a:lvl6pPr marL="1550822" indent="0" algn="ctr">
              <a:buNone/>
              <a:defRPr/>
            </a:lvl6pPr>
            <a:lvl7pPr marL="1860987" indent="0" algn="ctr">
              <a:buNone/>
              <a:defRPr/>
            </a:lvl7pPr>
            <a:lvl8pPr marL="2171151" indent="0" algn="ctr">
              <a:buNone/>
              <a:defRPr/>
            </a:lvl8pPr>
            <a:lvl9pPr marL="2481316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16 April 2010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C8537BE-C9FD-409E-9F07-B7FAF2939F1E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16 April 2010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D12D3E9-A95A-452C-BEE5-A24962915365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6534" y="570492"/>
            <a:ext cx="1904533" cy="377069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1813" y="570492"/>
            <a:ext cx="5607170" cy="377069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16 April 2010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1248C48-D847-46E6-9324-F934A31C4CF0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16 April 2010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1CFB043-FDA3-4C99-B6E9-119EA9687385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603" y="3305024"/>
            <a:ext cx="7771615" cy="1022048"/>
          </a:xfrm>
        </p:spPr>
        <p:txBody>
          <a:bodyPr/>
          <a:lstStyle>
            <a:lvl1pPr algn="l">
              <a:defRPr sz="27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603" y="2180167"/>
            <a:ext cx="7771615" cy="1124857"/>
          </a:xfrm>
        </p:spPr>
        <p:txBody>
          <a:bodyPr anchor="b"/>
          <a:lstStyle>
            <a:lvl1pPr marL="0" indent="0">
              <a:buNone/>
              <a:defRPr sz="1400"/>
            </a:lvl1pPr>
            <a:lvl2pPr marL="310164" indent="0">
              <a:buNone/>
              <a:defRPr sz="1200"/>
            </a:lvl2pPr>
            <a:lvl3pPr marL="620329" indent="0">
              <a:buNone/>
              <a:defRPr sz="1100"/>
            </a:lvl3pPr>
            <a:lvl4pPr marL="930493" indent="0">
              <a:buNone/>
              <a:defRPr sz="900"/>
            </a:lvl4pPr>
            <a:lvl5pPr marL="1240658" indent="0">
              <a:buNone/>
              <a:defRPr sz="900"/>
            </a:lvl5pPr>
            <a:lvl6pPr marL="1550822" indent="0">
              <a:buNone/>
              <a:defRPr sz="900"/>
            </a:lvl6pPr>
            <a:lvl7pPr marL="1860987" indent="0">
              <a:buNone/>
              <a:defRPr sz="900"/>
            </a:lvl7pPr>
            <a:lvl8pPr marL="2171151" indent="0">
              <a:buNone/>
              <a:defRPr sz="900"/>
            </a:lvl8pPr>
            <a:lvl9pPr marL="2481316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16 April 2010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0D3F3E9-A9A1-4251-95D8-ED9D91B71FC4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1813" y="1370794"/>
            <a:ext cx="3755291" cy="29703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4655" y="1370794"/>
            <a:ext cx="3756412" cy="29703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16 April 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619FD0D-F73F-405D-89F6-7D6145316391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088" y="205619"/>
            <a:ext cx="8229824" cy="85775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088" y="1151063"/>
            <a:ext cx="4039851" cy="47977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10164" indent="0">
              <a:buNone/>
              <a:defRPr sz="1400" b="1"/>
            </a:lvl2pPr>
            <a:lvl3pPr marL="620329" indent="0">
              <a:buNone/>
              <a:defRPr sz="1200" b="1"/>
            </a:lvl3pPr>
            <a:lvl4pPr marL="930493" indent="0">
              <a:buNone/>
              <a:defRPr sz="1100" b="1"/>
            </a:lvl4pPr>
            <a:lvl5pPr marL="1240658" indent="0">
              <a:buNone/>
              <a:defRPr sz="1100" b="1"/>
            </a:lvl5pPr>
            <a:lvl6pPr marL="1550822" indent="0">
              <a:buNone/>
              <a:defRPr sz="1100" b="1"/>
            </a:lvl6pPr>
            <a:lvl7pPr marL="1860987" indent="0">
              <a:buNone/>
              <a:defRPr sz="1100" b="1"/>
            </a:lvl7pPr>
            <a:lvl8pPr marL="2171151" indent="0">
              <a:buNone/>
              <a:defRPr sz="1100" b="1"/>
            </a:lvl8pPr>
            <a:lvl9pPr marL="2481316" indent="0">
              <a:buNone/>
              <a:defRPr sz="1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088" y="1630841"/>
            <a:ext cx="4039851" cy="2963333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820" y="1151063"/>
            <a:ext cx="4042092" cy="47977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10164" indent="0">
              <a:buNone/>
              <a:defRPr sz="1400" b="1"/>
            </a:lvl2pPr>
            <a:lvl3pPr marL="620329" indent="0">
              <a:buNone/>
              <a:defRPr sz="1200" b="1"/>
            </a:lvl3pPr>
            <a:lvl4pPr marL="930493" indent="0">
              <a:buNone/>
              <a:defRPr sz="1100" b="1"/>
            </a:lvl4pPr>
            <a:lvl5pPr marL="1240658" indent="0">
              <a:buNone/>
              <a:defRPr sz="1100" b="1"/>
            </a:lvl5pPr>
            <a:lvl6pPr marL="1550822" indent="0">
              <a:buNone/>
              <a:defRPr sz="1100" b="1"/>
            </a:lvl6pPr>
            <a:lvl7pPr marL="1860987" indent="0">
              <a:buNone/>
              <a:defRPr sz="1100" b="1"/>
            </a:lvl7pPr>
            <a:lvl8pPr marL="2171151" indent="0">
              <a:buNone/>
              <a:defRPr sz="1100" b="1"/>
            </a:lvl8pPr>
            <a:lvl9pPr marL="2481316" indent="0">
              <a:buNone/>
              <a:defRPr sz="1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820" y="1630841"/>
            <a:ext cx="4042092" cy="2963333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16 April 2010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183F813-A823-43DC-9112-368532BB9981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16 April 2010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527ADA1-07DE-4D27-89EF-4D43227DB886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16 April 2010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4A34BBF-B25C-4EF0-A0E4-65972083AABF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088" y="204612"/>
            <a:ext cx="3008042" cy="87186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4921" y="204611"/>
            <a:ext cx="5111991" cy="4389563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088" y="1076477"/>
            <a:ext cx="3008042" cy="3517698"/>
          </a:xfrm>
        </p:spPr>
        <p:txBody>
          <a:bodyPr/>
          <a:lstStyle>
            <a:lvl1pPr marL="0" indent="0">
              <a:buNone/>
              <a:defRPr sz="900"/>
            </a:lvl1pPr>
            <a:lvl2pPr marL="310164" indent="0">
              <a:buNone/>
              <a:defRPr sz="800"/>
            </a:lvl2pPr>
            <a:lvl3pPr marL="620329" indent="0">
              <a:buNone/>
              <a:defRPr sz="700"/>
            </a:lvl3pPr>
            <a:lvl4pPr marL="930493" indent="0">
              <a:buNone/>
              <a:defRPr sz="600"/>
            </a:lvl4pPr>
            <a:lvl5pPr marL="1240658" indent="0">
              <a:buNone/>
              <a:defRPr sz="600"/>
            </a:lvl5pPr>
            <a:lvl6pPr marL="1550822" indent="0">
              <a:buNone/>
              <a:defRPr sz="600"/>
            </a:lvl6pPr>
            <a:lvl7pPr marL="1860987" indent="0">
              <a:buNone/>
              <a:defRPr sz="600"/>
            </a:lvl7pPr>
            <a:lvl8pPr marL="2171151" indent="0">
              <a:buNone/>
              <a:defRPr sz="600"/>
            </a:lvl8pPr>
            <a:lvl9pPr marL="2481316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16 April 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FA35D20-F896-40EA-990A-55BE21C99D9F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502" y="3600349"/>
            <a:ext cx="5486176" cy="425349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502" y="459620"/>
            <a:ext cx="5486176" cy="3086301"/>
          </a:xfrm>
        </p:spPr>
        <p:txBody>
          <a:bodyPr/>
          <a:lstStyle>
            <a:lvl1pPr marL="0" indent="0">
              <a:buNone/>
              <a:defRPr sz="2200"/>
            </a:lvl1pPr>
            <a:lvl2pPr marL="310164" indent="0">
              <a:buNone/>
              <a:defRPr sz="1900"/>
            </a:lvl2pPr>
            <a:lvl3pPr marL="620329" indent="0">
              <a:buNone/>
              <a:defRPr sz="1600"/>
            </a:lvl3pPr>
            <a:lvl4pPr marL="930493" indent="0">
              <a:buNone/>
              <a:defRPr sz="1400"/>
            </a:lvl4pPr>
            <a:lvl5pPr marL="1240658" indent="0">
              <a:buNone/>
              <a:defRPr sz="1400"/>
            </a:lvl5pPr>
            <a:lvl6pPr marL="1550822" indent="0">
              <a:buNone/>
              <a:defRPr sz="1400"/>
            </a:lvl6pPr>
            <a:lvl7pPr marL="1860987" indent="0">
              <a:buNone/>
              <a:defRPr sz="1400"/>
            </a:lvl7pPr>
            <a:lvl8pPr marL="2171151" indent="0">
              <a:buNone/>
              <a:defRPr sz="1400"/>
            </a:lvl8pPr>
            <a:lvl9pPr marL="2481316" indent="0">
              <a:buNone/>
              <a:defRPr sz="1400"/>
            </a:lvl9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502" y="4025699"/>
            <a:ext cx="5486176" cy="603754"/>
          </a:xfrm>
        </p:spPr>
        <p:txBody>
          <a:bodyPr/>
          <a:lstStyle>
            <a:lvl1pPr marL="0" indent="0">
              <a:buNone/>
              <a:defRPr sz="900"/>
            </a:lvl1pPr>
            <a:lvl2pPr marL="310164" indent="0">
              <a:buNone/>
              <a:defRPr sz="800"/>
            </a:lvl2pPr>
            <a:lvl3pPr marL="620329" indent="0">
              <a:buNone/>
              <a:defRPr sz="700"/>
            </a:lvl3pPr>
            <a:lvl4pPr marL="930493" indent="0">
              <a:buNone/>
              <a:defRPr sz="600"/>
            </a:lvl4pPr>
            <a:lvl5pPr marL="1240658" indent="0">
              <a:buNone/>
              <a:defRPr sz="600"/>
            </a:lvl5pPr>
            <a:lvl6pPr marL="1550822" indent="0">
              <a:buNone/>
              <a:defRPr sz="600"/>
            </a:lvl6pPr>
            <a:lvl7pPr marL="1860987" indent="0">
              <a:buNone/>
              <a:defRPr sz="600"/>
            </a:lvl7pPr>
            <a:lvl8pPr marL="2171151" indent="0">
              <a:buNone/>
              <a:defRPr sz="600"/>
            </a:lvl8pPr>
            <a:lvl9pPr marL="2481316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16 April 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D78D801-CED4-4314-954F-B5250C6AA476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1814" y="570492"/>
            <a:ext cx="4825191" cy="799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1814" y="1370794"/>
            <a:ext cx="7619253" cy="2970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851158" y="4912682"/>
            <a:ext cx="507502" cy="343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>
            <a:lvl1pPr defTabSz="816336">
              <a:defRPr sz="700">
                <a:solidFill>
                  <a:schemeClr val="bg2"/>
                </a:solidFill>
                <a:latin typeface="+mn-lt"/>
              </a:defRPr>
            </a:lvl1pPr>
          </a:lstStyle>
          <a:p>
            <a:r>
              <a:rPr lang="en-GB" dirty="0"/>
              <a:t>16 April 2010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460409" y="4912682"/>
            <a:ext cx="2032249" cy="343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816336">
              <a:defRPr sz="700">
                <a:solidFill>
                  <a:schemeClr val="bg2"/>
                </a:solidFill>
                <a:latin typeface="+mn-lt"/>
              </a:defRPr>
            </a:lvl1pPr>
          </a:lstStyle>
          <a:p>
            <a:fld id="{AF27F397-6438-4DE5-ABF5-B7512C6406A7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035" name="Line 11"/>
          <p:cNvSpPr>
            <a:spLocks noChangeShapeType="1"/>
          </p:cNvSpPr>
          <p:nvPr/>
        </p:nvSpPr>
        <p:spPr bwMode="auto">
          <a:xfrm>
            <a:off x="761814" y="1209524"/>
            <a:ext cx="7619253" cy="0"/>
          </a:xfrm>
          <a:prstGeom prst="line">
            <a:avLst/>
          </a:prstGeom>
          <a:noFill/>
          <a:ln w="6350">
            <a:solidFill>
              <a:srgbClr val="BED732"/>
            </a:solidFill>
            <a:round/>
            <a:headEnd/>
            <a:tailEnd/>
          </a:ln>
        </p:spPr>
        <p:txBody>
          <a:bodyPr wrap="none" lIns="62033" tIns="31016" rIns="62033" bIns="31016" anchor="ctr"/>
          <a:lstStyle/>
          <a:p>
            <a:endParaRPr lang="en-GB" dirty="0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761814" y="4838095"/>
            <a:ext cx="7619253" cy="0"/>
          </a:xfrm>
          <a:prstGeom prst="line">
            <a:avLst/>
          </a:prstGeom>
          <a:noFill/>
          <a:ln w="6350">
            <a:solidFill>
              <a:srgbClr val="BED732"/>
            </a:solidFill>
            <a:round/>
            <a:headEnd/>
            <a:tailEnd/>
          </a:ln>
        </p:spPr>
        <p:txBody>
          <a:bodyPr wrap="none" lIns="62033" tIns="31016" rIns="62033" bIns="31016" anchor="ctr"/>
          <a:lstStyle/>
          <a:p>
            <a:endParaRPr lang="en-GB" dirty="0"/>
          </a:p>
        </p:txBody>
      </p:sp>
      <p:pic>
        <p:nvPicPr>
          <p:cNvPr id="1038" name="Picture 14" descr="Emissions-Analytics-logo-rgb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539271" y="627945"/>
            <a:ext cx="1828352" cy="33463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4" r:id="rId13"/>
  </p:sldLayoutIdLst>
  <p:transition spd="med">
    <p:fade/>
  </p:transition>
  <p:hf hdr="0" ftr="0"/>
  <p:txStyles>
    <p:titleStyle>
      <a:lvl1pPr algn="l" defTabSz="816336" rtl="0" eaLnBrk="1" fontAlgn="base" hangingPunct="1">
        <a:spcBef>
          <a:spcPct val="0"/>
        </a:spcBef>
        <a:spcAft>
          <a:spcPct val="0"/>
        </a:spcAft>
        <a:defRPr sz="2700">
          <a:solidFill>
            <a:srgbClr val="5050A0"/>
          </a:solidFill>
          <a:latin typeface="+mj-lt"/>
          <a:ea typeface="+mj-ea"/>
          <a:cs typeface="+mj-cs"/>
        </a:defRPr>
      </a:lvl1pPr>
      <a:lvl2pPr algn="l" defTabSz="816336" rtl="0" eaLnBrk="1" fontAlgn="base" hangingPunct="1">
        <a:spcBef>
          <a:spcPct val="0"/>
        </a:spcBef>
        <a:spcAft>
          <a:spcPct val="0"/>
        </a:spcAft>
        <a:defRPr sz="2700">
          <a:solidFill>
            <a:srgbClr val="5050A0"/>
          </a:solidFill>
          <a:latin typeface="Calibri" pitchFamily="1" charset="0"/>
          <a:ea typeface="ＭＳ Ｐゴシック" pitchFamily="1" charset="-128"/>
        </a:defRPr>
      </a:lvl2pPr>
      <a:lvl3pPr algn="l" defTabSz="816336" rtl="0" eaLnBrk="1" fontAlgn="base" hangingPunct="1">
        <a:spcBef>
          <a:spcPct val="0"/>
        </a:spcBef>
        <a:spcAft>
          <a:spcPct val="0"/>
        </a:spcAft>
        <a:defRPr sz="2700">
          <a:solidFill>
            <a:srgbClr val="5050A0"/>
          </a:solidFill>
          <a:latin typeface="Calibri" pitchFamily="1" charset="0"/>
          <a:ea typeface="ＭＳ Ｐゴシック" pitchFamily="1" charset="-128"/>
        </a:defRPr>
      </a:lvl3pPr>
      <a:lvl4pPr algn="l" defTabSz="816336" rtl="0" eaLnBrk="1" fontAlgn="base" hangingPunct="1">
        <a:spcBef>
          <a:spcPct val="0"/>
        </a:spcBef>
        <a:spcAft>
          <a:spcPct val="0"/>
        </a:spcAft>
        <a:defRPr sz="2700">
          <a:solidFill>
            <a:srgbClr val="5050A0"/>
          </a:solidFill>
          <a:latin typeface="Calibri" pitchFamily="1" charset="0"/>
          <a:ea typeface="ＭＳ Ｐゴシック" pitchFamily="1" charset="-128"/>
        </a:defRPr>
      </a:lvl4pPr>
      <a:lvl5pPr algn="l" defTabSz="816336" rtl="0" eaLnBrk="1" fontAlgn="base" hangingPunct="1">
        <a:spcBef>
          <a:spcPct val="0"/>
        </a:spcBef>
        <a:spcAft>
          <a:spcPct val="0"/>
        </a:spcAft>
        <a:defRPr sz="2700">
          <a:solidFill>
            <a:srgbClr val="5050A0"/>
          </a:solidFill>
          <a:latin typeface="Calibri" pitchFamily="1" charset="0"/>
          <a:ea typeface="ＭＳ Ｐゴシック" pitchFamily="1" charset="-128"/>
        </a:defRPr>
      </a:lvl5pPr>
      <a:lvl6pPr marL="310164" algn="l" defTabSz="816336" rtl="0" eaLnBrk="1" fontAlgn="base" hangingPunct="1">
        <a:spcBef>
          <a:spcPct val="0"/>
        </a:spcBef>
        <a:spcAft>
          <a:spcPct val="0"/>
        </a:spcAft>
        <a:defRPr sz="2700">
          <a:solidFill>
            <a:srgbClr val="5050A0"/>
          </a:solidFill>
          <a:latin typeface="Calibri" pitchFamily="1" charset="0"/>
          <a:ea typeface="ＭＳ Ｐゴシック" pitchFamily="1" charset="-128"/>
        </a:defRPr>
      </a:lvl6pPr>
      <a:lvl7pPr marL="620329" algn="l" defTabSz="816336" rtl="0" eaLnBrk="1" fontAlgn="base" hangingPunct="1">
        <a:spcBef>
          <a:spcPct val="0"/>
        </a:spcBef>
        <a:spcAft>
          <a:spcPct val="0"/>
        </a:spcAft>
        <a:defRPr sz="2700">
          <a:solidFill>
            <a:srgbClr val="5050A0"/>
          </a:solidFill>
          <a:latin typeface="Calibri" pitchFamily="1" charset="0"/>
          <a:ea typeface="ＭＳ Ｐゴシック" pitchFamily="1" charset="-128"/>
        </a:defRPr>
      </a:lvl7pPr>
      <a:lvl8pPr marL="930493" algn="l" defTabSz="816336" rtl="0" eaLnBrk="1" fontAlgn="base" hangingPunct="1">
        <a:spcBef>
          <a:spcPct val="0"/>
        </a:spcBef>
        <a:spcAft>
          <a:spcPct val="0"/>
        </a:spcAft>
        <a:defRPr sz="2700">
          <a:solidFill>
            <a:srgbClr val="5050A0"/>
          </a:solidFill>
          <a:latin typeface="Calibri" pitchFamily="1" charset="0"/>
          <a:ea typeface="ＭＳ Ｐゴシック" pitchFamily="1" charset="-128"/>
        </a:defRPr>
      </a:lvl8pPr>
      <a:lvl9pPr marL="1240658" algn="l" defTabSz="816336" rtl="0" eaLnBrk="1" fontAlgn="base" hangingPunct="1">
        <a:spcBef>
          <a:spcPct val="0"/>
        </a:spcBef>
        <a:spcAft>
          <a:spcPct val="0"/>
        </a:spcAft>
        <a:defRPr sz="2700">
          <a:solidFill>
            <a:srgbClr val="5050A0"/>
          </a:solidFill>
          <a:latin typeface="Calibri" pitchFamily="1" charset="0"/>
          <a:ea typeface="ＭＳ Ｐゴシック" pitchFamily="1" charset="-128"/>
        </a:defRPr>
      </a:lvl9pPr>
    </p:titleStyle>
    <p:bodyStyle>
      <a:lvl1pPr marL="64618" indent="-64618" algn="l" defTabSz="816336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defRPr sz="1600">
          <a:solidFill>
            <a:srgbClr val="5050A0"/>
          </a:solidFill>
          <a:latin typeface="+mn-lt"/>
          <a:ea typeface="+mn-ea"/>
          <a:cs typeface="+mn-cs"/>
        </a:defRPr>
      </a:lvl1pPr>
      <a:lvl2pPr marL="322011" indent="-128159" algn="l" defTabSz="816336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pitchFamily="1" charset="0"/>
        <a:buChar char="•"/>
        <a:defRPr sz="1600">
          <a:solidFill>
            <a:schemeClr val="bg2"/>
          </a:solidFill>
          <a:latin typeface="+mn-lt"/>
          <a:ea typeface="+mn-ea"/>
        </a:defRPr>
      </a:lvl2pPr>
      <a:lvl3pPr marL="579404" indent="-128159" algn="l" defTabSz="816336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pitchFamily="1" charset="0"/>
        <a:buChar char="•"/>
        <a:defRPr sz="1600">
          <a:solidFill>
            <a:schemeClr val="bg2"/>
          </a:solidFill>
          <a:latin typeface="+mn-lt"/>
          <a:ea typeface="+mn-ea"/>
        </a:defRPr>
      </a:lvl3pPr>
      <a:lvl4pPr marL="837875" indent="-129235" algn="l" defTabSz="816336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pitchFamily="1" charset="0"/>
        <a:buChar char="•"/>
        <a:defRPr sz="1600">
          <a:solidFill>
            <a:schemeClr val="bg2"/>
          </a:solidFill>
          <a:latin typeface="+mn-lt"/>
          <a:ea typeface="+mn-ea"/>
        </a:defRPr>
      </a:lvl4pPr>
      <a:lvl5pPr marL="1095269" indent="-128159" algn="l" defTabSz="816336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pitchFamily="1" charset="0"/>
        <a:buChar char="•"/>
        <a:defRPr sz="1600">
          <a:solidFill>
            <a:schemeClr val="bg2"/>
          </a:solidFill>
          <a:latin typeface="+mn-lt"/>
          <a:ea typeface="+mn-ea"/>
        </a:defRPr>
      </a:lvl5pPr>
      <a:lvl6pPr marL="1405433" indent="-128159" algn="l" defTabSz="816336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pitchFamily="1" charset="0"/>
        <a:buChar char="•"/>
        <a:defRPr sz="1600">
          <a:solidFill>
            <a:schemeClr val="bg2"/>
          </a:solidFill>
          <a:latin typeface="+mn-lt"/>
          <a:ea typeface="+mn-ea"/>
        </a:defRPr>
      </a:lvl6pPr>
      <a:lvl7pPr marL="1715598" indent="-128159" algn="l" defTabSz="816336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pitchFamily="1" charset="0"/>
        <a:buChar char="•"/>
        <a:defRPr sz="1600">
          <a:solidFill>
            <a:schemeClr val="bg2"/>
          </a:solidFill>
          <a:latin typeface="+mn-lt"/>
          <a:ea typeface="+mn-ea"/>
        </a:defRPr>
      </a:lvl7pPr>
      <a:lvl8pPr marL="2025762" indent="-128159" algn="l" defTabSz="816336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pitchFamily="1" charset="0"/>
        <a:buChar char="•"/>
        <a:defRPr sz="1600">
          <a:solidFill>
            <a:schemeClr val="bg2"/>
          </a:solidFill>
          <a:latin typeface="+mn-lt"/>
          <a:ea typeface="+mn-ea"/>
        </a:defRPr>
      </a:lvl8pPr>
      <a:lvl9pPr marL="2335927" indent="-128159" algn="l" defTabSz="816336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pitchFamily="1" charset="0"/>
        <a:buChar char="•"/>
        <a:defRPr sz="1600">
          <a:solidFill>
            <a:schemeClr val="bg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620329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10164" algn="l" defTabSz="620329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20329" algn="l" defTabSz="620329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30493" algn="l" defTabSz="620329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40658" algn="l" defTabSz="620329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50822" algn="l" defTabSz="620329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60987" algn="l" defTabSz="620329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71151" algn="l" defTabSz="620329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81316" algn="l" defTabSz="620329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632" y="1563638"/>
            <a:ext cx="7772736" cy="1693903"/>
          </a:xfrm>
        </p:spPr>
        <p:txBody>
          <a:bodyPr/>
          <a:lstStyle/>
          <a:p>
            <a:pPr algn="ctr"/>
            <a:r>
              <a:rPr lang="en-GB" sz="3700" dirty="0"/>
              <a:t>The role of in-use PEMS testing</a:t>
            </a:r>
            <a:br>
              <a:rPr lang="en-GB" sz="3700" dirty="0"/>
            </a:br>
            <a:r>
              <a:rPr lang="en-GB" sz="3700" dirty="0"/>
              <a:t>to ensure regulatory compliance </a:t>
            </a:r>
            <a:br>
              <a:rPr lang="en-GB" sz="3700" dirty="0"/>
            </a:br>
            <a:r>
              <a:rPr lang="en-GB" sz="3700" dirty="0"/>
              <a:t>and policy effectiveness </a:t>
            </a:r>
            <a:br>
              <a:rPr lang="en-GB" sz="3700" dirty="0"/>
            </a:br>
            <a:r>
              <a:rPr lang="en-GB" sz="3700" dirty="0"/>
              <a:t>… and to avoid another Volkswagen crisis.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264" y="4204850"/>
            <a:ext cx="6401472" cy="743164"/>
          </a:xfrm>
        </p:spPr>
        <p:txBody>
          <a:bodyPr/>
          <a:lstStyle/>
          <a:p>
            <a:r>
              <a:rPr lang="en-GB" dirty="0"/>
              <a:t>Nick Molden</a:t>
            </a:r>
          </a:p>
          <a:p>
            <a:r>
              <a:rPr lang="en-GB" dirty="0"/>
              <a:t>17 March 2016</a:t>
            </a: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299769" y="4912682"/>
            <a:ext cx="2032249" cy="343707"/>
          </a:xfrm>
          <a:noFill/>
        </p:spPr>
        <p:txBody>
          <a:bodyPr/>
          <a:lstStyle/>
          <a:p>
            <a:fld id="{2235BC81-8637-4AC9-A6B4-66E2F5BFB9B9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761814" y="570492"/>
            <a:ext cx="4825191" cy="799294"/>
          </a:xfrm>
          <a:prstGeom prst="rect">
            <a:avLst/>
          </a:prstGeom>
        </p:spPr>
        <p:txBody>
          <a:bodyPr lIns="62033" tIns="31016" rIns="62033" bIns="31016"/>
          <a:lstStyle/>
          <a:p>
            <a:pPr algn="l" defTabSz="816336" eaLnBrk="1" hangingPunct="1">
              <a:defRPr/>
            </a:pPr>
            <a:r>
              <a:rPr lang="en-GB" sz="2700" kern="0" dirty="0">
                <a:solidFill>
                  <a:srgbClr val="5050A0"/>
                </a:solidFill>
                <a:latin typeface="+mj-lt"/>
                <a:ea typeface="+mj-ea"/>
                <a:cs typeface="+mj-cs"/>
              </a:rPr>
              <a:t>Fuel economy by country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260328"/>
            <a:ext cx="6768752" cy="3545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691998"/>
      </p:ext>
    </p:extLst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idx="4294967295"/>
          </p:nvPr>
        </p:nvSpPr>
        <p:spPr>
          <a:xfrm>
            <a:off x="722603" y="2008829"/>
            <a:ext cx="7771615" cy="1124856"/>
          </a:xfrm>
        </p:spPr>
        <p:txBody>
          <a:bodyPr anchor="ctr"/>
          <a:lstStyle/>
          <a:p>
            <a:pPr algn="ctr">
              <a:defRPr/>
            </a:pPr>
            <a:r>
              <a:rPr lang="en-GB" sz="2900" dirty="0">
                <a:solidFill>
                  <a:schemeClr val="accent3">
                    <a:lumMod val="50000"/>
                  </a:schemeClr>
                </a:solidFill>
              </a:rPr>
              <a:t>TRACKING VEHICLE PERFORMANCE</a:t>
            </a:r>
          </a:p>
        </p:txBody>
      </p:sp>
      <p:sp>
        <p:nvSpPr>
          <p:cNvPr id="7171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401416" y="4971649"/>
            <a:ext cx="2032249" cy="343707"/>
          </a:xfrm>
          <a:noFill/>
        </p:spPr>
        <p:txBody>
          <a:bodyPr/>
          <a:lstStyle/>
          <a:p>
            <a:fld id="{2235BC81-8637-4AC9-A6B4-66E2F5BFB9B9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348739"/>
      </p:ext>
    </p:extLst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815259">
              <a:defRPr/>
            </a:pPr>
            <a:fld id="{180AA98B-5DF0-44B9-A9F1-4E61BBB83D54}" type="slidenum">
              <a:rPr lang="en-US">
                <a:latin typeface="+mn-lt"/>
              </a:rPr>
              <a:pPr defTabSz="815259">
                <a:defRPr/>
              </a:pPr>
              <a:t>12</a:t>
            </a:fld>
            <a:endParaRPr lang="en-US" dirty="0">
              <a:latin typeface="+mn-lt"/>
            </a:endParaRP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Segment/fuel ranking</a:t>
            </a:r>
          </a:p>
        </p:txBody>
      </p:sp>
      <p:pic>
        <p:nvPicPr>
          <p:cNvPr id="5" name="Picture 4" descr="New Pictur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03576" y="1238985"/>
            <a:ext cx="5832648" cy="3579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3918113"/>
      </p:ext>
    </p:extLst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815259">
              <a:defRPr/>
            </a:pPr>
            <a:fld id="{180AA98B-5DF0-44B9-A9F1-4E61BBB83D54}" type="slidenum">
              <a:rPr lang="en-US">
                <a:latin typeface="+mn-lt"/>
              </a:rPr>
              <a:pPr defTabSz="815259">
                <a:defRPr/>
              </a:pPr>
              <a:t>13</a:t>
            </a:fld>
            <a:endParaRPr lang="en-US" dirty="0">
              <a:latin typeface="+mn-lt"/>
            </a:endParaRP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Drill-down to individual datasets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724" y="1254666"/>
            <a:ext cx="7589616" cy="352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6032855"/>
      </p:ext>
    </p:extLst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idx="4294967295"/>
          </p:nvPr>
        </p:nvSpPr>
        <p:spPr>
          <a:xfrm>
            <a:off x="722603" y="2008829"/>
            <a:ext cx="7771615" cy="1124856"/>
          </a:xfrm>
        </p:spPr>
        <p:txBody>
          <a:bodyPr anchor="ctr"/>
          <a:lstStyle/>
          <a:p>
            <a:pPr algn="ctr">
              <a:defRPr/>
            </a:pPr>
            <a:r>
              <a:rPr lang="en-GB" sz="2900" dirty="0">
                <a:solidFill>
                  <a:schemeClr val="accent3">
                    <a:lumMod val="50000"/>
                  </a:schemeClr>
                </a:solidFill>
              </a:rPr>
              <a:t>INDEPENDENT AIR QUALITY RATINGS</a:t>
            </a:r>
          </a:p>
        </p:txBody>
      </p:sp>
      <p:sp>
        <p:nvSpPr>
          <p:cNvPr id="7171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401416" y="4971649"/>
            <a:ext cx="2032249" cy="343707"/>
          </a:xfrm>
          <a:noFill/>
        </p:spPr>
        <p:txBody>
          <a:bodyPr/>
          <a:lstStyle/>
          <a:p>
            <a:fld id="{2235BC81-8637-4AC9-A6B4-66E2F5BFB9B9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300192"/>
      </p:ext>
    </p:extLst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815259">
              <a:defRPr/>
            </a:pPr>
            <a:fld id="{180AA98B-5DF0-44B9-A9F1-4E61BBB83D54}" type="slidenum">
              <a:rPr lang="en-US">
                <a:latin typeface="+mn-lt"/>
              </a:rPr>
              <a:pPr defTabSz="815259">
                <a:defRPr/>
              </a:pPr>
              <a:t>15</a:t>
            </a:fld>
            <a:endParaRPr lang="en-US" dirty="0">
              <a:latin typeface="+mn-lt"/>
            </a:endParaRP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8296" y="1347614"/>
            <a:ext cx="7978225" cy="3312368"/>
          </a:xfrm>
        </p:spPr>
        <p:txBody>
          <a:bodyPr/>
          <a:lstStyle/>
          <a:p>
            <a:pPr marL="333858" lvl="1" indent="-244470" defTabSz="620329">
              <a:buFont typeface="Arial" pitchFamily="34" charset="0"/>
              <a:buChar char="•"/>
            </a:pPr>
            <a:r>
              <a:rPr lang="en-GB" dirty="0">
                <a:solidFill>
                  <a:srgbClr val="5050A0"/>
                </a:solidFill>
                <a:cs typeface="Arial" panose="020B0604020202020204" pitchFamily="34" charset="0"/>
              </a:rPr>
              <a:t>Vehicle rating scheme based on their real-world NO</a:t>
            </a:r>
            <a:r>
              <a:rPr lang="en-GB" baseline="-25000" dirty="0">
                <a:solidFill>
                  <a:srgbClr val="5050A0"/>
                </a:solidFill>
                <a:cs typeface="Arial" panose="020B0604020202020204" pitchFamily="34" charset="0"/>
              </a:rPr>
              <a:t>x</a:t>
            </a:r>
            <a:r>
              <a:rPr lang="en-GB" dirty="0">
                <a:solidFill>
                  <a:srgbClr val="5050A0"/>
                </a:solidFill>
                <a:cs typeface="Arial" panose="020B0604020202020204" pitchFamily="34" charset="0"/>
              </a:rPr>
              <a:t> emissions, launching in April 2016</a:t>
            </a:r>
          </a:p>
          <a:p>
            <a:pPr marL="333858" lvl="1" indent="-244470" defTabSz="620329">
              <a:buFont typeface="Arial" pitchFamily="34" charset="0"/>
              <a:buChar char="•"/>
            </a:pPr>
            <a:r>
              <a:rPr lang="en-GB" dirty="0">
                <a:solidFill>
                  <a:srgbClr val="5050A0"/>
                </a:solidFill>
                <a:cs typeface="Arial" panose="020B0604020202020204" pitchFamily="34" charset="0"/>
              </a:rPr>
              <a:t>Initially on cars, but shortly to extent to light commercial vehicles</a:t>
            </a:r>
          </a:p>
          <a:p>
            <a:pPr marL="333858" lvl="1" indent="-244470" defTabSz="620329">
              <a:buFont typeface="Arial" pitchFamily="34" charset="0"/>
              <a:buChar char="•"/>
            </a:pPr>
            <a:r>
              <a:rPr lang="en-GB" dirty="0">
                <a:solidFill>
                  <a:srgbClr val="5050A0"/>
                </a:solidFill>
                <a:cs typeface="Arial" panose="020B0604020202020204" pitchFamily="34" charset="0"/>
              </a:rPr>
              <a:t>Non-statutory complement to new Real Driving Emissions regulations</a:t>
            </a:r>
          </a:p>
          <a:p>
            <a:pPr marL="333858" lvl="1" indent="-244470" defTabSz="620329">
              <a:buFont typeface="Arial" pitchFamily="34" charset="0"/>
              <a:buChar char="•"/>
            </a:pPr>
            <a:r>
              <a:rPr lang="en-GB" dirty="0">
                <a:solidFill>
                  <a:srgbClr val="5050A0"/>
                </a:solidFill>
                <a:cs typeface="Arial" panose="020B0604020202020204" pitchFamily="34" charset="0"/>
              </a:rPr>
              <a:t>But will also</a:t>
            </a:r>
          </a:p>
          <a:p>
            <a:pPr marL="849722" lvl="3" indent="-244470" defTabSz="620329">
              <a:buFont typeface="Arial" pitchFamily="34" charset="0"/>
              <a:buChar char="•"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  <a:cs typeface="Arial" panose="020B0604020202020204" pitchFamily="34" charset="0"/>
              </a:rPr>
              <a:t>Discriminate between high and low emitters, rather than just pass/fail</a:t>
            </a:r>
          </a:p>
          <a:p>
            <a:pPr marL="849722" lvl="3" indent="-244470" defTabSz="620329">
              <a:buFont typeface="Arial" pitchFamily="34" charset="0"/>
              <a:buChar char="•"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  <a:cs typeface="Arial" panose="020B0604020202020204" pitchFamily="34" charset="0"/>
              </a:rPr>
              <a:t>Be updated for each model year to keep up with new calibrations</a:t>
            </a:r>
          </a:p>
          <a:p>
            <a:pPr marL="333858" lvl="1" indent="-244470" defTabSz="620329">
              <a:buFont typeface="Arial" pitchFamily="34" charset="0"/>
              <a:buChar char="•"/>
            </a:pPr>
            <a:r>
              <a:rPr lang="en-GB" dirty="0">
                <a:solidFill>
                  <a:srgbClr val="5050A0"/>
                </a:solidFill>
                <a:cs typeface="Arial" panose="020B0604020202020204" pitchFamily="34" charset="0"/>
              </a:rPr>
              <a:t>Ratings will be published and put in the public domain</a:t>
            </a:r>
          </a:p>
          <a:p>
            <a:pPr marL="333858" lvl="1" indent="-244470" defTabSz="620329">
              <a:buFont typeface="Arial" pitchFamily="34" charset="0"/>
              <a:buChar char="•"/>
            </a:pPr>
            <a:r>
              <a:rPr lang="en-GB" dirty="0">
                <a:solidFill>
                  <a:srgbClr val="5050A0"/>
                </a:solidFill>
                <a:cs typeface="Arial" panose="020B0604020202020204" pitchFamily="34" charset="0"/>
              </a:rPr>
              <a:t>Manufacturers and consumer media can adopt as independent, voluntary standard</a:t>
            </a:r>
          </a:p>
          <a:p>
            <a:pPr marL="333858" lvl="1" indent="-244470" defTabSz="620329">
              <a:buFont typeface="Arial" pitchFamily="34" charset="0"/>
              <a:buChar char="•"/>
            </a:pPr>
            <a:r>
              <a:rPr lang="en-GB" dirty="0">
                <a:solidFill>
                  <a:srgbClr val="5050A0"/>
                </a:solidFill>
                <a:cs typeface="Arial" panose="020B0604020202020204" pitchFamily="34" charset="0"/>
              </a:rPr>
              <a:t>Similar to New Car Assessment Programme (Euro NCAP, Global NCAP)</a:t>
            </a:r>
          </a:p>
          <a:p>
            <a:pPr marL="333858" lvl="1" indent="-244470" defTabSz="620329">
              <a:buFont typeface="Arial" pitchFamily="34" charset="0"/>
              <a:buChar char="•"/>
            </a:pPr>
            <a:endParaRPr lang="en-GB" dirty="0">
              <a:solidFill>
                <a:srgbClr val="5050A0"/>
              </a:solidFill>
              <a:cs typeface="Arial" panose="020B0604020202020204" pitchFamily="34" charset="0"/>
            </a:endParaRPr>
          </a:p>
          <a:p>
            <a:pPr marL="375138" lvl="1" indent="-285750" defTabSz="620329">
              <a:buFont typeface="Wingdings" panose="05000000000000000000" pitchFamily="2" charset="2"/>
              <a:buChar char="Ø"/>
            </a:pPr>
            <a:r>
              <a:rPr lang="en-GB" dirty="0">
                <a:solidFill>
                  <a:srgbClr val="5050A0"/>
                </a:solidFill>
                <a:cs typeface="Arial" panose="020B0604020202020204" pitchFamily="34" charset="0"/>
              </a:rPr>
              <a:t>Robust, independent standard needed to measure and incentivise actions to bring about air quality improvements </a:t>
            </a:r>
          </a:p>
          <a:p>
            <a:pPr marL="333858" lvl="1" indent="-244470" defTabSz="620329">
              <a:buFont typeface="Arial" pitchFamily="34" charset="0"/>
              <a:buChar char="•"/>
            </a:pPr>
            <a:endParaRPr lang="en-GB" dirty="0">
              <a:solidFill>
                <a:schemeClr val="bg1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333858" lvl="1" indent="-244470" defTabSz="620329">
              <a:buFont typeface="Arial" pitchFamily="34" charset="0"/>
              <a:buChar char="•"/>
            </a:pPr>
            <a:endParaRPr lang="en-GB" dirty="0">
              <a:solidFill>
                <a:schemeClr val="bg1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333858" lvl="1" indent="-244470" defTabSz="620329">
              <a:buFont typeface="Arial" pitchFamily="34" charset="0"/>
              <a:buChar char="•"/>
            </a:pPr>
            <a:endParaRPr lang="en-GB" dirty="0">
              <a:solidFill>
                <a:srgbClr val="5050A0"/>
              </a:solidFill>
              <a:cs typeface="Arial" panose="020B0604020202020204" pitchFamily="34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Vehicle rating scheme</a:t>
            </a:r>
          </a:p>
        </p:txBody>
      </p:sp>
    </p:spTree>
    <p:extLst>
      <p:ext uri="{BB962C8B-B14F-4D97-AF65-F5344CB8AC3E}">
        <p14:creationId xmlns:p14="http://schemas.microsoft.com/office/powerpoint/2010/main" val="3049025950"/>
      </p:ext>
    </p:extLst>
  </p:cSld>
  <p:clrMapOvr>
    <a:masterClrMapping/>
  </p:clrMapOvr>
  <p:transition spd="med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401416" y="4971649"/>
            <a:ext cx="2032249" cy="343707"/>
          </a:xfrm>
          <a:noFill/>
        </p:spPr>
        <p:txBody>
          <a:bodyPr/>
          <a:lstStyle/>
          <a:p>
            <a:fld id="{2235BC81-8637-4AC9-A6B4-66E2F5BFB9B9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664" y="1275606"/>
            <a:ext cx="4392488" cy="3533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4264994"/>
      </p:ext>
    </p:extLst>
  </p:cSld>
  <p:clrMapOvr>
    <a:masterClrMapping/>
  </p:clrMapOvr>
  <p:transition spd="med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Nick Molden, Chief Executive Officer</a:t>
            </a:r>
          </a:p>
          <a:p>
            <a:r>
              <a:rPr lang="en-GB" dirty="0"/>
              <a:t>nick@emissionsanalytics.com</a:t>
            </a:r>
          </a:p>
          <a:p>
            <a:r>
              <a:rPr lang="en-GB" dirty="0"/>
              <a:t>+44 (0) 20 7193 0489</a:t>
            </a:r>
          </a:p>
          <a:p>
            <a:r>
              <a:rPr lang="en-GB" dirty="0"/>
              <a:t>+44 (0) 7765 105902</a:t>
            </a:r>
          </a:p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350585" y="4971647"/>
            <a:ext cx="2032249" cy="343707"/>
          </a:xfrm>
        </p:spPr>
        <p:txBody>
          <a:bodyPr/>
          <a:lstStyle/>
          <a:p>
            <a:fld id="{01CFB043-FDA3-4C99-B6E9-119EA9687385}" type="slidenum">
              <a:rPr lang="en-GB" smtClean="0"/>
              <a:pPr/>
              <a:t>17</a:t>
            </a:fld>
            <a:endParaRPr lang="en-GB" dirty="0"/>
          </a:p>
        </p:txBody>
      </p:sp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815259">
              <a:defRPr/>
            </a:pPr>
            <a:fld id="{180AA98B-5DF0-44B9-A9F1-4E61BBB83D54}" type="slidenum">
              <a:rPr lang="en-US">
                <a:latin typeface="+mn-lt"/>
              </a:rPr>
              <a:pPr defTabSz="815259">
                <a:defRPr/>
              </a:pPr>
              <a:t>2</a:t>
            </a:fld>
            <a:endParaRPr lang="en-US" dirty="0">
              <a:latin typeface="+mn-lt"/>
            </a:endParaRP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8296" y="1657363"/>
            <a:ext cx="7978225" cy="3337513"/>
          </a:xfrm>
        </p:spPr>
        <p:txBody>
          <a:bodyPr/>
          <a:lstStyle/>
          <a:p>
            <a:pPr marL="333858" lvl="1" indent="-244470" defTabSz="620329">
              <a:buFont typeface="Arial" pitchFamily="34" charset="0"/>
              <a:buChar char="•"/>
            </a:pPr>
            <a:r>
              <a:rPr lang="en-GB" dirty="0">
                <a:solidFill>
                  <a:srgbClr val="5050A0"/>
                </a:solidFill>
                <a:cs typeface="Arial" panose="020B0604020202020204" pitchFamily="34" charset="0"/>
              </a:rPr>
              <a:t>Founded in 2011</a:t>
            </a:r>
          </a:p>
          <a:p>
            <a:pPr marL="333858" lvl="1" indent="-244470" defTabSz="620329">
              <a:buFont typeface="Arial" pitchFamily="34" charset="0"/>
              <a:buChar char="•"/>
            </a:pPr>
            <a:r>
              <a:rPr lang="en-GB" dirty="0">
                <a:solidFill>
                  <a:srgbClr val="5050A0"/>
                </a:solidFill>
                <a:cs typeface="Arial" panose="020B0604020202020204" pitchFamily="34" charset="0"/>
              </a:rPr>
              <a:t>Headquartered in UK, with operations in London, Los Angeles and Stuttgart</a:t>
            </a:r>
          </a:p>
          <a:p>
            <a:pPr marL="333858" lvl="1" indent="-244470" defTabSz="620329">
              <a:buFont typeface="Arial" pitchFamily="34" charset="0"/>
              <a:buChar char="•"/>
            </a:pPr>
            <a:r>
              <a:rPr lang="en-GB" dirty="0">
                <a:solidFill>
                  <a:srgbClr val="5050A0"/>
                </a:solidFill>
                <a:cs typeface="Arial" panose="020B0604020202020204" pitchFamily="34" charset="0"/>
              </a:rPr>
              <a:t>Specialist in PEMS testing and data analysis</a:t>
            </a:r>
          </a:p>
          <a:p>
            <a:pPr marL="333858" lvl="1" indent="-244470" defTabSz="620329">
              <a:buFont typeface="Arial" pitchFamily="34" charset="0"/>
              <a:buChar char="•"/>
            </a:pPr>
            <a:r>
              <a:rPr lang="en-GB" dirty="0">
                <a:solidFill>
                  <a:srgbClr val="5050A0"/>
                </a:solidFill>
                <a:cs typeface="Arial" panose="020B0604020202020204" pitchFamily="34" charset="0"/>
              </a:rPr>
              <a:t>1200+ vehicles tested</a:t>
            </a:r>
          </a:p>
          <a:p>
            <a:pPr marL="333858" lvl="1" indent="-244470" defTabSz="620329">
              <a:buFont typeface="Arial" pitchFamily="34" charset="0"/>
              <a:buChar char="•"/>
            </a:pPr>
            <a:r>
              <a:rPr lang="en-GB" dirty="0">
                <a:solidFill>
                  <a:srgbClr val="5050A0"/>
                </a:solidFill>
                <a:cs typeface="Arial" panose="020B0604020202020204" pitchFamily="34" charset="0"/>
              </a:rPr>
              <a:t>Largest commercially available database of real-world emissions data</a:t>
            </a:r>
          </a:p>
          <a:p>
            <a:pPr marL="333858" lvl="1" indent="-244470" defTabSz="620329">
              <a:buFont typeface="Arial" pitchFamily="34" charset="0"/>
              <a:buChar char="•"/>
            </a:pPr>
            <a:r>
              <a:rPr lang="en-GB" dirty="0">
                <a:solidFill>
                  <a:srgbClr val="5050A0"/>
                </a:solidFill>
                <a:cs typeface="Arial" panose="020B0604020202020204" pitchFamily="34" charset="0"/>
              </a:rPr>
              <a:t>Works with OEMs, Tier 1/2 suppliers, fuel and chemical companies, regulators, consultancies, consumer media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Emissions Analytics’ credentials</a:t>
            </a:r>
          </a:p>
        </p:txBody>
      </p:sp>
    </p:spTree>
    <p:extLst>
      <p:ext uri="{BB962C8B-B14F-4D97-AF65-F5344CB8AC3E}">
        <p14:creationId xmlns:p14="http://schemas.microsoft.com/office/powerpoint/2010/main" val="71234314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815259">
              <a:defRPr/>
            </a:pPr>
            <a:fld id="{180AA98B-5DF0-44B9-A9F1-4E61BBB83D54}" type="slidenum">
              <a:rPr lang="en-US">
                <a:latin typeface="+mn-lt"/>
              </a:rPr>
              <a:pPr defTabSz="815259">
                <a:defRPr/>
              </a:pPr>
              <a:t>3</a:t>
            </a:fld>
            <a:endParaRPr lang="en-US" dirty="0">
              <a:latin typeface="+mn-lt"/>
            </a:endParaRP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Equipment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3184" y="1520204"/>
            <a:ext cx="4163716" cy="3474672"/>
          </a:xfrm>
        </p:spPr>
        <p:txBody>
          <a:bodyPr/>
          <a:lstStyle/>
          <a:p>
            <a:pPr marL="244470" indent="-244470" defTabSz="620329">
              <a:buClr>
                <a:srgbClr val="BED732"/>
              </a:buClr>
              <a:buFont typeface="Arial" pitchFamily="34" charset="0"/>
              <a:buChar char="•"/>
            </a:pPr>
            <a:r>
              <a:rPr lang="en-GB" dirty="0"/>
              <a:t>SEMTECH-DS and -LDV</a:t>
            </a:r>
          </a:p>
          <a:p>
            <a:pPr marL="244470" indent="-244470" defTabSz="620329">
              <a:buClr>
                <a:srgbClr val="BED732"/>
              </a:buClr>
              <a:buFont typeface="Arial" pitchFamily="34" charset="0"/>
              <a:buChar char="•"/>
            </a:pPr>
            <a:r>
              <a:rPr lang="en-GB" dirty="0"/>
              <a:t>Portable Emissions Measurement System connects to tailpipe</a:t>
            </a:r>
          </a:p>
          <a:p>
            <a:pPr marL="591251" lvl="2" indent="-244470" defTabSz="620329">
              <a:buFont typeface="Arial" pitchFamily="34" charset="0"/>
              <a:buChar char="•"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Captures emissions for CO</a:t>
            </a:r>
            <a:r>
              <a:rPr lang="en-GB" baseline="-25000" dirty="0">
                <a:solidFill>
                  <a:schemeClr val="bg1">
                    <a:lumMod val="50000"/>
                  </a:schemeClr>
                </a:solidFill>
              </a:rPr>
              <a:t>2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, CO, NO,</a:t>
            </a:r>
            <a:r>
              <a:rPr lang="en-GB" baseline="-250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NO</a:t>
            </a:r>
            <a:r>
              <a:rPr lang="en-GB" baseline="-25000" dirty="0">
                <a:solidFill>
                  <a:schemeClr val="bg1">
                    <a:lumMod val="50000"/>
                  </a:schemeClr>
                </a:solidFill>
              </a:rPr>
              <a:t>2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, total hydrocarbons</a:t>
            </a:r>
          </a:p>
          <a:p>
            <a:pPr marL="591251" lvl="2" indent="-244470" defTabSz="620329">
              <a:buFont typeface="Arial" pitchFamily="34" charset="0"/>
              <a:buChar char="•"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At 1 Hertz</a:t>
            </a:r>
          </a:p>
          <a:p>
            <a:pPr marL="333858" lvl="1" indent="-244470" defTabSz="620329">
              <a:buFont typeface="Arial" pitchFamily="34" charset="0"/>
              <a:buChar char="•"/>
            </a:pPr>
            <a:r>
              <a:rPr lang="en-GB" dirty="0">
                <a:solidFill>
                  <a:srgbClr val="5050A0"/>
                </a:solidFill>
              </a:rPr>
              <a:t>Air temperature, pressure, humidity</a:t>
            </a:r>
          </a:p>
          <a:p>
            <a:pPr marL="333858" lvl="1" indent="-244470" defTabSz="620329">
              <a:buFont typeface="Arial" pitchFamily="34" charset="0"/>
              <a:buChar char="•"/>
            </a:pPr>
            <a:r>
              <a:rPr lang="en-GB" dirty="0">
                <a:solidFill>
                  <a:srgbClr val="5050A0"/>
                </a:solidFill>
              </a:rPr>
              <a:t>GPS for speed and altitude</a:t>
            </a:r>
          </a:p>
          <a:p>
            <a:pPr marL="333858" lvl="1" indent="-244470" defTabSz="620329">
              <a:buFont typeface="Arial" pitchFamily="34" charset="0"/>
              <a:buChar char="•"/>
            </a:pPr>
            <a:r>
              <a:rPr lang="en-GB" dirty="0">
                <a:solidFill>
                  <a:srgbClr val="5050A0"/>
                </a:solidFill>
              </a:rPr>
              <a:t>Engine data via CANBUS</a:t>
            </a:r>
          </a:p>
          <a:p>
            <a:pPr marL="333858" lvl="1" indent="-244470" defTabSz="620329">
              <a:buFont typeface="Arial" pitchFamily="34" charset="0"/>
              <a:buChar char="•"/>
            </a:pPr>
            <a:r>
              <a:rPr lang="en-GB" dirty="0">
                <a:solidFill>
                  <a:srgbClr val="5050A0"/>
                </a:solidFill>
              </a:rPr>
              <a:t>Fuel economy derived via carbon balance</a:t>
            </a:r>
          </a:p>
          <a:p>
            <a:pPr marL="333858" lvl="1" indent="-244470" defTabSz="620329">
              <a:buFont typeface="Arial" pitchFamily="34" charset="0"/>
              <a:buChar char="•"/>
            </a:pPr>
            <a:r>
              <a:rPr lang="en-GB" dirty="0">
                <a:solidFill>
                  <a:srgbClr val="5050A0"/>
                </a:solidFill>
              </a:rPr>
              <a:t>Weight addition 100-250 pounds</a:t>
            </a:r>
            <a:endParaRPr lang="en-GB" sz="1400" dirty="0">
              <a:solidFill>
                <a:schemeClr val="bg1">
                  <a:lumMod val="50000"/>
                </a:schemeClr>
              </a:solidFill>
            </a:endParaRPr>
          </a:p>
          <a:p>
            <a:pPr marL="333858" lvl="1" indent="-244470" defTabSz="620329">
              <a:buNone/>
            </a:pPr>
            <a:endParaRPr lang="en-GB" sz="1900" dirty="0"/>
          </a:p>
          <a:p>
            <a:pPr marL="333858" lvl="1" indent="-244470" defTabSz="620329">
              <a:buFont typeface="Arial" charset="0"/>
              <a:buChar char="•"/>
            </a:pPr>
            <a:endParaRPr lang="en-GB" dirty="0"/>
          </a:p>
          <a:p>
            <a:pPr marL="591251" lvl="2" indent="-244470" defTabSz="620329">
              <a:buFont typeface="Arial" charset="0"/>
              <a:buChar char="•"/>
            </a:pPr>
            <a:endParaRPr lang="en-GB" sz="2200" dirty="0"/>
          </a:p>
        </p:txBody>
      </p:sp>
      <p:pic>
        <p:nvPicPr>
          <p:cNvPr id="1026" name="Picture 2" descr="SEMTECH LDV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374678"/>
            <a:ext cx="4104456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7370643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815259">
              <a:defRPr/>
            </a:pPr>
            <a:fld id="{180AA98B-5DF0-44B9-A9F1-4E61BBB83D54}" type="slidenum">
              <a:rPr lang="en-US">
                <a:latin typeface="+mn-lt"/>
              </a:rPr>
              <a:pPr defTabSz="815259">
                <a:defRPr/>
              </a:pPr>
              <a:t>4</a:t>
            </a:fld>
            <a:endParaRPr lang="en-US" dirty="0">
              <a:latin typeface="+mn-lt"/>
            </a:endParaRP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8296" y="1520204"/>
            <a:ext cx="7978225" cy="2995762"/>
          </a:xfrm>
        </p:spPr>
        <p:txBody>
          <a:bodyPr/>
          <a:lstStyle/>
          <a:p>
            <a:pPr marL="333858" lvl="1" indent="-244470" defTabSz="620329">
              <a:buFont typeface="Arial" pitchFamily="34" charset="0"/>
              <a:buChar char="•"/>
            </a:pPr>
            <a:r>
              <a:rPr lang="en-GB" dirty="0">
                <a:solidFill>
                  <a:srgbClr val="5050A0"/>
                </a:solidFill>
                <a:cs typeface="Arial" panose="020B0604020202020204" pitchFamily="34" charset="0"/>
              </a:rPr>
              <a:t>Rolling in-service surveillance programme of production vehicles</a:t>
            </a:r>
          </a:p>
          <a:p>
            <a:pPr marL="333858" lvl="1" indent="-244470" defTabSz="620329">
              <a:buFont typeface="Arial" pitchFamily="34" charset="0"/>
              <a:buChar char="•"/>
            </a:pPr>
            <a:r>
              <a:rPr lang="en-GB" dirty="0">
                <a:solidFill>
                  <a:srgbClr val="5050A0"/>
                </a:solidFill>
                <a:cs typeface="Arial" panose="020B0604020202020204" pitchFamily="34" charset="0"/>
              </a:rPr>
              <a:t>Target to test 500+ vehicles per year</a:t>
            </a:r>
          </a:p>
          <a:p>
            <a:pPr marL="333858" lvl="1" indent="-244470" defTabSz="620329">
              <a:buFont typeface="Arial" pitchFamily="34" charset="0"/>
              <a:buChar char="•"/>
            </a:pPr>
            <a:r>
              <a:rPr lang="en-GB" dirty="0">
                <a:solidFill>
                  <a:srgbClr val="5050A0"/>
                </a:solidFill>
                <a:cs typeface="Arial" panose="020B0604020202020204" pitchFamily="34" charset="0"/>
              </a:rPr>
              <a:t>To complement type approval</a:t>
            </a:r>
          </a:p>
          <a:p>
            <a:pPr marL="333858" lvl="1" indent="-244470" defTabSz="620329">
              <a:buFont typeface="Arial" pitchFamily="34" charset="0"/>
              <a:buChar char="•"/>
            </a:pPr>
            <a:r>
              <a:rPr lang="en-GB" dirty="0">
                <a:solidFill>
                  <a:srgbClr val="5050A0"/>
                </a:solidFill>
                <a:cs typeface="Arial" panose="020B0604020202020204" pitchFamily="34" charset="0"/>
              </a:rPr>
              <a:t>And ensure efficacy of regulations</a:t>
            </a:r>
          </a:p>
          <a:p>
            <a:pPr marL="333858" lvl="1" indent="-244470" defTabSz="620329">
              <a:buFont typeface="Arial" pitchFamily="34" charset="0"/>
              <a:buChar char="•"/>
            </a:pPr>
            <a:r>
              <a:rPr lang="en-GB" dirty="0">
                <a:solidFill>
                  <a:srgbClr val="5050A0"/>
                </a:solidFill>
                <a:cs typeface="Arial" panose="020B0604020202020204" pitchFamily="34" charset="0"/>
              </a:rPr>
              <a:t>Air quality, greenhouse gases, fuel economy</a:t>
            </a:r>
          </a:p>
          <a:p>
            <a:pPr marL="333858" lvl="1" indent="-244470" defTabSz="620329">
              <a:buFont typeface="Arial" pitchFamily="34" charset="0"/>
              <a:buChar char="•"/>
            </a:pPr>
            <a:r>
              <a:rPr lang="en-GB" dirty="0">
                <a:solidFill>
                  <a:srgbClr val="5050A0"/>
                </a:solidFill>
                <a:cs typeface="Arial" panose="020B0604020202020204" pitchFamily="34" charset="0"/>
              </a:rPr>
              <a:t>Independent, making data available to all</a:t>
            </a:r>
          </a:p>
          <a:p>
            <a:pPr marL="333858" lvl="1" indent="-244470" defTabSz="620329">
              <a:buFont typeface="Arial" pitchFamily="34" charset="0"/>
              <a:buChar char="•"/>
            </a:pPr>
            <a:r>
              <a:rPr lang="en-GB" dirty="0">
                <a:solidFill>
                  <a:srgbClr val="5050A0"/>
                </a:solidFill>
                <a:cs typeface="Arial" panose="020B0604020202020204" pitchFamily="34" charset="0"/>
              </a:rPr>
              <a:t>Top-level ratings for marketing</a:t>
            </a:r>
          </a:p>
          <a:p>
            <a:pPr marL="333858" lvl="1" indent="-244470" defTabSz="620329">
              <a:buFont typeface="Arial" pitchFamily="34" charset="0"/>
              <a:buChar char="•"/>
            </a:pPr>
            <a:r>
              <a:rPr lang="en-GB" dirty="0">
                <a:solidFill>
                  <a:srgbClr val="5050A0"/>
                </a:solidFill>
                <a:cs typeface="Arial" panose="020B0604020202020204" pitchFamily="34" charset="0"/>
              </a:rPr>
              <a:t>Benchmark rankings</a:t>
            </a:r>
          </a:p>
          <a:p>
            <a:pPr marL="333858" lvl="1" indent="-244470" defTabSz="620329">
              <a:buFont typeface="Arial" pitchFamily="34" charset="0"/>
              <a:buChar char="•"/>
            </a:pPr>
            <a:r>
              <a:rPr lang="en-GB" dirty="0">
                <a:solidFill>
                  <a:srgbClr val="5050A0"/>
                </a:solidFill>
                <a:cs typeface="Arial" panose="020B0604020202020204" pitchFamily="34" charset="0"/>
              </a:rPr>
              <a:t>Deep-dive analysis for manufacturers</a:t>
            </a:r>
          </a:p>
          <a:p>
            <a:pPr marL="333858" lvl="1" indent="-244470" defTabSz="620329">
              <a:buFont typeface="Arial" pitchFamily="34" charset="0"/>
              <a:buChar char="•"/>
            </a:pPr>
            <a:endParaRPr lang="en-GB" dirty="0">
              <a:solidFill>
                <a:srgbClr val="5050A0"/>
              </a:solidFill>
              <a:cs typeface="Arial" panose="020B0604020202020204" pitchFamily="34" charset="0"/>
            </a:endParaRPr>
          </a:p>
          <a:p>
            <a:pPr marL="333858" lvl="1" indent="-244470" defTabSz="620329">
              <a:buFont typeface="Arial" pitchFamily="34" charset="0"/>
              <a:buChar char="•"/>
            </a:pPr>
            <a:endParaRPr lang="en-GB" dirty="0">
              <a:solidFill>
                <a:srgbClr val="5050A0"/>
              </a:solidFill>
              <a:cs typeface="Arial" panose="020B0604020202020204" pitchFamily="34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Objectives</a:t>
            </a:r>
          </a:p>
        </p:txBody>
      </p:sp>
    </p:spTree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idx="4294967295"/>
          </p:nvPr>
        </p:nvSpPr>
        <p:spPr>
          <a:xfrm>
            <a:off x="722603" y="2008829"/>
            <a:ext cx="7771615" cy="1124856"/>
          </a:xfrm>
        </p:spPr>
        <p:txBody>
          <a:bodyPr anchor="ctr"/>
          <a:lstStyle/>
          <a:p>
            <a:pPr algn="ctr">
              <a:defRPr/>
            </a:pPr>
            <a:r>
              <a:rPr lang="en-GB" sz="2900" dirty="0">
                <a:solidFill>
                  <a:schemeClr val="accent3">
                    <a:lumMod val="50000"/>
                  </a:schemeClr>
                </a:solidFill>
              </a:rPr>
              <a:t>TRACKING POLICY EFFECTIVENESS</a:t>
            </a:r>
          </a:p>
        </p:txBody>
      </p:sp>
      <p:sp>
        <p:nvSpPr>
          <p:cNvPr id="7171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401416" y="4971649"/>
            <a:ext cx="2032249" cy="343707"/>
          </a:xfrm>
          <a:noFill/>
        </p:spPr>
        <p:txBody>
          <a:bodyPr/>
          <a:lstStyle/>
          <a:p>
            <a:fld id="{2235BC81-8637-4AC9-A6B4-66E2F5BFB9B9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9027717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299769" y="4912682"/>
            <a:ext cx="2032249" cy="343707"/>
          </a:xfrm>
          <a:noFill/>
        </p:spPr>
        <p:txBody>
          <a:bodyPr/>
          <a:lstStyle/>
          <a:p>
            <a:fld id="{2235BC81-8637-4AC9-A6B4-66E2F5BFB9B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713183" y="1428765"/>
            <a:ext cx="2461226" cy="3303225"/>
          </a:xfrm>
          <a:prstGeom prst="rect">
            <a:avLst/>
          </a:prstGeom>
        </p:spPr>
        <p:txBody>
          <a:bodyPr lIns="62033" tIns="31016" rIns="62033" bIns="31016"/>
          <a:lstStyle/>
          <a:p>
            <a:pPr marL="244525" indent="-244470" algn="l" eaLnBrk="1" hangingPunct="1">
              <a:spcBef>
                <a:spcPct val="20000"/>
              </a:spcBef>
              <a:buClr>
                <a:srgbClr val="BED732"/>
              </a:buClr>
              <a:buFont typeface="Arial" pitchFamily="34" charset="0"/>
              <a:buChar char="•"/>
              <a:defRPr/>
            </a:pPr>
            <a:r>
              <a:rPr lang="en-GB" kern="0" dirty="0">
                <a:solidFill>
                  <a:srgbClr val="5050A0"/>
                </a:solidFill>
                <a:latin typeface="+mn-lt"/>
                <a:ea typeface="+mn-ea"/>
              </a:rPr>
              <a:t>Rolling 12-month average of exceedance factor in blue</a:t>
            </a:r>
          </a:p>
          <a:p>
            <a:pPr marL="244525" indent="-244470" algn="l" eaLnBrk="1" hangingPunct="1">
              <a:spcBef>
                <a:spcPct val="20000"/>
              </a:spcBef>
              <a:buClr>
                <a:srgbClr val="BED732"/>
              </a:buClr>
              <a:buFont typeface="Arial" pitchFamily="34" charset="0"/>
              <a:buChar char="•"/>
              <a:defRPr/>
            </a:pPr>
            <a:r>
              <a:rPr lang="en-GB" kern="0" dirty="0">
                <a:solidFill>
                  <a:srgbClr val="5050A0"/>
                </a:solidFill>
                <a:latin typeface="+mn-lt"/>
                <a:ea typeface="+mn-ea"/>
              </a:rPr>
              <a:t>Step-change technology launched Q2 to Q3 2014</a:t>
            </a:r>
          </a:p>
          <a:p>
            <a:pPr marL="244525" indent="-244470" algn="l" eaLnBrk="1" hangingPunct="1">
              <a:spcBef>
                <a:spcPct val="20000"/>
              </a:spcBef>
              <a:buClr>
                <a:srgbClr val="BED732"/>
              </a:buClr>
              <a:buFont typeface="Arial" pitchFamily="34" charset="0"/>
              <a:buChar char="•"/>
              <a:defRPr/>
            </a:pPr>
            <a:r>
              <a:rPr lang="en-GB" kern="0" dirty="0">
                <a:solidFill>
                  <a:srgbClr val="5050A0"/>
                </a:solidFill>
                <a:latin typeface="+mn-lt"/>
                <a:ea typeface="+mn-ea"/>
              </a:rPr>
              <a:t>No further reduction in Conformity Factor since then</a:t>
            </a:r>
          </a:p>
          <a:p>
            <a:pPr marL="244525" indent="-244470" algn="l" eaLnBrk="1" hangingPunct="1">
              <a:spcBef>
                <a:spcPct val="20000"/>
              </a:spcBef>
              <a:buClr>
                <a:srgbClr val="BED732"/>
              </a:buClr>
              <a:buFont typeface="Arial" pitchFamily="34" charset="0"/>
              <a:buChar char="•"/>
              <a:defRPr/>
            </a:pPr>
            <a:r>
              <a:rPr lang="en-GB" kern="0" dirty="0">
                <a:solidFill>
                  <a:srgbClr val="5050A0"/>
                </a:solidFill>
                <a:latin typeface="+mn-lt"/>
                <a:ea typeface="+mn-ea"/>
              </a:rPr>
              <a:t>Average CF dipped to 2.7 in 2014, but risen to 3.5 since then</a:t>
            </a:r>
          </a:p>
          <a:p>
            <a:pPr marL="244525" indent="-244470" algn="l" eaLnBrk="1" hangingPunct="1">
              <a:spcBef>
                <a:spcPct val="20000"/>
              </a:spcBef>
              <a:buClr>
                <a:srgbClr val="BED732"/>
              </a:buClr>
              <a:buFont typeface="Arial" pitchFamily="34" charset="0"/>
              <a:buChar char="•"/>
              <a:defRPr/>
            </a:pPr>
            <a:endParaRPr lang="en-GB" kern="0" dirty="0">
              <a:solidFill>
                <a:srgbClr val="5050A0"/>
              </a:solidFill>
              <a:latin typeface="+mn-lt"/>
              <a:ea typeface="+mn-ea"/>
            </a:endParaRPr>
          </a:p>
          <a:p>
            <a:pPr marL="244470" indent="-244470" algn="l" defTabSz="620329" eaLnBrk="1" hangingPunct="1">
              <a:spcBef>
                <a:spcPct val="20000"/>
              </a:spcBef>
              <a:buClr>
                <a:srgbClr val="FF0099"/>
              </a:buClr>
              <a:buFont typeface="Arial" pitchFamily="34" charset="0"/>
              <a:buChar char="•"/>
              <a:defRPr/>
            </a:pPr>
            <a:endParaRPr lang="en-GB" kern="0" dirty="0">
              <a:solidFill>
                <a:srgbClr val="0033CC"/>
              </a:solidFill>
              <a:latin typeface="+mn-lt"/>
              <a:ea typeface="+mn-ea"/>
            </a:endParaRPr>
          </a:p>
          <a:p>
            <a:pPr marL="244470" indent="-244470" algn="l" defTabSz="620329" eaLnBrk="1" hangingPunct="1">
              <a:spcBef>
                <a:spcPct val="20000"/>
              </a:spcBef>
              <a:buClr>
                <a:srgbClr val="FF0099"/>
              </a:buClr>
              <a:buFont typeface="Arial" pitchFamily="34" charset="0"/>
              <a:buChar char="•"/>
              <a:defRPr/>
            </a:pPr>
            <a:endParaRPr lang="en-GB" sz="1400" kern="0" dirty="0">
              <a:solidFill>
                <a:schemeClr val="bg1">
                  <a:lumMod val="50000"/>
                </a:schemeClr>
              </a:solidFill>
              <a:latin typeface="+mn-lt"/>
              <a:ea typeface="+mn-ea"/>
            </a:endParaRPr>
          </a:p>
          <a:p>
            <a:pPr marL="333858" lvl="1" indent="-244470" algn="l" defTabSz="620329" eaLnBrk="1" hangingPunct="1">
              <a:spcBef>
                <a:spcPct val="20000"/>
              </a:spcBef>
              <a:buClr>
                <a:srgbClr val="FF0099"/>
              </a:buClr>
              <a:defRPr/>
            </a:pPr>
            <a:endParaRPr lang="en-GB" sz="1900" kern="0" dirty="0">
              <a:solidFill>
                <a:srgbClr val="0033CC"/>
              </a:solidFill>
              <a:latin typeface="+mn-lt"/>
              <a:ea typeface="+mn-ea"/>
            </a:endParaRPr>
          </a:p>
          <a:p>
            <a:pPr marL="333858" lvl="1" indent="-244470" algn="l" defTabSz="620329" eaLnBrk="1" hangingPunct="1">
              <a:spcBef>
                <a:spcPct val="20000"/>
              </a:spcBef>
              <a:buClr>
                <a:srgbClr val="FF0099"/>
              </a:buClr>
              <a:buFont typeface="Arial" charset="0"/>
              <a:buChar char="•"/>
              <a:defRPr/>
            </a:pPr>
            <a:endParaRPr lang="en-GB" kern="0" dirty="0">
              <a:solidFill>
                <a:srgbClr val="0033CC"/>
              </a:solidFill>
              <a:latin typeface="+mn-lt"/>
              <a:ea typeface="+mn-ea"/>
            </a:endParaRPr>
          </a:p>
          <a:p>
            <a:pPr marL="591251" lvl="2" indent="-244470" algn="l" defTabSz="620329" eaLnBrk="1" hangingPunct="1">
              <a:spcBef>
                <a:spcPct val="20000"/>
              </a:spcBef>
              <a:buClr>
                <a:srgbClr val="FF0099"/>
              </a:buClr>
              <a:buFont typeface="Arial" charset="0"/>
              <a:buChar char="•"/>
              <a:defRPr/>
            </a:pPr>
            <a:endParaRPr lang="en-GB" sz="2200" kern="0" dirty="0">
              <a:solidFill>
                <a:schemeClr val="bg2"/>
              </a:solidFill>
              <a:latin typeface="+mn-lt"/>
              <a:ea typeface="+mn-ea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761814" y="570492"/>
            <a:ext cx="4825191" cy="799294"/>
          </a:xfrm>
          <a:prstGeom prst="rect">
            <a:avLst/>
          </a:prstGeom>
        </p:spPr>
        <p:txBody>
          <a:bodyPr lIns="62033" tIns="31016" rIns="62033" bIns="31016"/>
          <a:lstStyle/>
          <a:p>
            <a:pPr algn="l" defTabSz="816336" eaLnBrk="1" hangingPunct="1">
              <a:defRPr/>
            </a:pPr>
            <a:r>
              <a:rPr lang="en-GB" sz="2700" kern="0" dirty="0">
                <a:solidFill>
                  <a:srgbClr val="5050A0"/>
                </a:solidFill>
                <a:latin typeface="+mj-lt"/>
                <a:ea typeface="+mj-ea"/>
                <a:cs typeface="+mj-cs"/>
              </a:rPr>
              <a:t>NO</a:t>
            </a:r>
            <a:r>
              <a:rPr lang="en-GB" sz="2700" kern="0" baseline="-25000" dirty="0">
                <a:solidFill>
                  <a:srgbClr val="5050A0"/>
                </a:solidFill>
                <a:latin typeface="+mj-lt"/>
                <a:ea typeface="+mj-ea"/>
                <a:cs typeface="+mj-cs"/>
              </a:rPr>
              <a:t>x</a:t>
            </a:r>
            <a:r>
              <a:rPr lang="en-GB" sz="2700" kern="0" dirty="0">
                <a:solidFill>
                  <a:srgbClr val="5050A0"/>
                </a:solidFill>
                <a:latin typeface="+mj-lt"/>
                <a:ea typeface="+mj-ea"/>
                <a:cs typeface="+mj-cs"/>
              </a:rPr>
              <a:t> latest trends (1)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2430" y="1250289"/>
            <a:ext cx="4905994" cy="3553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130367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299769" y="4912682"/>
            <a:ext cx="2032249" cy="343707"/>
          </a:xfrm>
          <a:noFill/>
        </p:spPr>
        <p:txBody>
          <a:bodyPr/>
          <a:lstStyle/>
          <a:p>
            <a:fld id="{2235BC81-8637-4AC9-A6B4-66E2F5BFB9B9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713183" y="1428765"/>
            <a:ext cx="2706689" cy="3303225"/>
          </a:xfrm>
          <a:prstGeom prst="rect">
            <a:avLst/>
          </a:prstGeom>
        </p:spPr>
        <p:txBody>
          <a:bodyPr lIns="62033" tIns="31016" rIns="62033" bIns="31016"/>
          <a:lstStyle/>
          <a:p>
            <a:pPr marL="244525" indent="-244470" algn="l" eaLnBrk="1" hangingPunct="1">
              <a:spcBef>
                <a:spcPct val="20000"/>
              </a:spcBef>
              <a:buClr>
                <a:srgbClr val="BED732"/>
              </a:buClr>
              <a:buFont typeface="Arial" pitchFamily="34" charset="0"/>
              <a:buChar char="•"/>
              <a:defRPr/>
            </a:pPr>
            <a:r>
              <a:rPr lang="en-GB" kern="0" dirty="0">
                <a:solidFill>
                  <a:srgbClr val="5050A0"/>
                </a:solidFill>
                <a:latin typeface="+mn-lt"/>
                <a:ea typeface="+mn-ea"/>
              </a:rPr>
              <a:t>German manufacturers leading introduction of Euro 6 vehicles</a:t>
            </a:r>
          </a:p>
          <a:p>
            <a:pPr marL="244525" indent="-244470" algn="l" eaLnBrk="1" hangingPunct="1">
              <a:spcBef>
                <a:spcPct val="20000"/>
              </a:spcBef>
              <a:buClr>
                <a:srgbClr val="BED732"/>
              </a:buClr>
              <a:buFont typeface="Arial" pitchFamily="34" charset="0"/>
              <a:buChar char="•"/>
              <a:defRPr/>
            </a:pPr>
            <a:r>
              <a:rPr lang="en-GB" kern="0" dirty="0">
                <a:solidFill>
                  <a:srgbClr val="5050A0"/>
                </a:solidFill>
                <a:latin typeface="+mn-lt"/>
                <a:ea typeface="+mn-ea"/>
              </a:rPr>
              <a:t>And offer the cleanest</a:t>
            </a:r>
          </a:p>
          <a:p>
            <a:pPr marL="244525" indent="-244470" algn="l" eaLnBrk="1" hangingPunct="1">
              <a:spcBef>
                <a:spcPct val="20000"/>
              </a:spcBef>
              <a:buClr>
                <a:srgbClr val="BED732"/>
              </a:buClr>
              <a:buFont typeface="Arial" pitchFamily="34" charset="0"/>
              <a:buChar char="•"/>
              <a:defRPr/>
            </a:pPr>
            <a:r>
              <a:rPr lang="en-GB" kern="0" dirty="0">
                <a:solidFill>
                  <a:srgbClr val="5050A0"/>
                </a:solidFill>
                <a:latin typeface="+mn-lt"/>
                <a:ea typeface="+mn-ea"/>
              </a:rPr>
              <a:t>US manufacturers slow to bring Euro 6 vehicles to market</a:t>
            </a:r>
          </a:p>
          <a:p>
            <a:pPr marL="244525" indent="-244470" algn="l" eaLnBrk="1" hangingPunct="1">
              <a:spcBef>
                <a:spcPct val="20000"/>
              </a:spcBef>
              <a:buClr>
                <a:srgbClr val="BED732"/>
              </a:buClr>
              <a:buFont typeface="Arial" pitchFamily="34" charset="0"/>
              <a:buChar char="•"/>
              <a:defRPr/>
            </a:pPr>
            <a:r>
              <a:rPr lang="en-GB" kern="0" dirty="0">
                <a:solidFill>
                  <a:srgbClr val="5050A0"/>
                </a:solidFill>
                <a:latin typeface="+mn-lt"/>
                <a:ea typeface="+mn-ea"/>
              </a:rPr>
              <a:t>Japanese very consistent around market average conformity factor</a:t>
            </a:r>
          </a:p>
          <a:p>
            <a:pPr marL="244470" indent="-244470" algn="l" defTabSz="620329" eaLnBrk="1" hangingPunct="1">
              <a:spcBef>
                <a:spcPct val="20000"/>
              </a:spcBef>
              <a:buClr>
                <a:srgbClr val="FF0099"/>
              </a:buClr>
              <a:buFont typeface="Arial" pitchFamily="34" charset="0"/>
              <a:buChar char="•"/>
              <a:defRPr/>
            </a:pPr>
            <a:endParaRPr lang="en-GB" kern="0" dirty="0">
              <a:solidFill>
                <a:srgbClr val="0033CC"/>
              </a:solidFill>
              <a:latin typeface="+mn-lt"/>
              <a:ea typeface="+mn-ea"/>
            </a:endParaRPr>
          </a:p>
          <a:p>
            <a:pPr marL="244470" indent="-244470" algn="l" defTabSz="620329" eaLnBrk="1" hangingPunct="1">
              <a:spcBef>
                <a:spcPct val="20000"/>
              </a:spcBef>
              <a:buClr>
                <a:srgbClr val="FF0099"/>
              </a:buClr>
              <a:buFont typeface="Arial" pitchFamily="34" charset="0"/>
              <a:buChar char="•"/>
              <a:defRPr/>
            </a:pPr>
            <a:endParaRPr lang="en-GB" sz="1400" kern="0" dirty="0">
              <a:solidFill>
                <a:schemeClr val="bg1">
                  <a:lumMod val="50000"/>
                </a:schemeClr>
              </a:solidFill>
              <a:latin typeface="+mn-lt"/>
              <a:ea typeface="+mn-ea"/>
            </a:endParaRPr>
          </a:p>
          <a:p>
            <a:pPr marL="333858" lvl="1" indent="-244470" algn="l" defTabSz="620329" eaLnBrk="1" hangingPunct="1">
              <a:spcBef>
                <a:spcPct val="20000"/>
              </a:spcBef>
              <a:buClr>
                <a:srgbClr val="FF0099"/>
              </a:buClr>
              <a:defRPr/>
            </a:pPr>
            <a:endParaRPr lang="en-GB" sz="1900" kern="0" dirty="0">
              <a:solidFill>
                <a:srgbClr val="0033CC"/>
              </a:solidFill>
              <a:latin typeface="+mn-lt"/>
              <a:ea typeface="+mn-ea"/>
            </a:endParaRPr>
          </a:p>
          <a:p>
            <a:pPr marL="333858" lvl="1" indent="-244470" algn="l" defTabSz="620329" eaLnBrk="1" hangingPunct="1">
              <a:spcBef>
                <a:spcPct val="20000"/>
              </a:spcBef>
              <a:buClr>
                <a:srgbClr val="FF0099"/>
              </a:buClr>
              <a:buFont typeface="Arial" charset="0"/>
              <a:buChar char="•"/>
              <a:defRPr/>
            </a:pPr>
            <a:endParaRPr lang="en-GB" kern="0" dirty="0">
              <a:solidFill>
                <a:srgbClr val="0033CC"/>
              </a:solidFill>
              <a:latin typeface="+mn-lt"/>
              <a:ea typeface="+mn-ea"/>
            </a:endParaRPr>
          </a:p>
          <a:p>
            <a:pPr marL="591251" lvl="2" indent="-244470" algn="l" defTabSz="620329" eaLnBrk="1" hangingPunct="1">
              <a:spcBef>
                <a:spcPct val="20000"/>
              </a:spcBef>
              <a:buClr>
                <a:srgbClr val="FF0099"/>
              </a:buClr>
              <a:buFont typeface="Arial" charset="0"/>
              <a:buChar char="•"/>
              <a:defRPr/>
            </a:pPr>
            <a:endParaRPr lang="en-GB" sz="2200" kern="0" dirty="0">
              <a:solidFill>
                <a:schemeClr val="bg2"/>
              </a:solidFill>
              <a:latin typeface="+mn-lt"/>
              <a:ea typeface="+mn-ea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761814" y="570492"/>
            <a:ext cx="4825191" cy="799294"/>
          </a:xfrm>
          <a:prstGeom prst="rect">
            <a:avLst/>
          </a:prstGeom>
        </p:spPr>
        <p:txBody>
          <a:bodyPr lIns="62033" tIns="31016" rIns="62033" bIns="31016"/>
          <a:lstStyle/>
          <a:p>
            <a:pPr algn="l" defTabSz="816336" eaLnBrk="1" hangingPunct="1">
              <a:defRPr/>
            </a:pPr>
            <a:r>
              <a:rPr lang="en-GB" sz="2700" kern="0" dirty="0">
                <a:solidFill>
                  <a:srgbClr val="5050A0"/>
                </a:solidFill>
                <a:latin typeface="+mj-lt"/>
                <a:ea typeface="+mj-ea"/>
                <a:cs typeface="+mj-cs"/>
              </a:rPr>
              <a:t>NO</a:t>
            </a:r>
            <a:r>
              <a:rPr lang="en-GB" sz="2700" kern="0" baseline="-25000" dirty="0">
                <a:solidFill>
                  <a:srgbClr val="5050A0"/>
                </a:solidFill>
                <a:latin typeface="+mj-lt"/>
                <a:ea typeface="+mj-ea"/>
                <a:cs typeface="+mj-cs"/>
              </a:rPr>
              <a:t>x</a:t>
            </a:r>
            <a:r>
              <a:rPr lang="en-GB" sz="2700" kern="0" dirty="0">
                <a:solidFill>
                  <a:srgbClr val="5050A0"/>
                </a:solidFill>
                <a:latin typeface="+mj-lt"/>
                <a:ea typeface="+mj-ea"/>
                <a:cs typeface="+mj-cs"/>
              </a:rPr>
              <a:t> latest trends (2)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3888" y="1275606"/>
            <a:ext cx="4854474" cy="3528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9434014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299769" y="4912682"/>
            <a:ext cx="2032249" cy="343707"/>
          </a:xfrm>
          <a:noFill/>
        </p:spPr>
        <p:txBody>
          <a:bodyPr/>
          <a:lstStyle/>
          <a:p>
            <a:fld id="{2235BC81-8637-4AC9-A6B4-66E2F5BFB9B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713183" y="1428765"/>
            <a:ext cx="2706689" cy="3303225"/>
          </a:xfrm>
          <a:prstGeom prst="rect">
            <a:avLst/>
          </a:prstGeom>
        </p:spPr>
        <p:txBody>
          <a:bodyPr lIns="62033" tIns="31016" rIns="62033" bIns="31016"/>
          <a:lstStyle/>
          <a:p>
            <a:pPr marL="244525" indent="-244470" algn="l" eaLnBrk="1" hangingPunct="1">
              <a:spcBef>
                <a:spcPct val="20000"/>
              </a:spcBef>
              <a:buClr>
                <a:srgbClr val="BED732"/>
              </a:buClr>
              <a:buFont typeface="Arial" pitchFamily="34" charset="0"/>
              <a:buChar char="•"/>
              <a:defRPr/>
            </a:pPr>
            <a:r>
              <a:rPr lang="en-GB" kern="0" dirty="0">
                <a:solidFill>
                  <a:srgbClr val="5050A0"/>
                </a:solidFill>
                <a:latin typeface="+mn-lt"/>
                <a:ea typeface="+mn-ea"/>
              </a:rPr>
              <a:t>Earliest Euro 6 vehicles were LNT and EGR-only, but LNT quickly became dominant technology</a:t>
            </a:r>
          </a:p>
          <a:p>
            <a:pPr marL="244525" indent="-244470" algn="l" eaLnBrk="1" hangingPunct="1">
              <a:spcBef>
                <a:spcPct val="20000"/>
              </a:spcBef>
              <a:buClr>
                <a:srgbClr val="BED732"/>
              </a:buClr>
              <a:buFont typeface="Arial" pitchFamily="34" charset="0"/>
              <a:buChar char="•"/>
              <a:defRPr/>
            </a:pPr>
            <a:r>
              <a:rPr lang="en-GB" kern="0" dirty="0">
                <a:solidFill>
                  <a:srgbClr val="5050A0"/>
                </a:solidFill>
                <a:latin typeface="+mn-lt"/>
                <a:ea typeface="+mn-ea"/>
              </a:rPr>
              <a:t>More recent switch to SCR</a:t>
            </a:r>
          </a:p>
          <a:p>
            <a:pPr marL="244525" indent="-244470" algn="l" eaLnBrk="1" hangingPunct="1">
              <a:spcBef>
                <a:spcPct val="20000"/>
              </a:spcBef>
              <a:buClr>
                <a:srgbClr val="BED732"/>
              </a:buClr>
              <a:buFont typeface="Arial" pitchFamily="34" charset="0"/>
              <a:buChar char="•"/>
              <a:defRPr/>
            </a:pPr>
            <a:r>
              <a:rPr lang="en-GB" kern="0" dirty="0">
                <a:solidFill>
                  <a:srgbClr val="5050A0"/>
                </a:solidFill>
                <a:latin typeface="+mn-lt"/>
                <a:ea typeface="+mn-ea"/>
              </a:rPr>
              <a:t>Nevertheless, good performance achieved by many LNT systems</a:t>
            </a:r>
          </a:p>
          <a:p>
            <a:pPr marL="244525" indent="-244470" algn="l" eaLnBrk="1" hangingPunct="1">
              <a:spcBef>
                <a:spcPct val="20000"/>
              </a:spcBef>
              <a:buClr>
                <a:srgbClr val="BED732"/>
              </a:buClr>
              <a:buFont typeface="Arial" pitchFamily="34" charset="0"/>
              <a:buChar char="•"/>
              <a:defRPr/>
            </a:pPr>
            <a:r>
              <a:rPr lang="en-GB" kern="0" dirty="0">
                <a:solidFill>
                  <a:srgbClr val="5050A0"/>
                </a:solidFill>
                <a:latin typeface="+mn-lt"/>
                <a:ea typeface="+mn-ea"/>
              </a:rPr>
              <a:t>Similarly wide spread of performance between LNT and SCR</a:t>
            </a:r>
          </a:p>
          <a:p>
            <a:pPr marL="244470" indent="-244470" algn="l" defTabSz="620329" eaLnBrk="1" hangingPunct="1">
              <a:spcBef>
                <a:spcPct val="20000"/>
              </a:spcBef>
              <a:buClr>
                <a:srgbClr val="FF0099"/>
              </a:buClr>
              <a:buFont typeface="Arial" pitchFamily="34" charset="0"/>
              <a:buChar char="•"/>
              <a:defRPr/>
            </a:pPr>
            <a:endParaRPr lang="en-GB" kern="0" dirty="0">
              <a:solidFill>
                <a:srgbClr val="0033CC"/>
              </a:solidFill>
              <a:latin typeface="+mn-lt"/>
              <a:ea typeface="+mn-ea"/>
            </a:endParaRPr>
          </a:p>
          <a:p>
            <a:pPr marL="244470" indent="-244470" algn="l" defTabSz="620329" eaLnBrk="1" hangingPunct="1">
              <a:spcBef>
                <a:spcPct val="20000"/>
              </a:spcBef>
              <a:buClr>
                <a:srgbClr val="FF0099"/>
              </a:buClr>
              <a:buFont typeface="Arial" pitchFamily="34" charset="0"/>
              <a:buChar char="•"/>
              <a:defRPr/>
            </a:pPr>
            <a:endParaRPr lang="en-GB" sz="1400" kern="0" dirty="0">
              <a:solidFill>
                <a:schemeClr val="bg1">
                  <a:lumMod val="50000"/>
                </a:schemeClr>
              </a:solidFill>
              <a:latin typeface="+mn-lt"/>
              <a:ea typeface="+mn-ea"/>
            </a:endParaRPr>
          </a:p>
          <a:p>
            <a:pPr marL="333858" lvl="1" indent="-244470" algn="l" defTabSz="620329" eaLnBrk="1" hangingPunct="1">
              <a:spcBef>
                <a:spcPct val="20000"/>
              </a:spcBef>
              <a:buClr>
                <a:srgbClr val="FF0099"/>
              </a:buClr>
              <a:defRPr/>
            </a:pPr>
            <a:endParaRPr lang="en-GB" sz="1900" kern="0" dirty="0">
              <a:solidFill>
                <a:srgbClr val="0033CC"/>
              </a:solidFill>
              <a:latin typeface="+mn-lt"/>
              <a:ea typeface="+mn-ea"/>
            </a:endParaRPr>
          </a:p>
          <a:p>
            <a:pPr marL="333858" lvl="1" indent="-244470" algn="l" defTabSz="620329" eaLnBrk="1" hangingPunct="1">
              <a:spcBef>
                <a:spcPct val="20000"/>
              </a:spcBef>
              <a:buClr>
                <a:srgbClr val="FF0099"/>
              </a:buClr>
              <a:buFont typeface="Arial" charset="0"/>
              <a:buChar char="•"/>
              <a:defRPr/>
            </a:pPr>
            <a:endParaRPr lang="en-GB" kern="0" dirty="0">
              <a:solidFill>
                <a:srgbClr val="0033CC"/>
              </a:solidFill>
              <a:latin typeface="+mn-lt"/>
              <a:ea typeface="+mn-ea"/>
            </a:endParaRPr>
          </a:p>
          <a:p>
            <a:pPr marL="591251" lvl="2" indent="-244470" algn="l" defTabSz="620329" eaLnBrk="1" hangingPunct="1">
              <a:spcBef>
                <a:spcPct val="20000"/>
              </a:spcBef>
              <a:buClr>
                <a:srgbClr val="FF0099"/>
              </a:buClr>
              <a:buFont typeface="Arial" charset="0"/>
              <a:buChar char="•"/>
              <a:defRPr/>
            </a:pPr>
            <a:endParaRPr lang="en-GB" sz="2200" kern="0" dirty="0">
              <a:solidFill>
                <a:schemeClr val="bg2"/>
              </a:solidFill>
              <a:latin typeface="+mn-lt"/>
              <a:ea typeface="+mn-ea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761814" y="570492"/>
            <a:ext cx="4825191" cy="799294"/>
          </a:xfrm>
          <a:prstGeom prst="rect">
            <a:avLst/>
          </a:prstGeom>
        </p:spPr>
        <p:txBody>
          <a:bodyPr lIns="62033" tIns="31016" rIns="62033" bIns="31016"/>
          <a:lstStyle/>
          <a:p>
            <a:pPr algn="l" defTabSz="816336" eaLnBrk="1" hangingPunct="1">
              <a:defRPr/>
            </a:pPr>
            <a:r>
              <a:rPr lang="en-GB" sz="2700" kern="0" dirty="0">
                <a:solidFill>
                  <a:srgbClr val="5050A0"/>
                </a:solidFill>
                <a:latin typeface="+mj-lt"/>
                <a:ea typeface="+mj-ea"/>
                <a:cs typeface="+mj-cs"/>
              </a:rPr>
              <a:t>NO</a:t>
            </a:r>
            <a:r>
              <a:rPr lang="en-GB" sz="2700" kern="0" baseline="-25000" dirty="0">
                <a:solidFill>
                  <a:srgbClr val="5050A0"/>
                </a:solidFill>
                <a:latin typeface="+mj-lt"/>
                <a:ea typeface="+mj-ea"/>
                <a:cs typeface="+mj-cs"/>
              </a:rPr>
              <a:t>x</a:t>
            </a:r>
            <a:r>
              <a:rPr lang="en-GB" sz="2700" kern="0" dirty="0">
                <a:solidFill>
                  <a:srgbClr val="5050A0"/>
                </a:solidFill>
                <a:latin typeface="+mj-lt"/>
                <a:ea typeface="+mj-ea"/>
                <a:cs typeface="+mj-cs"/>
              </a:rPr>
              <a:t> latest trends (3)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3951" y="1275606"/>
            <a:ext cx="4854473" cy="3528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5766669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299769" y="4912682"/>
            <a:ext cx="2032249" cy="343707"/>
          </a:xfrm>
          <a:noFill/>
        </p:spPr>
        <p:txBody>
          <a:bodyPr/>
          <a:lstStyle/>
          <a:p>
            <a:fld id="{2235BC81-8637-4AC9-A6B4-66E2F5BFB9B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713183" y="1428765"/>
            <a:ext cx="2461226" cy="3303225"/>
          </a:xfrm>
          <a:prstGeom prst="rect">
            <a:avLst/>
          </a:prstGeom>
        </p:spPr>
        <p:txBody>
          <a:bodyPr lIns="62033" tIns="31016" rIns="62033" bIns="31016"/>
          <a:lstStyle/>
          <a:p>
            <a:pPr marL="244525" indent="-244470" algn="l" eaLnBrk="1" hangingPunct="1">
              <a:spcBef>
                <a:spcPct val="20000"/>
              </a:spcBef>
              <a:buClr>
                <a:srgbClr val="BED732"/>
              </a:buClr>
              <a:buFont typeface="Arial" pitchFamily="34" charset="0"/>
              <a:buChar char="•"/>
              <a:defRPr/>
            </a:pPr>
            <a:r>
              <a:rPr lang="en-GB" kern="0" dirty="0">
                <a:solidFill>
                  <a:srgbClr val="5050A0"/>
                </a:solidFill>
                <a:latin typeface="+mn-lt"/>
                <a:ea typeface="+mn-ea"/>
              </a:rPr>
              <a:t>Conformity factor initially 2.1 – 168 mg/km</a:t>
            </a:r>
          </a:p>
          <a:p>
            <a:pPr marL="244525" indent="-244470" algn="l" eaLnBrk="1" hangingPunct="1">
              <a:spcBef>
                <a:spcPct val="20000"/>
              </a:spcBef>
              <a:buClr>
                <a:srgbClr val="BED732"/>
              </a:buClr>
              <a:buFont typeface="Arial" pitchFamily="34" charset="0"/>
              <a:buChar char="•"/>
              <a:defRPr/>
            </a:pPr>
            <a:r>
              <a:rPr lang="en-GB" kern="0" dirty="0">
                <a:solidFill>
                  <a:srgbClr val="5050A0"/>
                </a:solidFill>
                <a:latin typeface="+mn-lt"/>
                <a:ea typeface="+mn-ea"/>
              </a:rPr>
              <a:t>Further increased by exclusions due to boundary conditions – details TBD</a:t>
            </a:r>
          </a:p>
          <a:p>
            <a:pPr marL="244525" indent="-244470" algn="l" eaLnBrk="1" hangingPunct="1">
              <a:spcBef>
                <a:spcPct val="20000"/>
              </a:spcBef>
              <a:buClr>
                <a:srgbClr val="BED732"/>
              </a:buClr>
              <a:buFont typeface="Arial" pitchFamily="34" charset="0"/>
              <a:buChar char="•"/>
              <a:defRPr/>
            </a:pPr>
            <a:r>
              <a:rPr lang="en-GB" kern="0" dirty="0">
                <a:solidFill>
                  <a:srgbClr val="5050A0"/>
                </a:solidFill>
                <a:latin typeface="+mn-lt"/>
                <a:ea typeface="+mn-ea"/>
              </a:rPr>
              <a:t>PEMS test-to-test variability of 30%, so OEMs will need to target ~129 mg/km to avoid getting caught by in-service surveillance</a:t>
            </a:r>
          </a:p>
          <a:p>
            <a:pPr marL="55" algn="l" eaLnBrk="1" hangingPunct="1">
              <a:spcBef>
                <a:spcPct val="20000"/>
              </a:spcBef>
              <a:buClr>
                <a:srgbClr val="BED732"/>
              </a:buClr>
              <a:defRPr/>
            </a:pPr>
            <a:endParaRPr lang="en-GB" kern="0" dirty="0">
              <a:solidFill>
                <a:srgbClr val="5050A0"/>
              </a:solidFill>
              <a:latin typeface="+mn-lt"/>
              <a:ea typeface="+mn-ea"/>
            </a:endParaRPr>
          </a:p>
          <a:p>
            <a:pPr marL="244470" indent="-244470" algn="l" defTabSz="620329" eaLnBrk="1" hangingPunct="1">
              <a:spcBef>
                <a:spcPct val="20000"/>
              </a:spcBef>
              <a:buClr>
                <a:srgbClr val="FF0099"/>
              </a:buClr>
              <a:buFont typeface="Arial" pitchFamily="34" charset="0"/>
              <a:buChar char="•"/>
              <a:defRPr/>
            </a:pPr>
            <a:endParaRPr lang="en-GB" kern="0" dirty="0">
              <a:solidFill>
                <a:srgbClr val="0033CC"/>
              </a:solidFill>
              <a:latin typeface="+mn-lt"/>
              <a:ea typeface="+mn-ea"/>
            </a:endParaRPr>
          </a:p>
          <a:p>
            <a:pPr marL="244470" indent="-244470" algn="l" defTabSz="620329" eaLnBrk="1" hangingPunct="1">
              <a:spcBef>
                <a:spcPct val="20000"/>
              </a:spcBef>
              <a:buClr>
                <a:srgbClr val="FF0099"/>
              </a:buClr>
              <a:buFont typeface="Arial" pitchFamily="34" charset="0"/>
              <a:buChar char="•"/>
              <a:defRPr/>
            </a:pPr>
            <a:endParaRPr lang="en-GB" sz="1400" kern="0" dirty="0">
              <a:solidFill>
                <a:schemeClr val="bg1">
                  <a:lumMod val="50000"/>
                </a:schemeClr>
              </a:solidFill>
              <a:latin typeface="+mn-lt"/>
              <a:ea typeface="+mn-ea"/>
            </a:endParaRPr>
          </a:p>
          <a:p>
            <a:pPr marL="333858" lvl="1" indent="-244470" algn="l" defTabSz="620329" eaLnBrk="1" hangingPunct="1">
              <a:spcBef>
                <a:spcPct val="20000"/>
              </a:spcBef>
              <a:buClr>
                <a:srgbClr val="FF0099"/>
              </a:buClr>
              <a:defRPr/>
            </a:pPr>
            <a:endParaRPr lang="en-GB" sz="1900" kern="0" dirty="0">
              <a:solidFill>
                <a:srgbClr val="0033CC"/>
              </a:solidFill>
              <a:latin typeface="+mn-lt"/>
              <a:ea typeface="+mn-ea"/>
            </a:endParaRPr>
          </a:p>
          <a:p>
            <a:pPr marL="333858" lvl="1" indent="-244470" algn="l" defTabSz="620329" eaLnBrk="1" hangingPunct="1">
              <a:spcBef>
                <a:spcPct val="20000"/>
              </a:spcBef>
              <a:buClr>
                <a:srgbClr val="FF0099"/>
              </a:buClr>
              <a:buFont typeface="Arial" charset="0"/>
              <a:buChar char="•"/>
              <a:defRPr/>
            </a:pPr>
            <a:endParaRPr lang="en-GB" kern="0" dirty="0">
              <a:solidFill>
                <a:srgbClr val="0033CC"/>
              </a:solidFill>
              <a:latin typeface="+mn-lt"/>
              <a:ea typeface="+mn-ea"/>
            </a:endParaRPr>
          </a:p>
          <a:p>
            <a:pPr marL="591251" lvl="2" indent="-244470" algn="l" defTabSz="620329" eaLnBrk="1" hangingPunct="1">
              <a:spcBef>
                <a:spcPct val="20000"/>
              </a:spcBef>
              <a:buClr>
                <a:srgbClr val="FF0099"/>
              </a:buClr>
              <a:buFont typeface="Arial" charset="0"/>
              <a:buChar char="•"/>
              <a:defRPr/>
            </a:pPr>
            <a:endParaRPr lang="en-GB" sz="2200" kern="0" dirty="0">
              <a:solidFill>
                <a:schemeClr val="bg2"/>
              </a:solidFill>
              <a:latin typeface="+mn-lt"/>
              <a:ea typeface="+mn-ea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761814" y="570492"/>
            <a:ext cx="4825191" cy="799294"/>
          </a:xfrm>
          <a:prstGeom prst="rect">
            <a:avLst/>
          </a:prstGeom>
        </p:spPr>
        <p:txBody>
          <a:bodyPr lIns="62033" tIns="31016" rIns="62033" bIns="31016"/>
          <a:lstStyle/>
          <a:p>
            <a:pPr algn="l" defTabSz="816336" eaLnBrk="1" hangingPunct="1">
              <a:defRPr/>
            </a:pPr>
            <a:r>
              <a:rPr lang="en-GB" sz="2700" kern="0" dirty="0">
                <a:solidFill>
                  <a:srgbClr val="5050A0"/>
                </a:solidFill>
                <a:latin typeface="+mj-lt"/>
                <a:ea typeface="+mj-ea"/>
                <a:cs typeface="+mj-cs"/>
              </a:rPr>
              <a:t>Will Real Driving Emissions help?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3848" y="1265882"/>
            <a:ext cx="5431174" cy="3538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280380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emissions-analytics">
  <a:themeElements>
    <a:clrScheme name="emissions-analytic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missions-analytics">
      <a:majorFont>
        <a:latin typeface="Calibri"/>
        <a:ea typeface="ＭＳ Ｐゴシック"/>
        <a:cs typeface=""/>
      </a:majorFont>
      <a:minorFont>
        <a:latin typeface="Calibri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emissions-analytic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issions-analytic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issions-analytic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issions-analytic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issions-analytic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issions-analytic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issions-analytic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issions-analytic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issions-analytic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issions-analytic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issions-analytic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issions-analytic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emissions-analytics</Template>
  <TotalTime>11900</TotalTime>
  <Words>519</Words>
  <Application>Microsoft Office PowerPoint</Application>
  <PresentationFormat>On-screen Show (16:9)</PresentationFormat>
  <Paragraphs>110</Paragraphs>
  <Slides>17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ＭＳ Ｐゴシック</vt:lpstr>
      <vt:lpstr>Arial</vt:lpstr>
      <vt:lpstr>Calibri</vt:lpstr>
      <vt:lpstr>Times</vt:lpstr>
      <vt:lpstr>Wingdings</vt:lpstr>
      <vt:lpstr>emissions-analytics</vt:lpstr>
      <vt:lpstr>The role of in-use PEMS testing to ensure regulatory compliance  and policy effectiveness  … and to avoid another Volkswagen crisis.</vt:lpstr>
      <vt:lpstr>Emissions Analytics’ credentials</vt:lpstr>
      <vt:lpstr>Equipment</vt:lpstr>
      <vt:lpstr>Objectives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Segment/fuel ranking</vt:lpstr>
      <vt:lpstr>Drill-down to individual datasets</vt:lpstr>
      <vt:lpstr>PowerPoint Presentation</vt:lpstr>
      <vt:lpstr>Vehicle rating scheme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Xxxxx</dc:title>
  <dc:creator>Nick Molden</dc:creator>
  <cp:lastModifiedBy>Nick Molden</cp:lastModifiedBy>
  <cp:revision>507</cp:revision>
  <cp:lastPrinted>2016-03-02T08:23:56Z</cp:lastPrinted>
  <dcterms:created xsi:type="dcterms:W3CDTF">2012-07-23T14:59:52Z</dcterms:created>
  <dcterms:modified xsi:type="dcterms:W3CDTF">2016-03-17T19:17:51Z</dcterms:modified>
</cp:coreProperties>
</file>