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g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1.jpg" ContentType="image/jpg"/>
  <Override PartName="/ppt/notesSlides/notesSlide5.xml" ContentType="application/vnd.openxmlformats-officedocument.presentationml.notesSlide+xml"/>
  <Override PartName="/ppt/media/image61.jpg" ContentType="image/jpg"/>
  <Override PartName="/ppt/media/image62.jpg" ContentType="image/jpg"/>
  <Override PartName="/ppt/media/image63.jpg" ContentType="image/jpg"/>
  <Override PartName="/ppt/media/image64.jpg" ContentType="image/jp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696" r:id="rId2"/>
  </p:sldMasterIdLst>
  <p:notesMasterIdLst>
    <p:notesMasterId r:id="rId27"/>
  </p:notesMasterIdLst>
  <p:handoutMasterIdLst>
    <p:handoutMasterId r:id="rId28"/>
  </p:handoutMasterIdLst>
  <p:sldIdLst>
    <p:sldId id="382" r:id="rId3"/>
    <p:sldId id="488" r:id="rId4"/>
    <p:sldId id="856" r:id="rId5"/>
    <p:sldId id="862" r:id="rId6"/>
    <p:sldId id="863" r:id="rId7"/>
    <p:sldId id="889" r:id="rId8"/>
    <p:sldId id="822" r:id="rId9"/>
    <p:sldId id="926" r:id="rId10"/>
    <p:sldId id="869" r:id="rId11"/>
    <p:sldId id="734" r:id="rId12"/>
    <p:sldId id="832" r:id="rId13"/>
    <p:sldId id="915" r:id="rId14"/>
    <p:sldId id="985" r:id="rId15"/>
    <p:sldId id="984" r:id="rId16"/>
    <p:sldId id="932" r:id="rId17"/>
    <p:sldId id="987" r:id="rId18"/>
    <p:sldId id="735" r:id="rId19"/>
    <p:sldId id="888" r:id="rId20"/>
    <p:sldId id="979" r:id="rId21"/>
    <p:sldId id="988" r:id="rId22"/>
    <p:sldId id="989" r:id="rId23"/>
    <p:sldId id="982" r:id="rId24"/>
    <p:sldId id="980" r:id="rId25"/>
    <p:sldId id="872" r:id="rId26"/>
  </p:sldIdLst>
  <p:sldSz cx="9144000" cy="6858000" type="screen4x3"/>
  <p:notesSz cx="9356725" cy="70532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21" userDrawn="1">
          <p15:clr>
            <a:srgbClr val="A4A3A4"/>
          </p15:clr>
        </p15:guide>
        <p15:guide id="2" pos="294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9" clrIdx="0"/>
  <p:cmAuthor id="1" name="Derek Johnson" initials="DRJ" lastIdx="6" clrIdx="1"/>
  <p:cmAuthor id="2" name="Dan" initials="D" lastIdx="3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003366"/>
    <a:srgbClr val="254061"/>
    <a:srgbClr val="183769"/>
    <a:srgbClr val="1F497D"/>
    <a:srgbClr val="E9EDF4"/>
    <a:srgbClr val="D0D8E8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88" autoAdjust="0"/>
    <p:restoredTop sz="94342" autoAdjust="0"/>
  </p:normalViewPr>
  <p:slideViewPr>
    <p:cSldViewPr snapToGrid="0">
      <p:cViewPr>
        <p:scale>
          <a:sx n="150" d="100"/>
          <a:sy n="150" d="100"/>
        </p:scale>
        <p:origin x="-1759" y="-3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2" d="100"/>
        <a:sy n="102" d="100"/>
      </p:scale>
      <p:origin x="0" y="-9864"/>
    </p:cViewPr>
  </p:sorterViewPr>
  <p:notesViewPr>
    <p:cSldViewPr snapToGrid="0">
      <p:cViewPr varScale="1">
        <p:scale>
          <a:sx n="114" d="100"/>
          <a:sy n="114" d="100"/>
        </p:scale>
        <p:origin x="3432" y="84"/>
      </p:cViewPr>
      <p:guideLst>
        <p:guide orient="horz" pos="2221"/>
        <p:guide pos="294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53950" cy="353023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300671" y="0"/>
            <a:ext cx="4053949" cy="353023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r">
              <a:defRPr sz="1200"/>
            </a:lvl1pPr>
          </a:lstStyle>
          <a:p>
            <a:fld id="{E075AA00-3B56-4B58-9FB3-3EA9CB6A8E93}" type="datetimeFigureOut">
              <a:rPr lang="en-US" smtClean="0"/>
              <a:pPr/>
              <a:t>3/17/2016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99045"/>
            <a:ext cx="4053950" cy="353023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300671" y="6699045"/>
            <a:ext cx="4053949" cy="353023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r">
              <a:defRPr sz="1200"/>
            </a:lvl1pPr>
          </a:lstStyle>
          <a:p>
            <a:fld id="{BAAFD23B-FF00-486D-A385-066DD55451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78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54581" cy="352664"/>
          </a:xfrm>
          <a:prstGeom prst="rect">
            <a:avLst/>
          </a:prstGeom>
        </p:spPr>
        <p:txBody>
          <a:bodyPr vert="horz" wrap="square" lIns="93754" tIns="46876" rIns="93754" bIns="4687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99980" y="0"/>
            <a:ext cx="4054581" cy="352664"/>
          </a:xfrm>
          <a:prstGeom prst="rect">
            <a:avLst/>
          </a:prstGeom>
        </p:spPr>
        <p:txBody>
          <a:bodyPr vert="horz" wrap="square" lIns="93754" tIns="46876" rIns="93754" bIns="4687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25E9FB51-9BA9-4772-80CC-5E44094AE23C}" type="datetimeFigureOut">
              <a:rPr lang="en-US"/>
              <a:pPr>
                <a:defRPr/>
              </a:pPr>
              <a:t>3/17/2016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528638"/>
            <a:ext cx="3525837" cy="26463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54" tIns="46876" rIns="93754" bIns="4687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5674" y="3350299"/>
            <a:ext cx="7485379" cy="3173969"/>
          </a:xfrm>
          <a:prstGeom prst="rect">
            <a:avLst/>
          </a:prstGeom>
        </p:spPr>
        <p:txBody>
          <a:bodyPr vert="horz" wrap="square" lIns="93754" tIns="46876" rIns="93754" bIns="46876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99376"/>
            <a:ext cx="4054581" cy="352664"/>
          </a:xfrm>
          <a:prstGeom prst="rect">
            <a:avLst/>
          </a:prstGeom>
        </p:spPr>
        <p:txBody>
          <a:bodyPr vert="horz" wrap="square" lIns="93754" tIns="46876" rIns="93754" bIns="4687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99980" y="6699376"/>
            <a:ext cx="4054581" cy="352664"/>
          </a:xfrm>
          <a:prstGeom prst="rect">
            <a:avLst/>
          </a:prstGeom>
        </p:spPr>
        <p:txBody>
          <a:bodyPr vert="horz" wrap="square" lIns="93754" tIns="46876" rIns="93754" bIns="4687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427DE480-3E84-49FF-B6E8-5C04DFB75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927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7DE480-3E84-49FF-B6E8-5C04DFB757F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8243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7DE480-3E84-49FF-B6E8-5C04DFB757F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14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7DE480-3E84-49FF-B6E8-5C04DFB757F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962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7DE480-3E84-49FF-B6E8-5C04DFB757F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24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7DE480-3E84-49FF-B6E8-5C04DFB757F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27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7DE480-3E84-49FF-B6E8-5C04DFB757F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12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Regulatory changes, technology</a:t>
            </a:r>
            <a:r>
              <a:rPr lang="en-US" baseline="0" dirty="0" smtClean="0"/>
              <a:t> accelerator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7DE480-3E84-49FF-B6E8-5C04DFB757F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095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LDV is much different than HDV</a:t>
            </a:r>
          </a:p>
          <a:p>
            <a:endParaRPr lang="en-US" dirty="0"/>
          </a:p>
          <a:p>
            <a:r>
              <a:rPr lang="en-US" dirty="0" smtClean="0"/>
              <a:t>Real-world (PEMS) is THE identifier for defeat devices</a:t>
            </a:r>
          </a:p>
          <a:p>
            <a:endParaRPr lang="en-US" dirty="0"/>
          </a:p>
          <a:p>
            <a:r>
              <a:rPr lang="en-US" dirty="0" smtClean="0"/>
              <a:t>RDE in 2017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7DE480-3E84-49FF-B6E8-5C04DFB757F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40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7DE480-3E84-49FF-B6E8-5C04DFB757F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7730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7DE480-3E84-49FF-B6E8-5C04DFB757F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835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8C36D-8956-429B-AA55-106B2FAB65C9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658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84B9-74DF-4EFA-840B-B39ECFB566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012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7DE480-3E84-49FF-B6E8-5C04DFB757F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575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7DE480-3E84-49FF-B6E8-5C04DFB757F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05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400" dirty="0" smtClean="0"/>
              <a:t>Far more complex</a:t>
            </a:r>
          </a:p>
          <a:p>
            <a:r>
              <a:rPr lang="en-US" sz="1400" dirty="0" smtClean="0"/>
              <a:t>More expensive</a:t>
            </a:r>
          </a:p>
          <a:p>
            <a:r>
              <a:rPr lang="en-US" sz="1400" dirty="0" smtClean="0"/>
              <a:t>Somewhat binary in nature</a:t>
            </a:r>
          </a:p>
          <a:p>
            <a:r>
              <a:rPr lang="en-US" sz="1400" dirty="0" err="1" smtClean="0"/>
              <a:t>Moreso</a:t>
            </a:r>
            <a:r>
              <a:rPr lang="en-US" sz="1400" dirty="0" smtClean="0"/>
              <a:t> an independent subsystem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BCFCD3-12A7-4696-8E91-107C14DD9B2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24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7DE480-3E84-49FF-B6E8-5C04DFB757F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Physics and Marketing at play 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7DE480-3E84-49FF-B6E8-5C04DFB757F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18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84B9-74DF-4EFA-840B-B39ECFB566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14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Passive </a:t>
            </a:r>
            <a:r>
              <a:rPr lang="en-US" dirty="0"/>
              <a:t>NOx </a:t>
            </a:r>
            <a:r>
              <a:rPr lang="en-US" dirty="0" err="1"/>
              <a:t>adsorbers</a:t>
            </a:r>
            <a:r>
              <a:rPr lang="en-US" dirty="0"/>
              <a:t> (or traps) are not a stand-alone NOx control technology—rather, they can be used with urea-SCR </a:t>
            </a:r>
            <a:r>
              <a:rPr lang="en-US" dirty="0" err="1"/>
              <a:t>aftertreatment</a:t>
            </a:r>
            <a:r>
              <a:rPr lang="en-US" dirty="0"/>
              <a:t> to improve the low temperature performance of the system.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Cummins 6.7 used LNOX (PTOX and NSC)</a:t>
            </a:r>
          </a:p>
          <a:p>
            <a:endParaRPr lang="en-US" dirty="0"/>
          </a:p>
          <a:p>
            <a:r>
              <a:rPr lang="en-US" dirty="0" smtClean="0"/>
              <a:t>An </a:t>
            </a:r>
            <a:r>
              <a:rPr lang="en-US" dirty="0"/>
              <a:t>early demonstration of PNA technology was conducted by Cummins on their 2.8 L US Tier 2 Bin 2 diesel engine developed under the US DOE ATLAS project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84B9-74DF-4EFA-840B-B39ECFB566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01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Emphasis WVU CAFEE did this testing.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Explain why.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7DE480-3E84-49FF-B6E8-5C04DFB757F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16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7DE480-3E84-49FF-B6E8-5C04DFB757F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719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5959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310062" y="6391072"/>
            <a:ext cx="523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91A7B-2D7C-4A2A-9250-70F6E0BEFA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310062" y="6391072"/>
            <a:ext cx="523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91A7B-2D7C-4A2A-9250-70F6E0BEFA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310062" y="6391072"/>
            <a:ext cx="523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91A7B-2D7C-4A2A-9250-70F6E0BEFA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310062" y="6391072"/>
            <a:ext cx="523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91A7B-2D7C-4A2A-9250-70F6E0BEF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31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310062" y="6391072"/>
            <a:ext cx="523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91A7B-2D7C-4A2A-9250-70F6E0BEF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520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79"/>
            <a:ext cx="7772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4310062" y="6391072"/>
            <a:ext cx="523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91A7B-2D7C-4A2A-9250-70F6E0BEF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08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2262" y="521922"/>
            <a:ext cx="7139474" cy="368434"/>
          </a:xfrm>
        </p:spPr>
        <p:txBody>
          <a:bodyPr lIns="0" tIns="0" rIns="0" bIns="0"/>
          <a:lstStyle>
            <a:lvl1pPr>
              <a:defRPr sz="2394" b="1" i="0">
                <a:solidFill>
                  <a:srgbClr val="00339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80379" y="1855057"/>
            <a:ext cx="6983243" cy="263149"/>
          </a:xfrm>
        </p:spPr>
        <p:txBody>
          <a:bodyPr lIns="0" tIns="0" rIns="0" bIns="0"/>
          <a:lstStyle>
            <a:lvl1pPr>
              <a:defRPr sz="171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310062" y="6391072"/>
            <a:ext cx="523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91A7B-2D7C-4A2A-9250-70F6E0BEFA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lide Number Placeholder 6"/>
          <p:cNvSpPr txBox="1">
            <a:spLocks/>
          </p:cNvSpPr>
          <p:nvPr userDrawn="1"/>
        </p:nvSpPr>
        <p:spPr>
          <a:xfrm>
            <a:off x="4462462" y="6543472"/>
            <a:ext cx="523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/>
                <a:cs typeface="ＭＳ Ｐゴシック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9pPr>
          </a:lstStyle>
          <a:p>
            <a:fld id="{B0D91A7B-2D7C-4A2A-9250-70F6E0BEFA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70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2262" y="521922"/>
            <a:ext cx="7139474" cy="368434"/>
          </a:xfrm>
        </p:spPr>
        <p:txBody>
          <a:bodyPr lIns="0" tIns="0" rIns="0" bIns="0"/>
          <a:lstStyle>
            <a:lvl1pPr>
              <a:defRPr sz="2394" b="1" i="0">
                <a:solidFill>
                  <a:srgbClr val="00339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310062" y="6391072"/>
            <a:ext cx="523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91A7B-2D7C-4A2A-9250-70F6E0BEF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663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2262" y="521922"/>
            <a:ext cx="7139474" cy="368434"/>
          </a:xfrm>
        </p:spPr>
        <p:txBody>
          <a:bodyPr lIns="0" tIns="0" rIns="0" bIns="0"/>
          <a:lstStyle>
            <a:lvl1pPr>
              <a:defRPr sz="2394" b="1" i="0">
                <a:solidFill>
                  <a:srgbClr val="00339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310062" y="6391072"/>
            <a:ext cx="523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91A7B-2D7C-4A2A-9250-70F6E0BEF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665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310062" y="6391072"/>
            <a:ext cx="523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91A7B-2D7C-4A2A-9250-70F6E0BEF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65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310062" y="6391072"/>
            <a:ext cx="523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91A7B-2D7C-4A2A-9250-70F6E0BEFA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59595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310062" y="6391072"/>
            <a:ext cx="523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91A7B-2D7C-4A2A-9250-70F6E0BEFA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310062" y="6391072"/>
            <a:ext cx="523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91A7B-2D7C-4A2A-9250-70F6E0BEFA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4310062" y="6391072"/>
            <a:ext cx="523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91A7B-2D7C-4A2A-9250-70F6E0BEFA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310062" y="6391072"/>
            <a:ext cx="523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91A7B-2D7C-4A2A-9250-70F6E0BEFA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310062" y="6391072"/>
            <a:ext cx="523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91A7B-2D7C-4A2A-9250-70F6E0BEFA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310062" y="6391072"/>
            <a:ext cx="523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91A7B-2D7C-4A2A-9250-70F6E0BEFA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310062" y="6391072"/>
            <a:ext cx="523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91A7B-2D7C-4A2A-9250-70F6E0BEFA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5"/>
          <p:cNvSpPr txBox="1">
            <a:spLocks/>
          </p:cNvSpPr>
          <p:nvPr/>
        </p:nvSpPr>
        <p:spPr>
          <a:xfrm>
            <a:off x="5267325" y="6362700"/>
            <a:ext cx="3657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kern="1200" baseline="0" dirty="0" smtClean="0">
                <a:solidFill>
                  <a:schemeClr val="bg1"/>
                </a:solidFill>
                <a:effectLst/>
                <a:latin typeface="+mj-lt"/>
                <a:ea typeface="ＭＳ Ｐゴシック"/>
                <a:cs typeface="ＭＳ Ｐゴシック"/>
              </a:rPr>
              <a:t>6th International PEMS Conference &amp; Workshop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kern="1200" baseline="0" dirty="0" smtClean="0">
                <a:solidFill>
                  <a:schemeClr val="bg1"/>
                </a:solidFill>
                <a:effectLst/>
                <a:latin typeface="+mj-lt"/>
                <a:ea typeface="ＭＳ Ｐゴシック"/>
                <a:cs typeface="ＭＳ Ｐゴシック"/>
              </a:rPr>
              <a:t>Center for Environmental Research &amp; Technology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kern="1200" baseline="0" dirty="0" smtClean="0">
                <a:solidFill>
                  <a:schemeClr val="bg1"/>
                </a:solidFill>
                <a:effectLst/>
                <a:latin typeface="+mj-lt"/>
                <a:ea typeface="ＭＳ Ｐゴシック"/>
                <a:cs typeface="ＭＳ Ｐゴシック"/>
              </a:rPr>
              <a:t>University of California - Riverside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kern="1200" baseline="0" dirty="0" smtClean="0">
                <a:solidFill>
                  <a:schemeClr val="bg1"/>
                </a:solidFill>
                <a:effectLst/>
                <a:latin typeface="+mj-lt"/>
                <a:ea typeface="ＭＳ Ｐゴシック"/>
                <a:cs typeface="ＭＳ Ｐゴシック"/>
              </a:rPr>
              <a:t>March 17-18, 2016</a:t>
            </a:r>
            <a:endParaRPr kumimoji="0" lang="en-US" sz="9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Times New Roman (Body)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664720" y="6287312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schemeClr val="bg1"/>
                </a:solidFill>
                <a:latin typeface="+mj-lt"/>
              </a:rPr>
              <a:t>CAFEE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prstClr val="white"/>
                </a:solidFill>
                <a:latin typeface="+mj-lt"/>
              </a:rPr>
              <a:t>Center for Alternative Fuels, Engines, and Emissions</a:t>
            </a:r>
            <a:endParaRPr lang="en-US" sz="1000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0" y="6391072"/>
            <a:ext cx="457200" cy="395224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310062" y="6391072"/>
            <a:ext cx="523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91A7B-2D7C-4A2A-9250-70F6E0BEFA9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81" r:id="rId12"/>
    <p:sldLayoutId id="2147483694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u="none" kern="1200" cap="all">
          <a:solidFill>
            <a:srgbClr val="25406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25406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b="0" i="0" kern="1200">
          <a:solidFill>
            <a:srgbClr val="25406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b="0" i="0" kern="1200">
          <a:solidFill>
            <a:srgbClr val="25406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rgbClr val="25406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>
          <a:solidFill>
            <a:srgbClr val="25406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36774" y="1133902"/>
            <a:ext cx="8470689" cy="47028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8017730" y="6011546"/>
            <a:ext cx="366194" cy="3931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2262" y="521922"/>
            <a:ext cx="713947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00339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80379" y="1855057"/>
            <a:ext cx="698324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4310062" y="6391072"/>
            <a:ext cx="523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91A7B-2D7C-4A2A-9250-70F6E0BEF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6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90952">
        <a:defRPr>
          <a:latin typeface="+mn-lt"/>
          <a:ea typeface="+mn-ea"/>
          <a:cs typeface="+mn-cs"/>
        </a:defRPr>
      </a:lvl2pPr>
      <a:lvl3pPr marL="781903">
        <a:defRPr>
          <a:latin typeface="+mn-lt"/>
          <a:ea typeface="+mn-ea"/>
          <a:cs typeface="+mn-cs"/>
        </a:defRPr>
      </a:lvl3pPr>
      <a:lvl4pPr marL="1172855">
        <a:defRPr>
          <a:latin typeface="+mn-lt"/>
          <a:ea typeface="+mn-ea"/>
          <a:cs typeface="+mn-cs"/>
        </a:defRPr>
      </a:lvl4pPr>
      <a:lvl5pPr marL="1563807">
        <a:defRPr>
          <a:latin typeface="+mn-lt"/>
          <a:ea typeface="+mn-ea"/>
          <a:cs typeface="+mn-cs"/>
        </a:defRPr>
      </a:lvl5pPr>
      <a:lvl6pPr marL="1954759">
        <a:defRPr>
          <a:latin typeface="+mn-lt"/>
          <a:ea typeface="+mn-ea"/>
          <a:cs typeface="+mn-cs"/>
        </a:defRPr>
      </a:lvl6pPr>
      <a:lvl7pPr marL="2345710">
        <a:defRPr>
          <a:latin typeface="+mn-lt"/>
          <a:ea typeface="+mn-ea"/>
          <a:cs typeface="+mn-cs"/>
        </a:defRPr>
      </a:lvl7pPr>
      <a:lvl8pPr marL="2736662">
        <a:defRPr>
          <a:latin typeface="+mn-lt"/>
          <a:ea typeface="+mn-ea"/>
          <a:cs typeface="+mn-cs"/>
        </a:defRPr>
      </a:lvl8pPr>
      <a:lvl9pPr marL="312761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90952">
        <a:defRPr>
          <a:latin typeface="+mn-lt"/>
          <a:ea typeface="+mn-ea"/>
          <a:cs typeface="+mn-cs"/>
        </a:defRPr>
      </a:lvl2pPr>
      <a:lvl3pPr marL="781903">
        <a:defRPr>
          <a:latin typeface="+mn-lt"/>
          <a:ea typeface="+mn-ea"/>
          <a:cs typeface="+mn-cs"/>
        </a:defRPr>
      </a:lvl3pPr>
      <a:lvl4pPr marL="1172855">
        <a:defRPr>
          <a:latin typeface="+mn-lt"/>
          <a:ea typeface="+mn-ea"/>
          <a:cs typeface="+mn-cs"/>
        </a:defRPr>
      </a:lvl4pPr>
      <a:lvl5pPr marL="1563807">
        <a:defRPr>
          <a:latin typeface="+mn-lt"/>
          <a:ea typeface="+mn-ea"/>
          <a:cs typeface="+mn-cs"/>
        </a:defRPr>
      </a:lvl5pPr>
      <a:lvl6pPr marL="1954759">
        <a:defRPr>
          <a:latin typeface="+mn-lt"/>
          <a:ea typeface="+mn-ea"/>
          <a:cs typeface="+mn-cs"/>
        </a:defRPr>
      </a:lvl6pPr>
      <a:lvl7pPr marL="2345710">
        <a:defRPr>
          <a:latin typeface="+mn-lt"/>
          <a:ea typeface="+mn-ea"/>
          <a:cs typeface="+mn-cs"/>
        </a:defRPr>
      </a:lvl7pPr>
      <a:lvl8pPr marL="2736662">
        <a:defRPr>
          <a:latin typeface="+mn-lt"/>
          <a:ea typeface="+mn-ea"/>
          <a:cs typeface="+mn-cs"/>
        </a:defRPr>
      </a:lvl8pPr>
      <a:lvl9pPr marL="3127614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ailymail.co.uk/home/search.html?s=&amp;authornamef=Reuters" TargetMode="External"/><Relationship Id="rId3" Type="http://schemas.openxmlformats.org/officeDocument/2006/relationships/image" Target="../media/image79.jpeg"/><Relationship Id="rId7" Type="http://schemas.microsoft.com/office/2007/relationships/hdphoto" Target="../media/hdphoto1.wdp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3.jpeg"/><Relationship Id="rId5" Type="http://schemas.openxmlformats.org/officeDocument/2006/relationships/image" Target="../media/image81.png"/><Relationship Id="rId10" Type="http://schemas.openxmlformats.org/officeDocument/2006/relationships/hyperlink" Target="http://blog.caranddriver.com/vw-ceo-issues-statement-on-epa-emissions-violations-apologizes-for-wrongdoing/" TargetMode="External"/><Relationship Id="rId4" Type="http://schemas.openxmlformats.org/officeDocument/2006/relationships/image" Target="../media/image80.jpeg"/><Relationship Id="rId9" Type="http://schemas.openxmlformats.org/officeDocument/2006/relationships/hyperlink" Target="http://www.dailymail.co.uk/home/search.html?s=&amp;authornamef=Daily+Mail+Reporter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18" Type="http://schemas.openxmlformats.org/officeDocument/2006/relationships/image" Target="../media/image100.emf"/><Relationship Id="rId26" Type="http://schemas.openxmlformats.org/officeDocument/2006/relationships/image" Target="../media/image108.png"/><Relationship Id="rId3" Type="http://schemas.openxmlformats.org/officeDocument/2006/relationships/image" Target="../media/image85.png"/><Relationship Id="rId21" Type="http://schemas.openxmlformats.org/officeDocument/2006/relationships/image" Target="../media/image103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17" Type="http://schemas.openxmlformats.org/officeDocument/2006/relationships/image" Target="../media/image99.png"/><Relationship Id="rId25" Type="http://schemas.openxmlformats.org/officeDocument/2006/relationships/image" Target="../media/image10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98.png"/><Relationship Id="rId20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24" Type="http://schemas.openxmlformats.org/officeDocument/2006/relationships/image" Target="../media/image106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23" Type="http://schemas.openxmlformats.org/officeDocument/2006/relationships/image" Target="../media/image105.png"/><Relationship Id="rId28" Type="http://schemas.openxmlformats.org/officeDocument/2006/relationships/image" Target="../media/image110.png"/><Relationship Id="rId10" Type="http://schemas.openxmlformats.org/officeDocument/2006/relationships/image" Target="../media/image92.png"/><Relationship Id="rId19" Type="http://schemas.openxmlformats.org/officeDocument/2006/relationships/image" Target="../media/image101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Relationship Id="rId22" Type="http://schemas.openxmlformats.org/officeDocument/2006/relationships/image" Target="../media/image104.png"/><Relationship Id="rId27" Type="http://schemas.openxmlformats.org/officeDocument/2006/relationships/image" Target="../media/image10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jpe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png"/><Relationship Id="rId5" Type="http://schemas.openxmlformats.org/officeDocument/2006/relationships/image" Target="../media/image125.emf"/><Relationship Id="rId4" Type="http://schemas.openxmlformats.org/officeDocument/2006/relationships/image" Target="../media/image1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emf"/><Relationship Id="rId3" Type="http://schemas.openxmlformats.org/officeDocument/2006/relationships/image" Target="../media/image131.emf"/><Relationship Id="rId7" Type="http://schemas.openxmlformats.org/officeDocument/2006/relationships/image" Target="../media/image13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4.emf"/><Relationship Id="rId5" Type="http://schemas.openxmlformats.org/officeDocument/2006/relationships/image" Target="../media/image133.png"/><Relationship Id="rId4" Type="http://schemas.openxmlformats.org/officeDocument/2006/relationships/image" Target="../media/image132.jpeg"/><Relationship Id="rId9" Type="http://schemas.openxmlformats.org/officeDocument/2006/relationships/image" Target="../media/image13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fee.wvu.edu/" TargetMode="External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8.jpeg"/><Relationship Id="rId5" Type="http://schemas.openxmlformats.org/officeDocument/2006/relationships/image" Target="../media/image138.jpeg"/><Relationship Id="rId4" Type="http://schemas.openxmlformats.org/officeDocument/2006/relationships/hyperlink" Target="mailto:Daniel.Carder@mail.wvu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9" Type="http://schemas.openxmlformats.org/officeDocument/2006/relationships/image" Target="../media/image51.pn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34" Type="http://schemas.openxmlformats.org/officeDocument/2006/relationships/image" Target="../media/image46.png"/><Relationship Id="rId42" Type="http://schemas.openxmlformats.org/officeDocument/2006/relationships/image" Target="../media/image54.png"/><Relationship Id="rId47" Type="http://schemas.openxmlformats.org/officeDocument/2006/relationships/image" Target="../media/image59.png"/><Relationship Id="rId50" Type="http://schemas.openxmlformats.org/officeDocument/2006/relationships/image" Target="../media/image62.jp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33" Type="http://schemas.openxmlformats.org/officeDocument/2006/relationships/image" Target="../media/image45.png"/><Relationship Id="rId38" Type="http://schemas.openxmlformats.org/officeDocument/2006/relationships/image" Target="../media/image50.png"/><Relationship Id="rId46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29" Type="http://schemas.openxmlformats.org/officeDocument/2006/relationships/image" Target="../media/image41.png"/><Relationship Id="rId41" Type="http://schemas.openxmlformats.org/officeDocument/2006/relationships/image" Target="../media/image5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32" Type="http://schemas.openxmlformats.org/officeDocument/2006/relationships/image" Target="../media/image44.png"/><Relationship Id="rId37" Type="http://schemas.openxmlformats.org/officeDocument/2006/relationships/image" Target="../media/image49.png"/><Relationship Id="rId40" Type="http://schemas.openxmlformats.org/officeDocument/2006/relationships/image" Target="../media/image52.png"/><Relationship Id="rId45" Type="http://schemas.openxmlformats.org/officeDocument/2006/relationships/image" Target="../media/image57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28" Type="http://schemas.openxmlformats.org/officeDocument/2006/relationships/image" Target="../media/image40.png"/><Relationship Id="rId36" Type="http://schemas.openxmlformats.org/officeDocument/2006/relationships/image" Target="../media/image48.png"/><Relationship Id="rId49" Type="http://schemas.openxmlformats.org/officeDocument/2006/relationships/image" Target="../media/image61.jp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31" Type="http://schemas.openxmlformats.org/officeDocument/2006/relationships/image" Target="../media/image43.png"/><Relationship Id="rId44" Type="http://schemas.openxmlformats.org/officeDocument/2006/relationships/image" Target="../media/image56.png"/><Relationship Id="rId52" Type="http://schemas.openxmlformats.org/officeDocument/2006/relationships/image" Target="../media/image64.jp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Relationship Id="rId30" Type="http://schemas.openxmlformats.org/officeDocument/2006/relationships/image" Target="../media/image42.png"/><Relationship Id="rId35" Type="http://schemas.openxmlformats.org/officeDocument/2006/relationships/image" Target="../media/image47.png"/><Relationship Id="rId43" Type="http://schemas.openxmlformats.org/officeDocument/2006/relationships/image" Target="../media/image55.png"/><Relationship Id="rId48" Type="http://schemas.openxmlformats.org/officeDocument/2006/relationships/image" Target="../media/image60.png"/><Relationship Id="rId8" Type="http://schemas.openxmlformats.org/officeDocument/2006/relationships/image" Target="../media/image20.png"/><Relationship Id="rId51" Type="http://schemas.openxmlformats.org/officeDocument/2006/relationships/image" Target="../media/image6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03859"/>
            <a:ext cx="9144000" cy="3962400"/>
          </a:xfrm>
          <a:prstGeom prst="rect">
            <a:avLst/>
          </a:prstGeom>
        </p:spPr>
        <p:txBody>
          <a:bodyPr>
            <a:normAutofit fontScale="75000" lnSpcReduction="20000"/>
          </a:bodyPr>
          <a:lstStyle/>
          <a:p>
            <a:pPr algn="ctr"/>
            <a:r>
              <a:rPr lang="en-US" sz="4400" b="1" dirty="0">
                <a:solidFill>
                  <a:srgbClr val="1F497D"/>
                </a:solidFill>
              </a:rPr>
              <a:t>The VW Story and Its Impact on </a:t>
            </a:r>
            <a:r>
              <a:rPr lang="en-US" sz="4400" b="1" dirty="0" smtClean="0">
                <a:solidFill>
                  <a:srgbClr val="1F497D"/>
                </a:solidFill>
              </a:rPr>
              <a:t>Future</a:t>
            </a:r>
          </a:p>
          <a:p>
            <a:pPr algn="ctr"/>
            <a:r>
              <a:rPr lang="en-US" sz="4400" b="1" dirty="0" smtClean="0">
                <a:solidFill>
                  <a:srgbClr val="1F497D"/>
                </a:solidFill>
              </a:rPr>
              <a:t>In-use Emissions </a:t>
            </a:r>
            <a:r>
              <a:rPr lang="en-US" sz="4400" b="1" dirty="0">
                <a:solidFill>
                  <a:srgbClr val="1F497D"/>
                </a:solidFill>
              </a:rPr>
              <a:t>Compliance and Control Technologies</a:t>
            </a:r>
            <a:endParaRPr lang="en-US" sz="3400" b="1" dirty="0" smtClean="0">
              <a:solidFill>
                <a:srgbClr val="1F497D"/>
              </a:solidFill>
              <a:latin typeface="Arial"/>
              <a:cs typeface="+mn-cs"/>
            </a:endParaRPr>
          </a:p>
          <a:p>
            <a:pPr algn="ctr"/>
            <a:endParaRPr lang="en-US" sz="3400" b="1" dirty="0" smtClean="0">
              <a:solidFill>
                <a:srgbClr val="1F497D"/>
              </a:solidFill>
              <a:latin typeface="Arial"/>
              <a:cs typeface="+mn-cs"/>
            </a:endParaRPr>
          </a:p>
          <a:p>
            <a:pPr algn="ctr"/>
            <a:r>
              <a:rPr lang="en-US" sz="3400" b="1" dirty="0" smtClean="0">
                <a:solidFill>
                  <a:srgbClr val="1F497D"/>
                </a:solidFill>
                <a:latin typeface="Arial"/>
                <a:cs typeface="+mn-cs"/>
              </a:rPr>
              <a:t>6</a:t>
            </a:r>
            <a:r>
              <a:rPr lang="en-US" sz="3400" b="1" baseline="30000" dirty="0" smtClean="0">
                <a:solidFill>
                  <a:srgbClr val="1F497D"/>
                </a:solidFill>
                <a:latin typeface="Arial"/>
                <a:cs typeface="+mn-cs"/>
              </a:rPr>
              <a:t>th</a:t>
            </a:r>
            <a:r>
              <a:rPr lang="en-US" sz="3400" b="1" dirty="0" smtClean="0">
                <a:solidFill>
                  <a:srgbClr val="1F497D"/>
                </a:solidFill>
                <a:latin typeface="Arial"/>
                <a:cs typeface="+mn-cs"/>
              </a:rPr>
              <a:t> International PEMS Conference &amp; Workshop</a:t>
            </a:r>
            <a:endParaRPr lang="en-US" sz="3400" dirty="0" smtClean="0">
              <a:solidFill>
                <a:srgbClr val="1F497D"/>
              </a:solidFill>
              <a:latin typeface="Arial"/>
              <a:cs typeface="+mn-cs"/>
            </a:endParaRPr>
          </a:p>
          <a:p>
            <a:pPr algn="ctr"/>
            <a:endParaRPr lang="en-US" sz="2100" dirty="0" smtClean="0">
              <a:solidFill>
                <a:srgbClr val="1F497D"/>
              </a:solidFill>
              <a:latin typeface="Arial"/>
              <a:cs typeface="+mn-cs"/>
            </a:endParaRPr>
          </a:p>
          <a:p>
            <a:pPr algn="ctr"/>
            <a:r>
              <a:rPr lang="en-US" sz="2100" dirty="0">
                <a:solidFill>
                  <a:srgbClr val="1F497D"/>
                </a:solidFill>
                <a:latin typeface="Arial"/>
                <a:cs typeface="+mn-cs"/>
              </a:rPr>
              <a:t>University of California, Riverside</a:t>
            </a:r>
          </a:p>
          <a:p>
            <a:pPr algn="ctr"/>
            <a:r>
              <a:rPr lang="en-US" sz="2100" dirty="0">
                <a:solidFill>
                  <a:srgbClr val="1F497D"/>
                </a:solidFill>
                <a:latin typeface="Arial"/>
                <a:cs typeface="+mn-cs"/>
              </a:rPr>
              <a:t>College of Engineering - Center for Environmental Research and Technology (CE-CERT)</a:t>
            </a:r>
          </a:p>
          <a:p>
            <a:pPr algn="ctr"/>
            <a:r>
              <a:rPr lang="en-US" sz="2100" dirty="0" smtClean="0">
                <a:solidFill>
                  <a:srgbClr val="1F497D"/>
                </a:solidFill>
                <a:latin typeface="Arial"/>
                <a:cs typeface="+mn-cs"/>
              </a:rPr>
              <a:t>March </a:t>
            </a:r>
            <a:r>
              <a:rPr lang="en-US" sz="2100" dirty="0">
                <a:solidFill>
                  <a:srgbClr val="1F497D"/>
                </a:solidFill>
                <a:latin typeface="Arial"/>
                <a:cs typeface="+mn-cs"/>
              </a:rPr>
              <a:t>17 </a:t>
            </a:r>
            <a:r>
              <a:rPr lang="en-US" sz="2100" dirty="0" smtClean="0">
                <a:solidFill>
                  <a:srgbClr val="1F497D"/>
                </a:solidFill>
                <a:latin typeface="Arial"/>
                <a:cs typeface="+mn-cs"/>
              </a:rPr>
              <a:t>- </a:t>
            </a:r>
            <a:r>
              <a:rPr lang="en-US" sz="2100" dirty="0">
                <a:solidFill>
                  <a:srgbClr val="1F497D"/>
                </a:solidFill>
                <a:latin typeface="Arial"/>
                <a:cs typeface="+mn-cs"/>
              </a:rPr>
              <a:t>18, </a:t>
            </a:r>
            <a:r>
              <a:rPr lang="en-US" sz="2100" dirty="0" smtClean="0">
                <a:solidFill>
                  <a:srgbClr val="1F497D"/>
                </a:solidFill>
                <a:latin typeface="Arial"/>
                <a:cs typeface="+mn-cs"/>
              </a:rPr>
              <a:t>2016</a:t>
            </a:r>
          </a:p>
          <a:p>
            <a:pPr algn="ctr"/>
            <a:endParaRPr lang="en-US" sz="2100" dirty="0" smtClean="0">
              <a:solidFill>
                <a:srgbClr val="1F497D"/>
              </a:solidFill>
              <a:latin typeface="Arial"/>
              <a:cs typeface="+mn-cs"/>
            </a:endParaRPr>
          </a:p>
          <a:p>
            <a:pPr lvl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100" dirty="0" smtClean="0">
                <a:solidFill>
                  <a:srgbClr val="1F497D"/>
                </a:solidFill>
                <a:latin typeface="Arial"/>
                <a:cs typeface="+mn-cs"/>
              </a:rPr>
              <a:t>Dan Carder, Marc </a:t>
            </a:r>
            <a:r>
              <a:rPr lang="en-US" sz="2100" dirty="0" err="1" smtClean="0">
                <a:solidFill>
                  <a:srgbClr val="1F497D"/>
                </a:solidFill>
                <a:latin typeface="Arial"/>
                <a:cs typeface="+mn-cs"/>
              </a:rPr>
              <a:t>Besch</a:t>
            </a:r>
            <a:r>
              <a:rPr lang="en-US" sz="2100" dirty="0">
                <a:solidFill>
                  <a:srgbClr val="1F497D"/>
                </a:solidFill>
                <a:latin typeface="Arial"/>
                <a:cs typeface="+mn-cs"/>
              </a:rPr>
              <a:t>, Arvind </a:t>
            </a:r>
            <a:r>
              <a:rPr lang="en-US" sz="2100" dirty="0" err="1">
                <a:solidFill>
                  <a:srgbClr val="1F497D"/>
                </a:solidFill>
                <a:latin typeface="Arial"/>
                <a:cs typeface="+mn-cs"/>
              </a:rPr>
              <a:t>Thiruvengadam</a:t>
            </a:r>
            <a:r>
              <a:rPr lang="en-US" sz="2100" dirty="0">
                <a:solidFill>
                  <a:srgbClr val="1F497D"/>
                </a:solidFill>
                <a:latin typeface="Arial"/>
                <a:cs typeface="+mn-cs"/>
              </a:rPr>
              <a:t>, </a:t>
            </a:r>
            <a:r>
              <a:rPr lang="en-US" sz="2100" dirty="0" err="1">
                <a:solidFill>
                  <a:srgbClr val="1F497D"/>
                </a:solidFill>
                <a:latin typeface="Arial"/>
                <a:cs typeface="+mn-cs"/>
              </a:rPr>
              <a:t>Hemanth</a:t>
            </a:r>
            <a:r>
              <a:rPr lang="en-US" sz="2100" dirty="0">
                <a:solidFill>
                  <a:srgbClr val="1F497D"/>
                </a:solidFill>
                <a:latin typeface="Arial"/>
                <a:cs typeface="+mn-cs"/>
              </a:rPr>
              <a:t> </a:t>
            </a:r>
            <a:r>
              <a:rPr lang="en-US" sz="2100" dirty="0" err="1">
                <a:solidFill>
                  <a:srgbClr val="1F497D"/>
                </a:solidFill>
                <a:latin typeface="Arial"/>
                <a:cs typeface="+mn-cs"/>
              </a:rPr>
              <a:t>Kappanna</a:t>
            </a:r>
            <a:r>
              <a:rPr lang="en-US" sz="2100" dirty="0">
                <a:solidFill>
                  <a:srgbClr val="1F497D"/>
                </a:solidFill>
                <a:latin typeface="Arial"/>
                <a:cs typeface="+mn-cs"/>
              </a:rPr>
              <a:t>, </a:t>
            </a:r>
            <a:r>
              <a:rPr lang="en-US" sz="2100" dirty="0" smtClean="0">
                <a:solidFill>
                  <a:srgbClr val="1F497D"/>
                </a:solidFill>
                <a:latin typeface="Arial"/>
                <a:cs typeface="+mn-cs"/>
              </a:rPr>
              <a:t>and </a:t>
            </a:r>
            <a:r>
              <a:rPr lang="en-US" sz="2100" dirty="0">
                <a:solidFill>
                  <a:srgbClr val="1F497D"/>
                </a:solidFill>
                <a:latin typeface="Arial"/>
                <a:cs typeface="+mn-cs"/>
              </a:rPr>
              <a:t>Gregory </a:t>
            </a:r>
            <a:r>
              <a:rPr lang="en-US" sz="2100" dirty="0" smtClean="0">
                <a:solidFill>
                  <a:srgbClr val="1F497D"/>
                </a:solidFill>
                <a:latin typeface="Arial"/>
                <a:cs typeface="+mn-cs"/>
              </a:rPr>
              <a:t>Thompson</a:t>
            </a:r>
            <a:endParaRPr lang="en-US" sz="2100" dirty="0">
              <a:solidFill>
                <a:srgbClr val="1F497D"/>
              </a:solidFill>
              <a:latin typeface="Arial"/>
              <a:cs typeface="+mn-cs"/>
            </a:endParaRPr>
          </a:p>
          <a:p>
            <a:pPr lvl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100" dirty="0" smtClean="0">
              <a:solidFill>
                <a:srgbClr val="1F497D"/>
              </a:solidFill>
              <a:latin typeface="Arial"/>
              <a:cs typeface="+mn-cs"/>
            </a:endParaRPr>
          </a:p>
          <a:p>
            <a:pPr lvl="0" algn="ctr" fontAlgn="auto">
              <a:spcAft>
                <a:spcPts val="0"/>
              </a:spcAft>
            </a:pPr>
            <a:r>
              <a:rPr lang="en-US" sz="2100" dirty="0" smtClean="0">
                <a:solidFill>
                  <a:srgbClr val="1F497D"/>
                </a:solidFill>
                <a:latin typeface="Arial"/>
                <a:cs typeface="+mn-cs"/>
              </a:rPr>
              <a:t>Center </a:t>
            </a:r>
            <a:r>
              <a:rPr lang="en-US" sz="2100" dirty="0">
                <a:solidFill>
                  <a:srgbClr val="1F497D"/>
                </a:solidFill>
                <a:latin typeface="Arial"/>
                <a:cs typeface="+mn-cs"/>
              </a:rPr>
              <a:t>for Alternative Fuels, Engines, and Emissions</a:t>
            </a:r>
          </a:p>
          <a:p>
            <a:pPr lvl="0" algn="ctr" fontAlgn="auto">
              <a:spcAft>
                <a:spcPts val="0"/>
              </a:spcAft>
            </a:pPr>
            <a:r>
              <a:rPr lang="en-US" sz="2100" dirty="0" smtClean="0">
                <a:solidFill>
                  <a:srgbClr val="1F497D"/>
                </a:solidFill>
                <a:latin typeface="Arial"/>
                <a:cs typeface="+mn-cs"/>
              </a:rPr>
              <a:t>West </a:t>
            </a:r>
            <a:r>
              <a:rPr lang="en-US" sz="2100" dirty="0">
                <a:solidFill>
                  <a:srgbClr val="1F497D"/>
                </a:solidFill>
                <a:latin typeface="Arial"/>
                <a:cs typeface="+mn-cs"/>
              </a:rPr>
              <a:t>Virginia </a:t>
            </a:r>
            <a:r>
              <a:rPr lang="en-US" sz="2100" dirty="0" smtClean="0">
                <a:solidFill>
                  <a:srgbClr val="1F497D"/>
                </a:solidFill>
                <a:latin typeface="Arial"/>
                <a:cs typeface="+mn-cs"/>
              </a:rPr>
              <a:t>University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3352800"/>
            <a:ext cx="9144000" cy="29718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i="1" dirty="0">
              <a:solidFill>
                <a:srgbClr val="FFC000"/>
              </a:solidFill>
              <a:latin typeface="Calibri"/>
              <a:cs typeface="+mn-cs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4016828" y="4955353"/>
            <a:ext cx="762000" cy="171888"/>
          </a:xfrm>
          <a:prstGeom prst="rightArrow">
            <a:avLst/>
          </a:prstGeom>
          <a:solidFill>
            <a:srgbClr val="0033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3366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462" y="3927613"/>
            <a:ext cx="3552009" cy="2377791"/>
          </a:xfrm>
          <a:prstGeom prst="rect">
            <a:avLst/>
          </a:prstGeom>
          <a:noFill/>
          <a:effectLst>
            <a:softEdge rad="112522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94" y="3927091"/>
            <a:ext cx="3200400" cy="2400300"/>
          </a:xfrm>
          <a:prstGeom prst="rect">
            <a:avLst/>
          </a:prstGeom>
          <a:noFill/>
          <a:effectLst>
            <a:softEdge rad="112522"/>
          </a:effectLst>
        </p:spPr>
      </p:pic>
    </p:spTree>
    <p:extLst>
      <p:ext uri="{BB962C8B-B14F-4D97-AF65-F5344CB8AC3E}">
        <p14:creationId xmlns:p14="http://schemas.microsoft.com/office/powerpoint/2010/main" val="326467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850" y="135925"/>
            <a:ext cx="8229600" cy="876401"/>
          </a:xfrm>
        </p:spPr>
        <p:txBody>
          <a:bodyPr>
            <a:normAutofit/>
          </a:bodyPr>
          <a:lstStyle/>
          <a:p>
            <a:pPr algn="ctr"/>
            <a:r>
              <a:rPr lang="en-US" cap="none" dirty="0" smtClean="0">
                <a:solidFill>
                  <a:srgbClr val="1F497D"/>
                </a:solidFill>
              </a:rPr>
              <a:t>PEMS vs. CARB Laboratory</a:t>
            </a:r>
            <a:endParaRPr lang="en-US" cap="none" dirty="0">
              <a:solidFill>
                <a:srgbClr val="1F497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D91A7B-2D7C-4A2A-9250-70F6E0BEFA95}" type="slidenum">
              <a:rPr lang="en-US" smtClean="0"/>
              <a:t>10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884491" y="782259"/>
            <a:ext cx="7519291" cy="5560150"/>
            <a:chOff x="884491" y="782259"/>
            <a:chExt cx="7519291" cy="55601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84491" y="782259"/>
              <a:ext cx="7519291" cy="5560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7077076" y="1104908"/>
              <a:ext cx="457201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/>
                <a:t>Lab</a:t>
              </a:r>
              <a:endParaRPr lang="en-US" sz="12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072318" y="1317086"/>
              <a:ext cx="457201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 smtClean="0"/>
                <a:t>PEMS</a:t>
              </a:r>
              <a:endParaRPr lang="en-US" sz="12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91441" y="1530330"/>
              <a:ext cx="333372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/>
                <a:t>Lab</a:t>
              </a:r>
              <a:endParaRPr lang="en-US" sz="12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70011" y="1762354"/>
              <a:ext cx="395283" cy="1615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50" dirty="0" err="1" smtClean="0"/>
                <a:t>PEMS</a:t>
              </a:r>
              <a:endParaRPr 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109556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85352"/>
            <a:ext cx="8229600" cy="770434"/>
          </a:xfrm>
        </p:spPr>
        <p:txBody>
          <a:bodyPr>
            <a:normAutofit/>
          </a:bodyPr>
          <a:lstStyle/>
          <a:p>
            <a:pPr algn="ctr"/>
            <a:r>
              <a:rPr lang="en-US" cap="none" dirty="0" smtClean="0">
                <a:solidFill>
                  <a:srgbClr val="1F497D"/>
                </a:solidFill>
              </a:rPr>
              <a:t>On-Road Fuel Economy Results</a:t>
            </a:r>
            <a:endParaRPr lang="en-US" cap="none" dirty="0">
              <a:solidFill>
                <a:srgbClr val="1F497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9829" y="5480346"/>
            <a:ext cx="7097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Average fuel economy of </a:t>
            </a:r>
            <a:r>
              <a:rPr lang="en-US" sz="1200" dirty="0" smtClean="0"/>
              <a:t>Passat over </a:t>
            </a:r>
            <a:r>
              <a:rPr lang="en-US" sz="1200" dirty="0"/>
              <a:t>cross-multi-state driving route portions expressed as mpg; repeat test variations are presented as ±</a:t>
            </a:r>
            <a:r>
              <a:rPr lang="en-US" sz="1200" dirty="0" err="1"/>
              <a:t>1σ</a:t>
            </a:r>
            <a:r>
              <a:rPr lang="en-US" sz="1200" dirty="0"/>
              <a:t>), ‘R’ designates segments including a </a:t>
            </a:r>
            <a:r>
              <a:rPr lang="en-US" sz="1200" dirty="0" err="1"/>
              <a:t>DPF</a:t>
            </a:r>
            <a:r>
              <a:rPr lang="en-US" sz="1200" dirty="0"/>
              <a:t> regeneration event, ‘</a:t>
            </a:r>
            <a:r>
              <a:rPr lang="en-US" sz="1200" dirty="0" err="1"/>
              <a:t>nd</a:t>
            </a:r>
            <a:r>
              <a:rPr lang="en-US" sz="1200" dirty="0"/>
              <a:t>’ - no data </a:t>
            </a:r>
            <a:r>
              <a:rPr lang="en-US" sz="1200" dirty="0" smtClean="0"/>
              <a:t>available.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699" y="906898"/>
            <a:ext cx="8314285" cy="4635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D91A7B-2D7C-4A2A-9250-70F6E0BEFA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3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4189C3-5528-4778-AB8C-C2D630EBFB6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cs typeface="+mj-cs"/>
              </a:rPr>
              <a:t>Results 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+mj-cs"/>
              </a:rPr>
              <a:t>-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cs typeface="+mj-cs"/>
              </a:rPr>
              <a:t>Routes NO</a:t>
            </a:r>
            <a:r>
              <a:rPr kumimoji="0" lang="en-US" sz="3600" b="1" i="0" u="none" strike="noStrike" kern="1200" cap="none" spc="0" normalizeH="0" baseline="-2500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cs typeface="+mj-cs"/>
              </a:rPr>
              <a:t>X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cs typeface="+mj-cs"/>
              </a:rPr>
              <a:t> Emissions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48200" y="961724"/>
            <a:ext cx="4399936" cy="239000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rgbClr val="25406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25406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25406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25406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25406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5425" indent="-225425" fontAlgn="auto">
              <a:spcAft>
                <a:spcPts val="0"/>
              </a:spcAft>
            </a:pPr>
            <a:r>
              <a:rPr lang="en-US" sz="1600" dirty="0" smtClean="0">
                <a:solidFill>
                  <a:srgbClr val="003366"/>
                </a:solidFill>
              </a:rPr>
              <a:t>Highest NO</a:t>
            </a:r>
            <a:r>
              <a:rPr lang="en-US" sz="1600" baseline="-25000" dirty="0" smtClean="0">
                <a:solidFill>
                  <a:srgbClr val="003366"/>
                </a:solidFill>
              </a:rPr>
              <a:t>x</a:t>
            </a:r>
            <a:r>
              <a:rPr lang="en-US" sz="1600" dirty="0" smtClean="0">
                <a:solidFill>
                  <a:srgbClr val="003366"/>
                </a:solidFill>
              </a:rPr>
              <a:t> emissions during rural/up-downhill and lowest NO</a:t>
            </a:r>
            <a:r>
              <a:rPr lang="en-US" sz="1600" baseline="-25000" dirty="0" smtClean="0">
                <a:solidFill>
                  <a:srgbClr val="003366"/>
                </a:solidFill>
              </a:rPr>
              <a:t>x</a:t>
            </a:r>
            <a:r>
              <a:rPr lang="en-US" sz="1600" dirty="0" smtClean="0">
                <a:solidFill>
                  <a:srgbClr val="003366"/>
                </a:solidFill>
              </a:rPr>
              <a:t> during highway driving</a:t>
            </a:r>
          </a:p>
          <a:p>
            <a:pPr marL="225425" indent="-225425" fontAlgn="auto">
              <a:spcAft>
                <a:spcPts val="0"/>
              </a:spcAft>
            </a:pPr>
            <a:r>
              <a:rPr lang="en-US" sz="1600" dirty="0" smtClean="0">
                <a:solidFill>
                  <a:srgbClr val="003366"/>
                </a:solidFill>
              </a:rPr>
              <a:t>LNT shows deficiencies in NO</a:t>
            </a:r>
            <a:r>
              <a:rPr lang="en-US" sz="1600" baseline="-25000" dirty="0" smtClean="0">
                <a:solidFill>
                  <a:srgbClr val="003366"/>
                </a:solidFill>
              </a:rPr>
              <a:t>x</a:t>
            </a:r>
            <a:r>
              <a:rPr lang="en-US" sz="1600" dirty="0" smtClean="0">
                <a:solidFill>
                  <a:srgbClr val="003366"/>
                </a:solidFill>
              </a:rPr>
              <a:t> reduction over urea-SCR system</a:t>
            </a:r>
          </a:p>
          <a:p>
            <a:pPr marL="225425" indent="-225425" fontAlgn="auto">
              <a:spcAft>
                <a:spcPts val="0"/>
              </a:spcAft>
            </a:pPr>
            <a:r>
              <a:rPr lang="en-US" sz="1600" dirty="0" smtClean="0">
                <a:solidFill>
                  <a:srgbClr val="003366"/>
                </a:solidFill>
              </a:rPr>
              <a:t>Increase in NO</a:t>
            </a:r>
            <a:r>
              <a:rPr lang="en-US" sz="1600" baseline="-25000" dirty="0" smtClean="0">
                <a:solidFill>
                  <a:srgbClr val="003366"/>
                </a:solidFill>
              </a:rPr>
              <a:t>x</a:t>
            </a:r>
            <a:r>
              <a:rPr lang="en-US" sz="1600" dirty="0" smtClean="0">
                <a:solidFill>
                  <a:srgbClr val="003366"/>
                </a:solidFill>
              </a:rPr>
              <a:t> emissions during tests with DPF regeneration event =&gt; especially pronounced for </a:t>
            </a:r>
            <a:r>
              <a:rPr lang="en-US" sz="1600" i="1" dirty="0" smtClean="0">
                <a:solidFill>
                  <a:srgbClr val="003366"/>
                </a:solidFill>
              </a:rPr>
              <a:t>Vehicle A</a:t>
            </a:r>
            <a:r>
              <a:rPr lang="en-US" sz="1600" dirty="0" smtClean="0">
                <a:solidFill>
                  <a:srgbClr val="003366"/>
                </a:solidFill>
              </a:rPr>
              <a:t> (LNT)</a:t>
            </a:r>
          </a:p>
          <a:p>
            <a:pPr marL="225425" indent="-225425" fontAlgn="auto">
              <a:spcAft>
                <a:spcPts val="0"/>
              </a:spcAft>
            </a:pPr>
            <a:r>
              <a:rPr lang="en-US" sz="1600" dirty="0" smtClean="0">
                <a:solidFill>
                  <a:srgbClr val="003366"/>
                </a:solidFill>
              </a:rPr>
              <a:t>Route 1, Vehicle A contains rush-hour and non-rush-hour traffic conditions</a:t>
            </a:r>
            <a:endParaRPr lang="en-US" sz="1200" dirty="0" smtClean="0">
              <a:solidFill>
                <a:srgbClr val="003366"/>
              </a:solidFill>
            </a:endParaRPr>
          </a:p>
          <a:p>
            <a:pPr marL="225425" indent="-225425" fontAlgn="auto">
              <a:spcAft>
                <a:spcPts val="0"/>
              </a:spcAft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auto">
              <a:spcAft>
                <a:spcPts val="0"/>
              </a:spcAft>
            </a:pPr>
            <a:endParaRPr lang="en-US" sz="2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auto">
              <a:spcAft>
                <a:spcPts val="0"/>
              </a:spcAft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914400"/>
            <a:ext cx="4572000" cy="275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Arrow Connector 6"/>
          <p:cNvCxnSpPr/>
          <p:nvPr/>
        </p:nvCxnSpPr>
        <p:spPr>
          <a:xfrm flipH="1">
            <a:off x="1725560" y="2462976"/>
            <a:ext cx="0" cy="82296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56856" y="2208105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/>
              <a:t>FTP-75</a:t>
            </a:r>
            <a:endParaRPr lang="en-US" sz="1200" b="1" i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008672" y="2458064"/>
            <a:ext cx="0" cy="82296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47336" y="220980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/>
              <a:t>FTP-75</a:t>
            </a:r>
            <a:endParaRPr lang="en-US" sz="1200" b="1" i="1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457200" y="4343400"/>
          <a:ext cx="3566160" cy="1143000"/>
        </p:xfrm>
        <a:graphic>
          <a:graphicData uri="http://schemas.openxmlformats.org/drawingml/2006/table">
            <a:tbl>
              <a:tblPr/>
              <a:tblGrid>
                <a:gridCol w="822960"/>
                <a:gridCol w="1371600"/>
                <a:gridCol w="1371600"/>
              </a:tblGrid>
              <a:tr h="45720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</a:rPr>
                        <a:t>Vehicle</a:t>
                      </a:r>
                      <a:endParaRPr lang="en-US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 smtClean="0">
                          <a:latin typeface="Times New Roman"/>
                          <a:ea typeface="Times New Roman"/>
                        </a:rPr>
                        <a:t>NO</a:t>
                      </a:r>
                      <a:r>
                        <a:rPr lang="en-US" sz="1200" b="1" baseline="-25000" dirty="0" err="1" smtClean="0">
                          <a:latin typeface="Times New Roman"/>
                          <a:ea typeface="Times New Roman"/>
                        </a:rPr>
                        <a:t>x</a:t>
                      </a:r>
                      <a:r>
                        <a:rPr lang="en-US" sz="1200" b="1" dirty="0" smtClean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200" b="1" dirty="0">
                          <a:latin typeface="Times New Roman"/>
                          <a:ea typeface="Times New Roman"/>
                        </a:rPr>
                        <a:t>over FTP-75</a:t>
                      </a:r>
                      <a:endParaRPr lang="en-US" sz="1200" dirty="0">
                        <a:latin typeface="Times New Roman"/>
                        <a:ea typeface="Times New Roman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</a:rPr>
                        <a:t>[</a:t>
                      </a:r>
                      <a:r>
                        <a:rPr lang="en-US" sz="1200" b="1" dirty="0" smtClean="0">
                          <a:latin typeface="Times New Roman"/>
                          <a:ea typeface="Times New Roman"/>
                        </a:rPr>
                        <a:t>g/km]</a:t>
                      </a:r>
                      <a:endParaRPr lang="en-US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/>
                          <a:ea typeface="Times New Roman"/>
                        </a:rPr>
                        <a:t>Rel. to Tier2-Bin5</a:t>
                      </a:r>
                      <a:endParaRPr lang="en-US" sz="1200" dirty="0">
                        <a:latin typeface="Times New Roman"/>
                        <a:ea typeface="Times New Roman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+mn-lt"/>
                          <a:ea typeface="Times New Roman"/>
                        </a:rPr>
                        <a:t>[%]</a:t>
                      </a:r>
                      <a:endParaRPr lang="en-US" sz="1200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Vehicle A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Times New Roman"/>
                        </a:rPr>
                        <a:t>0.022 ±0.006</a:t>
                      </a:r>
                      <a:endParaRPr lang="en-US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Times New Roman"/>
                        </a:rPr>
                        <a:t>50.4</a:t>
                      </a:r>
                      <a:endParaRPr lang="en-US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Vehicle B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+mn-lt"/>
                          <a:ea typeface="Times New Roman"/>
                        </a:rPr>
                        <a:t>0.016 ±0.002</a:t>
                      </a:r>
                      <a:endParaRPr lang="en-US" sz="1200" dirty="0"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Times New Roman"/>
                        </a:rPr>
                        <a:t>64.1</a:t>
                      </a:r>
                      <a:endParaRPr lang="en-US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</a:rPr>
                        <a:t>Vehicle C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Times New Roman"/>
                        </a:rPr>
                        <a:t>(no data)</a:t>
                      </a:r>
                      <a:endParaRPr lang="en-US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/>
                          <a:ea typeface="Times New Roman"/>
                        </a:rPr>
                        <a:t>(no data)</a:t>
                      </a:r>
                      <a:endParaRPr lang="en-US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381000" y="5496580"/>
            <a:ext cx="3657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err="1" smtClean="0">
                <a:solidFill>
                  <a:srgbClr val="254061"/>
                </a:solidFill>
                <a:latin typeface="Arial"/>
                <a:ea typeface="+mn-ea"/>
                <a:cs typeface="Arial"/>
              </a:rPr>
              <a:t>NO</a:t>
            </a:r>
            <a:r>
              <a:rPr lang="en-US" sz="1400" i="1" baseline="-25000" dirty="0" err="1" smtClean="0">
                <a:solidFill>
                  <a:srgbClr val="254061"/>
                </a:solidFill>
                <a:latin typeface="Arial"/>
                <a:ea typeface="+mn-ea"/>
                <a:cs typeface="Arial"/>
              </a:rPr>
              <a:t>x</a:t>
            </a:r>
            <a:r>
              <a:rPr lang="en-US" sz="1400" i="1" dirty="0" smtClean="0">
                <a:solidFill>
                  <a:srgbClr val="254061"/>
                </a:solidFill>
                <a:latin typeface="Arial"/>
                <a:ea typeface="+mn-ea"/>
                <a:cs typeface="Arial"/>
              </a:rPr>
              <a:t> standard EPA Tier2-Bin5, CARB LEV-II ULEV over FTP-75: </a:t>
            </a:r>
            <a:r>
              <a:rPr lang="en-US" sz="1400" b="1" i="1" dirty="0" smtClean="0">
                <a:solidFill>
                  <a:srgbClr val="254061"/>
                </a:solidFill>
                <a:latin typeface="Arial"/>
                <a:ea typeface="+mn-ea"/>
                <a:cs typeface="Arial"/>
              </a:rPr>
              <a:t>0.044 g/km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419748"/>
            <a:ext cx="4572000" cy="275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4" name="Straight Arrow Connector 13"/>
          <p:cNvCxnSpPr/>
          <p:nvPr/>
        </p:nvCxnSpPr>
        <p:spPr>
          <a:xfrm flipH="1">
            <a:off x="6145160" y="4968240"/>
            <a:ext cx="0" cy="82296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776456" y="4713369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/>
              <a:t>FTP-75</a:t>
            </a:r>
            <a:endParaRPr lang="en-US" sz="1200" b="1" i="1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7428272" y="4963328"/>
            <a:ext cx="0" cy="822960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066936" y="4715064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/>
              <a:t>FTP-75</a:t>
            </a:r>
            <a:endParaRPr lang="en-US" sz="1200" b="1" i="1" dirty="0"/>
          </a:p>
        </p:txBody>
      </p:sp>
      <p:sp>
        <p:nvSpPr>
          <p:cNvPr id="18" name="Rectangle 17"/>
          <p:cNvSpPr/>
          <p:nvPr/>
        </p:nvSpPr>
        <p:spPr>
          <a:xfrm>
            <a:off x="457200" y="3969192"/>
            <a:ext cx="3581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u="sng" dirty="0" smtClean="0">
                <a:solidFill>
                  <a:srgbClr val="254061"/>
                </a:solidFill>
                <a:latin typeface="Arial"/>
                <a:ea typeface="+mn-ea"/>
                <a:cs typeface="Arial"/>
              </a:rPr>
              <a:t>Chassis dynamometer test results for </a:t>
            </a:r>
            <a:r>
              <a:rPr lang="en-US" sz="1400" u="sng" dirty="0" err="1" smtClean="0">
                <a:solidFill>
                  <a:srgbClr val="254061"/>
                </a:solidFill>
                <a:latin typeface="Arial"/>
                <a:ea typeface="+mn-ea"/>
                <a:cs typeface="Arial"/>
              </a:rPr>
              <a:t>NO</a:t>
            </a:r>
            <a:r>
              <a:rPr lang="en-US" sz="1400" u="sng" baseline="-25000" dirty="0" err="1" smtClean="0">
                <a:solidFill>
                  <a:srgbClr val="254061"/>
                </a:solidFill>
                <a:latin typeface="Arial"/>
                <a:ea typeface="+mn-ea"/>
                <a:cs typeface="Arial"/>
              </a:rPr>
              <a:t>x</a:t>
            </a:r>
            <a:endParaRPr lang="en-US" sz="1400" b="1" u="sng" dirty="0" smtClean="0">
              <a:solidFill>
                <a:srgbClr val="25406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5525" y="3537551"/>
            <a:ext cx="76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(LNT)</a:t>
            </a:r>
            <a:endParaRPr lang="en-US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2162475" y="3523650"/>
            <a:ext cx="76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(SCR)</a:t>
            </a:r>
            <a:endParaRPr lang="en-US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3457875" y="3534075"/>
            <a:ext cx="76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(SCR)</a:t>
            </a:r>
            <a:endParaRPr lang="en-US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716306" y="3105365"/>
            <a:ext cx="255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0000"/>
                </a:solidFill>
              </a:rPr>
              <a:t>R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68406" y="3100815"/>
            <a:ext cx="255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0000"/>
                </a:solidFill>
              </a:rPr>
              <a:t>R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30431" y="3104950"/>
            <a:ext cx="255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0000"/>
                </a:solidFill>
              </a:rPr>
              <a:t>R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83331" y="3100815"/>
            <a:ext cx="255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0000"/>
                </a:solidFill>
              </a:rPr>
              <a:t>R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54181" y="3100815"/>
            <a:ext cx="255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0000"/>
                </a:solidFill>
              </a:rPr>
              <a:t>R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9600" y="1009850"/>
            <a:ext cx="1905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0000"/>
                </a:solidFill>
              </a:rPr>
              <a:t>R</a:t>
            </a:r>
            <a:r>
              <a:rPr lang="en-US" sz="1100" dirty="0" smtClean="0">
                <a:solidFill>
                  <a:srgbClr val="FF0000"/>
                </a:solidFill>
              </a:rPr>
              <a:t> - DPF regeneration event</a:t>
            </a:r>
            <a:endParaRPr lang="en-US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68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02766"/>
            <a:ext cx="4279046" cy="2282159"/>
          </a:xfrm>
          <a:prstGeom prst="rect">
            <a:avLst/>
          </a:prstGeom>
        </p:spPr>
      </p:pic>
      <p:pic>
        <p:nvPicPr>
          <p:cNvPr id="1026" name="Picture 2" descr="https://scontent-lga3-1.xx.fbcdn.net/hphotos-xtf1/v/t1.0-9/12063728_620075134797686_156331971290475593_n.jpg?oh=cf0b93dd89d252a37ecceac91c936da8&amp;oe=56C305D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3037819"/>
            <a:ext cx="5695950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717"/>
            <a:ext cx="5136855" cy="3310864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/>
        </p:nvSpPr>
        <p:spPr>
          <a:xfrm rot="19159856">
            <a:off x="1880814" y="2234074"/>
            <a:ext cx="2315760" cy="2654573"/>
          </a:xfrm>
          <a:prstGeom prst="rect">
            <a:avLst/>
          </a:prstGeom>
          <a:blipFill dpi="0" rotWithShape="1">
            <a:blip r:embed="rId6">
              <a:alphaModFix amt="73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Sketch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>
            <a:spAutoFit/>
          </a:bodyPr>
          <a:lstStyle/>
          <a:p>
            <a:r>
              <a:rPr lang="en-US" b="1" u="none" strike="noStrike" dirty="0" smtClean="0">
                <a:solidFill>
                  <a:srgbClr val="000000"/>
                </a:solidFill>
                <a:effectLst/>
              </a:rPr>
              <a:t>How West Virginia engineer exposed Volkswagen's catastrophic environmental fraud and wiped BILLIONS off company's shares</a:t>
            </a:r>
          </a:p>
          <a:p>
            <a:r>
              <a:rPr lang="en-US" sz="750" dirty="0">
                <a:solidFill>
                  <a:srgbClr val="000000"/>
                </a:solidFill>
              </a:rPr>
              <a:t>By </a:t>
            </a:r>
            <a:r>
              <a:rPr lang="en-US" sz="750" dirty="0">
                <a:solidFill>
                  <a:srgbClr val="000000"/>
                </a:solidFill>
                <a:hlinkClick r:id="rId8"/>
              </a:rPr>
              <a:t>Reuters</a:t>
            </a:r>
            <a:r>
              <a:rPr lang="en-US" sz="750" dirty="0">
                <a:solidFill>
                  <a:srgbClr val="000000"/>
                </a:solidFill>
              </a:rPr>
              <a:t> and </a:t>
            </a:r>
            <a:r>
              <a:rPr lang="en-US" sz="750" dirty="0">
                <a:solidFill>
                  <a:srgbClr val="000000"/>
                </a:solidFill>
                <a:hlinkClick r:id="rId9"/>
              </a:rPr>
              <a:t>Daily Mail Reporter</a:t>
            </a:r>
            <a:r>
              <a:rPr lang="en-US" sz="750" dirty="0">
                <a:solidFill>
                  <a:srgbClr val="000000"/>
                </a:solidFill>
              </a:rPr>
              <a:t> </a:t>
            </a:r>
          </a:p>
          <a:p>
            <a:r>
              <a:rPr lang="en-US" sz="750" dirty="0">
                <a:solidFill>
                  <a:srgbClr val="000000"/>
                </a:solidFill>
              </a:rPr>
              <a:t>Published: 20:36 EST, 22 September 2015 | Updated: 18:50 EST, 23 September 2015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00525" y="5665204"/>
            <a:ext cx="534347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hlinkClick r:id="rId10"/>
              </a:rPr>
              <a:t>VW CEO Issues Statement on EPA Emissions Violations, Apologizes for Wrongdoing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258" y="0"/>
            <a:ext cx="3933742" cy="19668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4" name="Rectangle 13"/>
          <p:cNvSpPr/>
          <p:nvPr/>
        </p:nvSpPr>
        <p:spPr>
          <a:xfrm>
            <a:off x="5136855" y="1960114"/>
            <a:ext cx="4007145" cy="19159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FF0000"/>
                </a:solidFill>
                <a:effectLst/>
                <a:latin typeface="Arimo"/>
              </a:rPr>
              <a:t>EPA's notice of violation of the Clean Air Act to Volkswagen [press statement]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050" b="1" dirty="0">
              <a:latin typeface="Arim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latin typeface="Arimo"/>
              </a:rPr>
              <a:t>Investigation into "defeat device" allegedly used to circumvent emissions tests began with ICCT-sponsored research on in-use emissions from diesel passenger cars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900" b="1" dirty="0">
              <a:latin typeface="Arim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latin typeface="Arimo"/>
              </a:rPr>
              <a:t>Highlights the global need for vigilant enforcement of air pollution laws by regulatory agencies in all vehicle markets</a:t>
            </a:r>
          </a:p>
        </p:txBody>
      </p:sp>
      <p:sp>
        <p:nvSpPr>
          <p:cNvPr id="9" name="Rectangle 8"/>
          <p:cNvSpPr/>
          <p:nvPr/>
        </p:nvSpPr>
        <p:spPr>
          <a:xfrm rot="1792672">
            <a:off x="3757411" y="137103"/>
            <a:ext cx="2105426" cy="20313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en-US" b="1" dirty="0" smtClean="0"/>
              <a:t>How A Little Lab In West Virginia Caught Volkswagen's Big Cheat</a:t>
            </a:r>
          </a:p>
          <a:p>
            <a:r>
              <a:rPr lang="en-US" dirty="0" smtClean="0"/>
              <a:t>September 24, 2015 5:04 AM ET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" y="5581386"/>
            <a:ext cx="3800524" cy="714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Volkswagen Shares </a:t>
            </a:r>
            <a:r>
              <a:rPr lang="en-US" sz="2000" b="1" dirty="0" smtClean="0"/>
              <a:t>Plunge </a:t>
            </a:r>
            <a:r>
              <a:rPr lang="en-US" sz="2000" b="1" dirty="0"/>
              <a:t>On Emissions Scandal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227652">
            <a:off x="6447904" y="2973468"/>
            <a:ext cx="2419674" cy="138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2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371601"/>
            <a:ext cx="1140716" cy="3810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905001"/>
            <a:ext cx="1361664" cy="2286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1" y="5257801"/>
            <a:ext cx="1295400" cy="26102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1" y="5562602"/>
            <a:ext cx="1295400" cy="43180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3124201"/>
            <a:ext cx="1066800" cy="51173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" y="2133601"/>
            <a:ext cx="1295399" cy="27009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1" y="6019801"/>
            <a:ext cx="1295400" cy="30359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" y="4140201"/>
            <a:ext cx="1447800" cy="96520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200" y="6400800"/>
            <a:ext cx="1546853" cy="152399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00" y="381001"/>
            <a:ext cx="1284450" cy="284309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2400" y="2667001"/>
            <a:ext cx="1109271" cy="3048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2400" y="2438401"/>
            <a:ext cx="1295400" cy="15634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3657601"/>
            <a:ext cx="1295400" cy="726162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200" y="838201"/>
            <a:ext cx="1295400" cy="4197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2400" y="4902201"/>
            <a:ext cx="1295400" cy="1984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78448" y="0"/>
            <a:ext cx="5346571" cy="684835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4189C3-5528-4778-AB8C-C2D630EBFB60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91400" y="3962400"/>
            <a:ext cx="1489442" cy="73462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67600" y="5638800"/>
            <a:ext cx="1447800" cy="100541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391400" y="2133600"/>
            <a:ext cx="1600200" cy="106680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315200" y="4750282"/>
            <a:ext cx="1676400" cy="33528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315200" y="442383"/>
            <a:ext cx="1740657" cy="40087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229600" y="3048000"/>
            <a:ext cx="718105" cy="880033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315200" y="5181599"/>
            <a:ext cx="1600200" cy="43074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315200" y="762000"/>
            <a:ext cx="1581150" cy="990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162800" y="1752600"/>
            <a:ext cx="1929972" cy="67596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162800" y="3192298"/>
            <a:ext cx="1166683" cy="77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6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4189C3-5528-4778-AB8C-C2D630EBFB6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cap="none" dirty="0" smtClean="0"/>
              <a:t>Timeline</a:t>
            </a:r>
            <a:endParaRPr lang="en-US" sz="3600" cap="none" dirty="0"/>
          </a:p>
        </p:txBody>
      </p:sp>
      <p:sp>
        <p:nvSpPr>
          <p:cNvPr id="8" name="Right Arrow 7"/>
          <p:cNvSpPr/>
          <p:nvPr/>
        </p:nvSpPr>
        <p:spPr>
          <a:xfrm>
            <a:off x="381000" y="3124200"/>
            <a:ext cx="8153400" cy="457200"/>
          </a:xfrm>
          <a:prstGeom prst="rightArrow">
            <a:avLst/>
          </a:prstGeom>
          <a:solidFill>
            <a:srgbClr val="003366"/>
          </a:solidFill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762000" y="2667000"/>
            <a:ext cx="0" cy="45720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1097340"/>
            <a:ext cx="14328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3366"/>
                </a:solidFill>
              </a:rPr>
              <a:t>Increased on-road (i.e. off-cycle) NOx emissions measured in EU</a:t>
            </a:r>
            <a:endParaRPr lang="en-US" sz="1600" dirty="0">
              <a:solidFill>
                <a:srgbClr val="00336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4051518"/>
            <a:ext cx="1676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3366"/>
                </a:solidFill>
              </a:rPr>
              <a:t>ICCT wants to test Diesel LDVs sold in US to demonstrate EU legislator the feasibility of low NOx emissions </a:t>
            </a:r>
            <a:endParaRPr lang="en-US" sz="1600" dirty="0">
              <a:solidFill>
                <a:srgbClr val="0033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5400" y="2072600"/>
            <a:ext cx="1428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>
                <a:solidFill>
                  <a:srgbClr val="C00000"/>
                </a:solidFill>
              </a:rPr>
              <a:t>Nov. 7</a:t>
            </a:r>
            <a:r>
              <a:rPr lang="en-US" sz="1600" u="sng" baseline="30000" dirty="0" smtClean="0">
                <a:solidFill>
                  <a:srgbClr val="C00000"/>
                </a:solidFill>
              </a:rPr>
              <a:t>th</a:t>
            </a:r>
            <a:r>
              <a:rPr lang="en-US" sz="1600" u="sng" dirty="0" smtClean="0">
                <a:solidFill>
                  <a:srgbClr val="C00000"/>
                </a:solidFill>
              </a:rPr>
              <a:t> 2012</a:t>
            </a:r>
          </a:p>
          <a:p>
            <a:r>
              <a:rPr lang="en-US" sz="1600" dirty="0" smtClean="0">
                <a:solidFill>
                  <a:srgbClr val="003366"/>
                </a:solidFill>
              </a:rPr>
              <a:t>RFP by ICCT</a:t>
            </a:r>
            <a:endParaRPr lang="en-US" sz="1600" dirty="0">
              <a:solidFill>
                <a:srgbClr val="00336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1200" y="4045803"/>
            <a:ext cx="1564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>
                <a:solidFill>
                  <a:srgbClr val="C00000"/>
                </a:solidFill>
              </a:rPr>
              <a:t>Nov. 22</a:t>
            </a:r>
            <a:r>
              <a:rPr lang="en-US" sz="1600" u="sng" baseline="30000" dirty="0" smtClean="0">
                <a:solidFill>
                  <a:srgbClr val="C00000"/>
                </a:solidFill>
              </a:rPr>
              <a:t>th</a:t>
            </a:r>
            <a:r>
              <a:rPr lang="en-US" sz="1600" u="sng" dirty="0" smtClean="0">
                <a:solidFill>
                  <a:srgbClr val="C00000"/>
                </a:solidFill>
              </a:rPr>
              <a:t> 2012</a:t>
            </a:r>
          </a:p>
          <a:p>
            <a:pPr algn="ctr"/>
            <a:r>
              <a:rPr lang="en-US" sz="1600" dirty="0" smtClean="0">
                <a:solidFill>
                  <a:srgbClr val="003366"/>
                </a:solidFill>
              </a:rPr>
              <a:t>Submission of proposal</a:t>
            </a:r>
            <a:endParaRPr lang="en-US" sz="1600" dirty="0">
              <a:solidFill>
                <a:srgbClr val="00336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90800" y="1097340"/>
            <a:ext cx="1467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>
                <a:solidFill>
                  <a:srgbClr val="C00000"/>
                </a:solidFill>
              </a:rPr>
              <a:t>March – May 2013</a:t>
            </a:r>
          </a:p>
          <a:p>
            <a:pPr algn="ctr"/>
            <a:r>
              <a:rPr lang="en-US" sz="1600" dirty="0" smtClean="0">
                <a:solidFill>
                  <a:srgbClr val="003366"/>
                </a:solidFill>
              </a:rPr>
              <a:t>Testing of three vehicles (on-road and laboratory)</a:t>
            </a:r>
            <a:endParaRPr lang="en-US" sz="1600" dirty="0">
              <a:solidFill>
                <a:srgbClr val="00336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05200" y="4048225"/>
            <a:ext cx="16571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>
                <a:solidFill>
                  <a:srgbClr val="C00000"/>
                </a:solidFill>
              </a:rPr>
              <a:t>March 30</a:t>
            </a:r>
            <a:r>
              <a:rPr lang="en-US" sz="1600" u="sng" baseline="30000" dirty="0" smtClean="0">
                <a:solidFill>
                  <a:srgbClr val="C00000"/>
                </a:solidFill>
              </a:rPr>
              <a:t>th</a:t>
            </a:r>
            <a:r>
              <a:rPr lang="en-US" sz="1600" u="sng" dirty="0" smtClean="0">
                <a:solidFill>
                  <a:srgbClr val="C00000"/>
                </a:solidFill>
              </a:rPr>
              <a:t> 2014</a:t>
            </a:r>
          </a:p>
          <a:p>
            <a:pPr algn="ctr"/>
            <a:r>
              <a:rPr lang="en-US" sz="1600" dirty="0" smtClean="0">
                <a:solidFill>
                  <a:srgbClr val="003366"/>
                </a:solidFill>
              </a:rPr>
              <a:t>Presentation of data at </a:t>
            </a:r>
            <a:r>
              <a:rPr lang="en-US" sz="1600" i="1" dirty="0" smtClean="0">
                <a:solidFill>
                  <a:srgbClr val="003366"/>
                </a:solidFill>
              </a:rPr>
              <a:t>24</a:t>
            </a:r>
            <a:r>
              <a:rPr lang="en-US" sz="1600" i="1" baseline="30000" dirty="0" smtClean="0">
                <a:solidFill>
                  <a:srgbClr val="003366"/>
                </a:solidFill>
              </a:rPr>
              <a:t>th</a:t>
            </a:r>
            <a:r>
              <a:rPr lang="en-US" sz="1600" i="1" dirty="0" smtClean="0">
                <a:solidFill>
                  <a:srgbClr val="003366"/>
                </a:solidFill>
              </a:rPr>
              <a:t> CRC Real-World Emissions Workshop</a:t>
            </a:r>
            <a:endParaRPr lang="en-US" sz="1600" i="1" dirty="0">
              <a:solidFill>
                <a:srgbClr val="0033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38600" y="1589782"/>
            <a:ext cx="1504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>
                <a:solidFill>
                  <a:srgbClr val="C00000"/>
                </a:solidFill>
              </a:rPr>
              <a:t>May 15</a:t>
            </a:r>
            <a:r>
              <a:rPr lang="en-US" sz="1600" u="sng" baseline="30000" dirty="0" smtClean="0">
                <a:solidFill>
                  <a:srgbClr val="C00000"/>
                </a:solidFill>
              </a:rPr>
              <a:t>th</a:t>
            </a:r>
            <a:r>
              <a:rPr lang="en-US" sz="1600" u="sng" dirty="0" smtClean="0">
                <a:solidFill>
                  <a:srgbClr val="C00000"/>
                </a:solidFill>
              </a:rPr>
              <a:t> 2014</a:t>
            </a:r>
          </a:p>
          <a:p>
            <a:pPr algn="ctr"/>
            <a:r>
              <a:rPr lang="en-US" sz="1600" dirty="0" smtClean="0">
                <a:solidFill>
                  <a:srgbClr val="003366"/>
                </a:solidFill>
              </a:rPr>
              <a:t>Submission of final report to ICCT</a:t>
            </a:r>
            <a:endParaRPr lang="en-US" sz="1600" dirty="0">
              <a:solidFill>
                <a:srgbClr val="00336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29200" y="4048225"/>
            <a:ext cx="13563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>
                <a:solidFill>
                  <a:srgbClr val="C00000"/>
                </a:solidFill>
              </a:rPr>
              <a:t>Dec. 2014</a:t>
            </a:r>
          </a:p>
          <a:p>
            <a:pPr algn="ctr"/>
            <a:r>
              <a:rPr lang="en-US" sz="1600" dirty="0" smtClean="0">
                <a:solidFill>
                  <a:srgbClr val="003366"/>
                </a:solidFill>
              </a:rPr>
              <a:t>Notification of voluntary recall by VW</a:t>
            </a:r>
            <a:endParaRPr lang="en-US" sz="1600" dirty="0">
              <a:solidFill>
                <a:srgbClr val="0033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62600" y="1353186"/>
            <a:ext cx="16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>
                <a:solidFill>
                  <a:srgbClr val="C00000"/>
                </a:solidFill>
              </a:rPr>
              <a:t>Sept. 3</a:t>
            </a:r>
            <a:r>
              <a:rPr lang="en-US" sz="1600" u="sng" baseline="30000" dirty="0" smtClean="0">
                <a:solidFill>
                  <a:srgbClr val="C00000"/>
                </a:solidFill>
              </a:rPr>
              <a:t>rd</a:t>
            </a:r>
            <a:r>
              <a:rPr lang="en-US" sz="1600" u="sng" dirty="0" smtClean="0">
                <a:solidFill>
                  <a:srgbClr val="C00000"/>
                </a:solidFill>
              </a:rPr>
              <a:t> 2015</a:t>
            </a:r>
          </a:p>
          <a:p>
            <a:pPr algn="ctr"/>
            <a:r>
              <a:rPr lang="en-US" sz="1600" dirty="0" smtClean="0">
                <a:solidFill>
                  <a:srgbClr val="003366"/>
                </a:solidFill>
              </a:rPr>
              <a:t>VW Engineers admit to CARB of use of “</a:t>
            </a:r>
            <a:r>
              <a:rPr lang="en-US" sz="1600" i="1" dirty="0" smtClean="0">
                <a:solidFill>
                  <a:srgbClr val="003366"/>
                </a:solidFill>
              </a:rPr>
              <a:t>defeat device</a:t>
            </a:r>
            <a:r>
              <a:rPr lang="en-US" sz="1600" dirty="0" smtClean="0">
                <a:solidFill>
                  <a:srgbClr val="003366"/>
                </a:solidFill>
              </a:rPr>
              <a:t>”</a:t>
            </a:r>
            <a:endParaRPr lang="en-US" sz="1600" dirty="0">
              <a:solidFill>
                <a:srgbClr val="00336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24600" y="4041893"/>
            <a:ext cx="1561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>
                <a:solidFill>
                  <a:srgbClr val="C00000"/>
                </a:solidFill>
              </a:rPr>
              <a:t>Sept. 18</a:t>
            </a:r>
            <a:r>
              <a:rPr lang="en-US" sz="1600" u="sng" baseline="30000" dirty="0" smtClean="0">
                <a:solidFill>
                  <a:srgbClr val="C00000"/>
                </a:solidFill>
              </a:rPr>
              <a:t>th</a:t>
            </a:r>
            <a:r>
              <a:rPr lang="en-US" sz="1600" u="sng" dirty="0" smtClean="0">
                <a:solidFill>
                  <a:srgbClr val="C00000"/>
                </a:solidFill>
              </a:rPr>
              <a:t> 2015</a:t>
            </a:r>
          </a:p>
          <a:p>
            <a:pPr algn="ctr"/>
            <a:r>
              <a:rPr lang="en-US" sz="1600" dirty="0" smtClean="0">
                <a:solidFill>
                  <a:srgbClr val="003366"/>
                </a:solidFill>
              </a:rPr>
              <a:t>First Notice of Violation by U.S. EPA and CARB</a:t>
            </a:r>
            <a:endParaRPr lang="en-US" sz="1600" dirty="0">
              <a:solidFill>
                <a:srgbClr val="003366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1143000" y="3581400"/>
            <a:ext cx="0" cy="45720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2010075" y="2667000"/>
            <a:ext cx="0" cy="45720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323925" y="2667000"/>
            <a:ext cx="0" cy="45720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790975" y="2667000"/>
            <a:ext cx="0" cy="45720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6353475" y="2667000"/>
            <a:ext cx="0" cy="45720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752825" y="3581400"/>
            <a:ext cx="0" cy="45720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324150" y="3581400"/>
            <a:ext cx="0" cy="45720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5705375" y="3581400"/>
            <a:ext cx="0" cy="45720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105050" y="3581400"/>
            <a:ext cx="0" cy="45720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7877475" y="2667000"/>
            <a:ext cx="0" cy="45720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211197" y="1084422"/>
            <a:ext cx="1561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>
                <a:solidFill>
                  <a:srgbClr val="C00000"/>
                </a:solidFill>
              </a:rPr>
              <a:t>Sep. 25</a:t>
            </a:r>
            <a:r>
              <a:rPr lang="en-US" sz="1600" u="sng" baseline="30000" dirty="0" smtClean="0">
                <a:solidFill>
                  <a:srgbClr val="C00000"/>
                </a:solidFill>
              </a:rPr>
              <a:t>th</a:t>
            </a:r>
            <a:r>
              <a:rPr lang="en-US" sz="1600" u="sng" dirty="0" smtClean="0">
                <a:solidFill>
                  <a:srgbClr val="C00000"/>
                </a:solidFill>
              </a:rPr>
              <a:t> 2015</a:t>
            </a:r>
          </a:p>
          <a:p>
            <a:pPr algn="ctr"/>
            <a:r>
              <a:rPr lang="en-US" sz="1600" dirty="0" smtClean="0">
                <a:solidFill>
                  <a:srgbClr val="003366"/>
                </a:solidFill>
              </a:rPr>
              <a:t>CEO </a:t>
            </a:r>
            <a:r>
              <a:rPr lang="en-US" sz="1600" dirty="0" err="1" smtClean="0">
                <a:solidFill>
                  <a:srgbClr val="003366"/>
                </a:solidFill>
              </a:rPr>
              <a:t>Winterkorn</a:t>
            </a:r>
            <a:r>
              <a:rPr lang="en-US" sz="1600" dirty="0" smtClean="0">
                <a:solidFill>
                  <a:srgbClr val="003366"/>
                </a:solidFill>
              </a:rPr>
              <a:t> resigns, VW</a:t>
            </a:r>
            <a:r>
              <a:rPr lang="en-US" sz="1600" dirty="0">
                <a:solidFill>
                  <a:srgbClr val="003366"/>
                </a:solidFill>
              </a:rPr>
              <a:t> names </a:t>
            </a:r>
            <a:r>
              <a:rPr lang="en-US" sz="1600" dirty="0" smtClean="0">
                <a:solidFill>
                  <a:srgbClr val="003366"/>
                </a:solidFill>
              </a:rPr>
              <a:t>Müller C.E.O</a:t>
            </a:r>
            <a:r>
              <a:rPr lang="en-US" sz="1600" dirty="0">
                <a:solidFill>
                  <a:srgbClr val="003366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5573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4189C3-5528-4778-AB8C-C2D630EBFB6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cap="none" dirty="0" smtClean="0"/>
              <a:t>Timeline….cont’d</a:t>
            </a:r>
            <a:endParaRPr lang="en-US" sz="3600" cap="none" dirty="0"/>
          </a:p>
        </p:txBody>
      </p:sp>
      <p:sp>
        <p:nvSpPr>
          <p:cNvPr id="8" name="Right Arrow 7"/>
          <p:cNvSpPr/>
          <p:nvPr/>
        </p:nvSpPr>
        <p:spPr>
          <a:xfrm>
            <a:off x="381000" y="3124200"/>
            <a:ext cx="8153400" cy="457200"/>
          </a:xfrm>
          <a:prstGeom prst="rightArrow">
            <a:avLst/>
          </a:prstGeom>
          <a:solidFill>
            <a:srgbClr val="003366"/>
          </a:solidFill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762000" y="2667000"/>
            <a:ext cx="0" cy="45720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9594" y="4099966"/>
            <a:ext cx="1676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>
                <a:solidFill>
                  <a:srgbClr val="C00000"/>
                </a:solidFill>
              </a:rPr>
              <a:t>Dec. </a:t>
            </a:r>
            <a:r>
              <a:rPr lang="en-US" sz="1600" u="sng" dirty="0" smtClean="0">
                <a:solidFill>
                  <a:srgbClr val="C00000"/>
                </a:solidFill>
              </a:rPr>
              <a:t>10</a:t>
            </a:r>
            <a:r>
              <a:rPr lang="en-US" sz="1600" u="sng" baseline="30000" dirty="0" smtClean="0">
                <a:solidFill>
                  <a:srgbClr val="C00000"/>
                </a:solidFill>
              </a:rPr>
              <a:t>th</a:t>
            </a:r>
            <a:r>
              <a:rPr lang="en-US" sz="1600" u="sng" dirty="0" smtClean="0">
                <a:solidFill>
                  <a:srgbClr val="C00000"/>
                </a:solidFill>
              </a:rPr>
              <a:t> 2015</a:t>
            </a:r>
            <a:endParaRPr lang="en-US" sz="1600" u="sng" dirty="0">
              <a:solidFill>
                <a:srgbClr val="C00000"/>
              </a:solidFill>
            </a:endParaRPr>
          </a:p>
          <a:p>
            <a:pPr algn="ctr"/>
            <a:r>
              <a:rPr lang="en-US" sz="1600" dirty="0" smtClean="0">
                <a:solidFill>
                  <a:srgbClr val="003366"/>
                </a:solidFill>
              </a:rPr>
              <a:t>Internal </a:t>
            </a:r>
            <a:r>
              <a:rPr lang="en-US" sz="1600" dirty="0">
                <a:solidFill>
                  <a:srgbClr val="003366"/>
                </a:solidFill>
              </a:rPr>
              <a:t>VW inquiry </a:t>
            </a:r>
            <a:r>
              <a:rPr lang="en-US" sz="1600" dirty="0" smtClean="0">
                <a:solidFill>
                  <a:srgbClr val="003366"/>
                </a:solidFill>
              </a:rPr>
              <a:t>reports decision </a:t>
            </a:r>
            <a:r>
              <a:rPr lang="en-US" sz="1600" dirty="0">
                <a:solidFill>
                  <a:srgbClr val="003366"/>
                </a:solidFill>
              </a:rPr>
              <a:t>to cheat was made more than a decade </a:t>
            </a:r>
            <a:r>
              <a:rPr lang="en-US" sz="1600" dirty="0" smtClean="0">
                <a:solidFill>
                  <a:srgbClr val="003366"/>
                </a:solidFill>
              </a:rPr>
              <a:t>ago</a:t>
            </a:r>
            <a:endParaRPr lang="en-US" sz="1600" dirty="0">
              <a:solidFill>
                <a:srgbClr val="00336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44048" y="1084422"/>
            <a:ext cx="29136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>
                <a:solidFill>
                  <a:srgbClr val="C00000"/>
                </a:solidFill>
              </a:rPr>
              <a:t>Jan. 4</a:t>
            </a:r>
            <a:r>
              <a:rPr lang="en-US" sz="1600" u="sng" baseline="30000" dirty="0" smtClean="0">
                <a:solidFill>
                  <a:srgbClr val="C00000"/>
                </a:solidFill>
              </a:rPr>
              <a:t>th</a:t>
            </a:r>
            <a:r>
              <a:rPr lang="en-US" sz="1600" u="sng" dirty="0" smtClean="0">
                <a:solidFill>
                  <a:srgbClr val="C00000"/>
                </a:solidFill>
              </a:rPr>
              <a:t> 2016</a:t>
            </a:r>
          </a:p>
          <a:p>
            <a:pPr algn="ctr"/>
            <a:r>
              <a:rPr lang="en-US" sz="1600" dirty="0" smtClean="0">
                <a:solidFill>
                  <a:srgbClr val="003366"/>
                </a:solidFill>
              </a:rPr>
              <a:t>DOJ </a:t>
            </a:r>
            <a:r>
              <a:rPr lang="en-US" sz="1600" dirty="0">
                <a:solidFill>
                  <a:srgbClr val="003366"/>
                </a:solidFill>
              </a:rPr>
              <a:t>files complaint on behalf of EPA against </a:t>
            </a:r>
            <a:r>
              <a:rPr lang="en-US" sz="1600" dirty="0" smtClean="0">
                <a:solidFill>
                  <a:srgbClr val="003366"/>
                </a:solidFill>
              </a:rPr>
              <a:t>Volkswagen Group for </a:t>
            </a:r>
            <a:r>
              <a:rPr lang="en-US" sz="1600" dirty="0">
                <a:solidFill>
                  <a:srgbClr val="003366"/>
                </a:solidFill>
              </a:rPr>
              <a:t>alleged violations of the Clean Air Act. Fines estimated up to $46 Billion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7870637" y="3070037"/>
            <a:ext cx="1809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3366"/>
                </a:solidFill>
              </a:rPr>
              <a:t>History in the making</a:t>
            </a:r>
            <a:endParaRPr lang="en-US" sz="1600" dirty="0">
              <a:solidFill>
                <a:srgbClr val="003366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1563098" y="3581400"/>
            <a:ext cx="0" cy="45720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2819100" y="2654082"/>
            <a:ext cx="0" cy="45720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405338" y="2654082"/>
            <a:ext cx="0" cy="45720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309737" y="3594318"/>
            <a:ext cx="0" cy="45720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381749" y="3581400"/>
            <a:ext cx="0" cy="45720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-43906" y="1252022"/>
            <a:ext cx="1561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>
                <a:solidFill>
                  <a:srgbClr val="C00000"/>
                </a:solidFill>
              </a:rPr>
              <a:t>Nov. 2</a:t>
            </a:r>
            <a:r>
              <a:rPr lang="en-US" sz="1600" u="sng" baseline="30000" dirty="0" smtClean="0">
                <a:solidFill>
                  <a:srgbClr val="C00000"/>
                </a:solidFill>
              </a:rPr>
              <a:t>nd</a:t>
            </a:r>
            <a:r>
              <a:rPr lang="en-US" sz="1600" u="sng" dirty="0" smtClean="0">
                <a:solidFill>
                  <a:srgbClr val="C00000"/>
                </a:solidFill>
              </a:rPr>
              <a:t> 2015</a:t>
            </a:r>
          </a:p>
          <a:p>
            <a:pPr algn="ctr"/>
            <a:r>
              <a:rPr lang="en-US" sz="1600" dirty="0" smtClean="0">
                <a:solidFill>
                  <a:srgbClr val="003366"/>
                </a:solidFill>
              </a:rPr>
              <a:t>Second Notice of Violation by U.S. EPA and CARB</a:t>
            </a:r>
            <a:endParaRPr lang="en-US" sz="1600" dirty="0">
              <a:solidFill>
                <a:srgbClr val="003366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523825" y="4099966"/>
            <a:ext cx="160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>
                <a:solidFill>
                  <a:srgbClr val="C00000"/>
                </a:solidFill>
              </a:rPr>
              <a:t>Jan. 12</a:t>
            </a:r>
            <a:r>
              <a:rPr lang="en-US" sz="1600" u="sng" baseline="30000" dirty="0" smtClean="0">
                <a:solidFill>
                  <a:srgbClr val="C00000"/>
                </a:solidFill>
              </a:rPr>
              <a:t>th</a:t>
            </a:r>
            <a:r>
              <a:rPr lang="en-US" sz="1600" u="sng" dirty="0" smtClean="0">
                <a:solidFill>
                  <a:srgbClr val="C00000"/>
                </a:solidFill>
              </a:rPr>
              <a:t> 2016</a:t>
            </a:r>
          </a:p>
          <a:p>
            <a:pPr algn="ctr"/>
            <a:r>
              <a:rPr lang="en-US" sz="1600" dirty="0" smtClean="0">
                <a:solidFill>
                  <a:srgbClr val="003366"/>
                </a:solidFill>
              </a:rPr>
              <a:t>EPA &amp; CARB rejected WV’s proposed fix</a:t>
            </a:r>
            <a:endParaRPr lang="en-US" sz="1600" dirty="0">
              <a:solidFill>
                <a:srgbClr val="003366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57700" y="864036"/>
            <a:ext cx="18957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>
                <a:solidFill>
                  <a:srgbClr val="C00000"/>
                </a:solidFill>
              </a:rPr>
              <a:t>Jan. 22</a:t>
            </a:r>
            <a:r>
              <a:rPr lang="en-US" sz="1600" u="sng" baseline="30000" dirty="0" smtClean="0">
                <a:solidFill>
                  <a:srgbClr val="C00000"/>
                </a:solidFill>
              </a:rPr>
              <a:t>nd</a:t>
            </a:r>
            <a:r>
              <a:rPr lang="en-US" sz="1600" u="sng" dirty="0" smtClean="0">
                <a:solidFill>
                  <a:srgbClr val="C00000"/>
                </a:solidFill>
              </a:rPr>
              <a:t> 2016</a:t>
            </a:r>
          </a:p>
          <a:p>
            <a:pPr algn="ctr"/>
            <a:r>
              <a:rPr lang="en-US" sz="1600" dirty="0" smtClean="0">
                <a:solidFill>
                  <a:srgbClr val="003366"/>
                </a:solidFill>
              </a:rPr>
              <a:t>Elizabeth </a:t>
            </a:r>
            <a:r>
              <a:rPr lang="en-US" sz="1600" dirty="0" err="1" smtClean="0">
                <a:solidFill>
                  <a:srgbClr val="003366"/>
                </a:solidFill>
              </a:rPr>
              <a:t>Cabraser</a:t>
            </a:r>
            <a:r>
              <a:rPr lang="en-US" sz="1600" dirty="0" smtClean="0">
                <a:solidFill>
                  <a:srgbClr val="003366"/>
                </a:solidFill>
              </a:rPr>
              <a:t> appointed </a:t>
            </a:r>
            <a:r>
              <a:rPr lang="en-US" sz="1600" dirty="0">
                <a:solidFill>
                  <a:srgbClr val="003366"/>
                </a:solidFill>
              </a:rPr>
              <a:t>sole lead class counsel in </a:t>
            </a:r>
            <a:r>
              <a:rPr lang="en-US" sz="1600" dirty="0" smtClean="0">
                <a:solidFill>
                  <a:srgbClr val="003366"/>
                </a:solidFill>
              </a:rPr>
              <a:t>MDL </a:t>
            </a:r>
            <a:r>
              <a:rPr lang="en-US" sz="1600" dirty="0">
                <a:solidFill>
                  <a:srgbClr val="003366"/>
                </a:solidFill>
              </a:rPr>
              <a:t>against </a:t>
            </a:r>
            <a:r>
              <a:rPr lang="en-US" sz="1600" dirty="0" smtClean="0">
                <a:solidFill>
                  <a:srgbClr val="003366"/>
                </a:solidFill>
              </a:rPr>
              <a:t>Volkswagen</a:t>
            </a:r>
            <a:endParaRPr lang="en-US" sz="1600" dirty="0">
              <a:solidFill>
                <a:srgbClr val="00336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83017" y="4099966"/>
            <a:ext cx="21462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>
                <a:solidFill>
                  <a:srgbClr val="C00000"/>
                </a:solidFill>
              </a:rPr>
              <a:t>Mar. 9</a:t>
            </a:r>
            <a:r>
              <a:rPr lang="en-US" sz="1600" u="sng" baseline="30000" dirty="0" smtClean="0">
                <a:solidFill>
                  <a:srgbClr val="C00000"/>
                </a:solidFill>
              </a:rPr>
              <a:t>th</a:t>
            </a:r>
            <a:r>
              <a:rPr lang="en-US" sz="1600" u="sng" dirty="0" smtClean="0">
                <a:solidFill>
                  <a:srgbClr val="C00000"/>
                </a:solidFill>
              </a:rPr>
              <a:t> 2016</a:t>
            </a:r>
          </a:p>
          <a:p>
            <a:pPr algn="ctr"/>
            <a:r>
              <a:rPr lang="en-US" sz="1600" dirty="0" smtClean="0">
                <a:solidFill>
                  <a:srgbClr val="003366"/>
                </a:solidFill>
              </a:rPr>
              <a:t>Horn</a:t>
            </a:r>
            <a:r>
              <a:rPr lang="en-US" sz="1600" dirty="0">
                <a:solidFill>
                  <a:srgbClr val="003366"/>
                </a:solidFill>
              </a:rPr>
              <a:t> </a:t>
            </a:r>
            <a:r>
              <a:rPr lang="en-US" sz="1600" dirty="0" smtClean="0">
                <a:solidFill>
                  <a:srgbClr val="003366"/>
                </a:solidFill>
              </a:rPr>
              <a:t>steps down </a:t>
            </a:r>
            <a:r>
              <a:rPr lang="en-US" sz="1600" dirty="0">
                <a:solidFill>
                  <a:srgbClr val="003366"/>
                </a:solidFill>
              </a:rPr>
              <a:t>as president and CEO </a:t>
            </a:r>
            <a:r>
              <a:rPr lang="en-US" sz="1600" dirty="0" smtClean="0">
                <a:solidFill>
                  <a:srgbClr val="003366"/>
                </a:solidFill>
              </a:rPr>
              <a:t>of Volkswagen </a:t>
            </a:r>
            <a:r>
              <a:rPr lang="en-US" sz="1600" dirty="0">
                <a:solidFill>
                  <a:srgbClr val="003366"/>
                </a:solidFill>
              </a:rPr>
              <a:t>Group of America</a:t>
            </a:r>
            <a:r>
              <a:rPr lang="en-US" sz="1600" dirty="0" smtClean="0">
                <a:solidFill>
                  <a:srgbClr val="003366"/>
                </a:solidFill>
              </a:rPr>
              <a:t>. </a:t>
            </a:r>
            <a:r>
              <a:rPr lang="en-US" sz="1600" dirty="0" err="1" smtClean="0">
                <a:solidFill>
                  <a:srgbClr val="003366"/>
                </a:solidFill>
              </a:rPr>
              <a:t>Woebcken</a:t>
            </a:r>
            <a:r>
              <a:rPr lang="en-US" sz="1600" dirty="0" smtClean="0">
                <a:solidFill>
                  <a:srgbClr val="003366"/>
                </a:solidFill>
              </a:rPr>
              <a:t> named </a:t>
            </a:r>
            <a:r>
              <a:rPr lang="en-US" sz="1600" dirty="0">
                <a:solidFill>
                  <a:srgbClr val="003366"/>
                </a:solidFill>
              </a:rPr>
              <a:t>president and CEO on an interim basis.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34149" y="906909"/>
            <a:ext cx="1895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 smtClean="0">
                <a:solidFill>
                  <a:srgbClr val="C00000"/>
                </a:solidFill>
              </a:rPr>
              <a:t>Mar. 24</a:t>
            </a:r>
            <a:r>
              <a:rPr lang="en-US" sz="1600" u="sng" baseline="30000" dirty="0" smtClean="0">
                <a:solidFill>
                  <a:srgbClr val="C00000"/>
                </a:solidFill>
              </a:rPr>
              <a:t>th</a:t>
            </a:r>
            <a:r>
              <a:rPr lang="en-US" sz="1600" u="sng" dirty="0" smtClean="0">
                <a:solidFill>
                  <a:srgbClr val="C00000"/>
                </a:solidFill>
              </a:rPr>
              <a:t> 2016</a:t>
            </a:r>
          </a:p>
          <a:p>
            <a:pPr algn="ctr"/>
            <a:r>
              <a:rPr lang="en-US" sz="1600" dirty="0">
                <a:solidFill>
                  <a:srgbClr val="003366"/>
                </a:solidFill>
              </a:rPr>
              <a:t>U.S. District Judge Charles Breyer </a:t>
            </a:r>
            <a:r>
              <a:rPr lang="en-US" sz="1600" dirty="0" smtClean="0">
                <a:solidFill>
                  <a:srgbClr val="003366"/>
                </a:solidFill>
              </a:rPr>
              <a:t>requests </a:t>
            </a:r>
            <a:r>
              <a:rPr lang="en-US" sz="1600" dirty="0">
                <a:solidFill>
                  <a:srgbClr val="003366"/>
                </a:solidFill>
              </a:rPr>
              <a:t>definitive answer on the status of a fix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7375385" y="2643187"/>
            <a:ext cx="0" cy="45720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42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87577" y="915069"/>
            <a:ext cx="8627836" cy="2823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425" indent="-225425">
              <a:spcAft>
                <a:spcPts val="300"/>
              </a:spcAft>
              <a:buFont typeface="Arial"/>
              <a:buChar char="•"/>
            </a:pPr>
            <a:r>
              <a:rPr lang="en-US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“Clean-diesel” Technology is REAL and </a:t>
            </a:r>
            <a:r>
              <a:rPr lang="en-US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</a:t>
            </a:r>
            <a:endParaRPr lang="en-US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indent="-225425">
              <a:spcAft>
                <a:spcPts val="300"/>
              </a:spcAft>
              <a:buFont typeface="Arial"/>
              <a:buChar char="•"/>
            </a:pPr>
            <a:r>
              <a:rPr lang="en-US" u="sng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Volkswagen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problem, </a:t>
            </a:r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the diesel </a:t>
            </a: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</a:t>
            </a:r>
          </a:p>
          <a:p>
            <a:pPr marL="225425" indent="-225425">
              <a:spcAft>
                <a:spcPts val="300"/>
              </a:spcAft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WVU has a long history – We are “diesel guys”</a:t>
            </a:r>
          </a:p>
          <a:p>
            <a:pPr marL="225425" indent="-225425">
              <a:spcAft>
                <a:spcPts val="300"/>
              </a:spcAft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history…</a:t>
            </a:r>
          </a:p>
          <a:p>
            <a:pPr marL="684213" lvl="1" indent="-227013">
              <a:spcAft>
                <a:spcPts val="300"/>
              </a:spcAft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1974</a:t>
            </a:r>
            <a:r>
              <a:rPr lang="en-US" sz="1600" dirty="0">
                <a:solidFill>
                  <a:schemeClr val="tx2"/>
                </a:solidFill>
              </a:rPr>
              <a:t>: </a:t>
            </a:r>
            <a:r>
              <a:rPr lang="en-US" sz="1600" dirty="0" smtClean="0">
                <a:solidFill>
                  <a:schemeClr val="tx2"/>
                </a:solidFill>
              </a:rPr>
              <a:t>Volkswagen </a:t>
            </a:r>
            <a:r>
              <a:rPr lang="en-US" sz="1600" dirty="0">
                <a:solidFill>
                  <a:schemeClr val="tx2"/>
                </a:solidFill>
              </a:rPr>
              <a:t>was sued by US EPA for </a:t>
            </a:r>
            <a:r>
              <a:rPr lang="en-US" sz="1600" dirty="0" smtClean="0">
                <a:solidFill>
                  <a:schemeClr val="tx2"/>
                </a:solidFill>
              </a:rPr>
              <a:t>emissions </a:t>
            </a:r>
            <a:r>
              <a:rPr lang="en-US" sz="1600" dirty="0">
                <a:solidFill>
                  <a:schemeClr val="tx2"/>
                </a:solidFill>
              </a:rPr>
              <a:t>defeat devices on four MY1973 </a:t>
            </a:r>
            <a:r>
              <a:rPr lang="en-US" sz="1600" dirty="0" smtClean="0">
                <a:solidFill>
                  <a:schemeClr val="tx2"/>
                </a:solidFill>
              </a:rPr>
              <a:t>vehicles. Settled for $120,000</a:t>
            </a:r>
            <a:r>
              <a:rPr lang="en-US" sz="1600" dirty="0">
                <a:solidFill>
                  <a:schemeClr val="tx2"/>
                </a:solidFill>
              </a:rPr>
              <a:t>. </a:t>
            </a:r>
            <a:r>
              <a:rPr lang="en-US" sz="600" dirty="0" smtClean="0">
                <a:solidFill>
                  <a:schemeClr val="tx2"/>
                </a:solidFill>
              </a:rPr>
              <a:t>Ref: http</a:t>
            </a:r>
            <a:r>
              <a:rPr lang="en-US" sz="600" dirty="0">
                <a:solidFill>
                  <a:schemeClr val="tx2"/>
                </a:solidFill>
              </a:rPr>
              <a:t>://brandilawblog.com/2015/10/01/history-repeats-itself-volkswagen-was-sued-by-the-epa-for-cheating-on-emissions-in-1974</a:t>
            </a:r>
            <a:endParaRPr lang="en-US" sz="600" dirty="0" smtClean="0">
              <a:solidFill>
                <a:schemeClr val="tx2"/>
              </a:solidFill>
            </a:endParaRPr>
          </a:p>
          <a:p>
            <a:pPr marL="684213" lvl="1" indent="-227013">
              <a:spcAft>
                <a:spcPts val="300"/>
              </a:spcAft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2005: Failure </a:t>
            </a:r>
            <a:r>
              <a:rPr lang="en-US" sz="1600" dirty="0">
                <a:solidFill>
                  <a:schemeClr val="tx2"/>
                </a:solidFill>
              </a:rPr>
              <a:t>to promptly notify EPA </a:t>
            </a:r>
            <a:r>
              <a:rPr lang="en-US" sz="1600" dirty="0" smtClean="0">
                <a:solidFill>
                  <a:schemeClr val="tx2"/>
                </a:solidFill>
              </a:rPr>
              <a:t>and to </a:t>
            </a:r>
            <a:r>
              <a:rPr lang="en-US" sz="1600" dirty="0">
                <a:solidFill>
                  <a:schemeClr val="tx2"/>
                </a:solidFill>
              </a:rPr>
              <a:t>correct a defective oxygen sensor </a:t>
            </a:r>
            <a:r>
              <a:rPr lang="en-US" sz="1600" dirty="0" smtClean="0">
                <a:solidFill>
                  <a:schemeClr val="tx2"/>
                </a:solidFill>
              </a:rPr>
              <a:t>  At least 329,000 of 1999</a:t>
            </a:r>
            <a:r>
              <a:rPr lang="en-US" sz="1600" dirty="0">
                <a:solidFill>
                  <a:schemeClr val="tx2"/>
                </a:solidFill>
              </a:rPr>
              <a:t>, 2000, 2001 Golfs, </a:t>
            </a:r>
            <a:r>
              <a:rPr lang="en-US" sz="1600" dirty="0" err="1">
                <a:solidFill>
                  <a:schemeClr val="tx2"/>
                </a:solidFill>
              </a:rPr>
              <a:t>Jettas</a:t>
            </a:r>
            <a:r>
              <a:rPr lang="en-US" sz="1600" dirty="0">
                <a:solidFill>
                  <a:schemeClr val="tx2"/>
                </a:solidFill>
              </a:rPr>
              <a:t>, and New </a:t>
            </a:r>
            <a:r>
              <a:rPr lang="en-US" sz="1600" dirty="0" smtClean="0">
                <a:solidFill>
                  <a:schemeClr val="tx2"/>
                </a:solidFill>
              </a:rPr>
              <a:t>Beetles. $1.1 Million fine.</a:t>
            </a:r>
            <a:endParaRPr lang="en-US" sz="1600" dirty="0">
              <a:solidFill>
                <a:srgbClr val="183769"/>
              </a:solidFill>
            </a:endParaRPr>
          </a:p>
          <a:p>
            <a:pPr lvl="8">
              <a:spcAft>
                <a:spcPts val="300"/>
              </a:spcAft>
            </a:pPr>
            <a:r>
              <a:rPr lang="en-US" sz="600" dirty="0" smtClean="0">
                <a:solidFill>
                  <a:schemeClr val="tx2"/>
                </a:solidFill>
              </a:rPr>
              <a:t>Ref: http</a:t>
            </a:r>
            <a:r>
              <a:rPr lang="en-US" sz="600" dirty="0">
                <a:solidFill>
                  <a:schemeClr val="tx2"/>
                </a:solidFill>
              </a:rPr>
              <a:t>://www.cnbc.com/2015/09/23/vw-had-previous-run-in-over-defeat-devices.html</a:t>
            </a:r>
          </a:p>
          <a:p>
            <a:pPr>
              <a:spcAft>
                <a:spcPts val="300"/>
              </a:spcAft>
            </a:pPr>
            <a:endParaRPr lang="en-US" dirty="0" smtClean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6200" y="61785"/>
            <a:ext cx="8991600" cy="10256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u="none" kern="1200" cap="all">
                <a:solidFill>
                  <a:srgbClr val="25406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600" b="1" cap="none" dirty="0" smtClean="0">
                <a:solidFill>
                  <a:srgbClr val="1F497D"/>
                </a:solidFill>
              </a:rPr>
              <a:t>Can Diesels be “Clean”?</a:t>
            </a:r>
            <a:endParaRPr lang="en-US" sz="3600" b="1" cap="none" dirty="0">
              <a:solidFill>
                <a:srgbClr val="1F497D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D91A7B-2D7C-4A2A-9250-70F6E0BEFA95}" type="slidenum">
              <a:rPr lang="en-US" smtClean="0"/>
              <a:t>17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383" y="4712043"/>
            <a:ext cx="2630417" cy="1436291"/>
          </a:xfrm>
          <a:prstGeom prst="rect">
            <a:avLst/>
          </a:prstGeom>
          <a:effectLst>
            <a:softEdge rad="112522"/>
          </a:effectLst>
        </p:spPr>
      </p:pic>
      <p:sp>
        <p:nvSpPr>
          <p:cNvPr id="6" name="Rectangle 5"/>
          <p:cNvSpPr/>
          <p:nvPr/>
        </p:nvSpPr>
        <p:spPr>
          <a:xfrm>
            <a:off x="6556425" y="6148334"/>
            <a:ext cx="2392332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/>
              <a:t>http://clean-green-cars.blogspot.com/2010_01_01_archive.html</a:t>
            </a:r>
          </a:p>
        </p:txBody>
      </p:sp>
      <p:pic>
        <p:nvPicPr>
          <p:cNvPr id="1026" name="Picture 2" descr="http://s.hswstatic.com/gif/how-clean-diesel-fuel-works-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62996"/>
            <a:ext cx="2992218" cy="2024585"/>
          </a:xfrm>
          <a:prstGeom prst="rect">
            <a:avLst/>
          </a:prstGeom>
          <a:noFill/>
          <a:effectLst>
            <a:softEdge rad="112522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5705787"/>
            <a:ext cx="45720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/>
              <a:t>http://auto.howstuffworks.com/fuel-efficiency/alternative-fuels/how-clean-diesel-fuel-works2.htm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3255" y="4158402"/>
            <a:ext cx="3179291" cy="1451415"/>
          </a:xfrm>
          <a:prstGeom prst="rect">
            <a:avLst/>
          </a:prstGeom>
          <a:effectLst>
            <a:softEdge rad="112522"/>
          </a:effectLst>
        </p:spPr>
      </p:pic>
      <p:sp>
        <p:nvSpPr>
          <p:cNvPr id="10" name="Rectangle 9"/>
          <p:cNvSpPr/>
          <p:nvPr/>
        </p:nvSpPr>
        <p:spPr>
          <a:xfrm>
            <a:off x="3275428" y="5558185"/>
            <a:ext cx="31619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/>
              <a:t>http://www.roadandtravel.com/roadtests/buyersguides/2012-buyers-guide/green-suv-buyers-guide/bmw-x5--xdrive-35d-clean-diesel.html</a:t>
            </a:r>
          </a:p>
        </p:txBody>
      </p:sp>
    </p:spTree>
    <p:extLst>
      <p:ext uri="{BB962C8B-B14F-4D97-AF65-F5344CB8AC3E}">
        <p14:creationId xmlns:p14="http://schemas.microsoft.com/office/powerpoint/2010/main" val="389323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/>
        </p:nvSpPr>
        <p:spPr>
          <a:xfrm>
            <a:off x="5274422" y="2796648"/>
            <a:ext cx="3832744" cy="2551296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80366" y="2858994"/>
            <a:ext cx="3832744" cy="2551296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638006" y="1080403"/>
            <a:ext cx="3832744" cy="2551296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94855" y="231568"/>
            <a:ext cx="8385463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eaLnBrk="1" latinLnBrk="0" hangingPunct="1">
              <a:buNone/>
              <a:defRPr sz="3600" b="1" u="none" cap="none">
                <a:solidFill>
                  <a:srgbClr val="1F497D"/>
                </a:solidFill>
                <a:latin typeface="+mj-lt"/>
                <a:ea typeface="+mj-ea"/>
                <a:cs typeface="Arial Black"/>
              </a:defRPr>
            </a:lvl1pPr>
          </a:lstStyle>
          <a:p>
            <a:r>
              <a:rPr lang="en-US" dirty="0" smtClean="0"/>
              <a:t>Development and Compliance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718117" y="3392706"/>
            <a:ext cx="3832744" cy="2551296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78813" y="2858993"/>
            <a:ext cx="3333919" cy="2180476"/>
            <a:chOff x="-685800" y="577334"/>
            <a:chExt cx="3657600" cy="2470666"/>
          </a:xfrm>
        </p:grpSpPr>
        <p:sp>
          <p:nvSpPr>
            <p:cNvPr id="16" name="Block Arc 15"/>
            <p:cNvSpPr/>
            <p:nvPr/>
          </p:nvSpPr>
          <p:spPr>
            <a:xfrm>
              <a:off x="-685800" y="577334"/>
              <a:ext cx="3657600" cy="2394466"/>
            </a:xfrm>
            <a:prstGeom prst="blockArc">
              <a:avLst>
                <a:gd name="adj1" fmla="val 11156854"/>
                <a:gd name="adj2" fmla="val 21328311"/>
                <a:gd name="adj3" fmla="val 24778"/>
              </a:avLst>
            </a:prstGeom>
            <a:solidFill>
              <a:schemeClr val="bg1">
                <a:lumMod val="65000"/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401287" y="914400"/>
              <a:ext cx="3124200" cy="213360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4000" dirty="0" smtClean="0">
                  <a:solidFill>
                    <a:schemeClr val="bg1"/>
                  </a:solidFill>
                </a:rPr>
                <a:t>Fundamental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967529" y="3421526"/>
            <a:ext cx="3333919" cy="2180476"/>
            <a:chOff x="-685800" y="577334"/>
            <a:chExt cx="3657600" cy="2470666"/>
          </a:xfrm>
        </p:grpSpPr>
        <p:sp>
          <p:nvSpPr>
            <p:cNvPr id="23" name="Block Arc 22"/>
            <p:cNvSpPr/>
            <p:nvPr/>
          </p:nvSpPr>
          <p:spPr>
            <a:xfrm>
              <a:off x="-685800" y="577334"/>
              <a:ext cx="3657600" cy="2394466"/>
            </a:xfrm>
            <a:prstGeom prst="blockArc">
              <a:avLst>
                <a:gd name="adj1" fmla="val 11156854"/>
                <a:gd name="adj2" fmla="val 21328311"/>
                <a:gd name="adj3" fmla="val 24778"/>
              </a:avLst>
            </a:prstGeom>
            <a:solidFill>
              <a:schemeClr val="bg1">
                <a:lumMod val="65000"/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401287" y="914400"/>
              <a:ext cx="3124199" cy="213360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rgbClr val="FF0000"/>
                  </a:solidFill>
                </a:rPr>
                <a:t>Real World</a:t>
              </a:r>
              <a:endParaRPr lang="en-US" sz="4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D91A7B-2D7C-4A2A-9250-70F6E0BEFA95}" type="slidenum">
              <a:rPr lang="en-US" smtClean="0"/>
              <a:t>18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2933439" y="1047975"/>
            <a:ext cx="3333919" cy="2190867"/>
            <a:chOff x="-685800" y="577334"/>
            <a:chExt cx="3657600" cy="2482440"/>
          </a:xfrm>
        </p:grpSpPr>
        <p:sp>
          <p:nvSpPr>
            <p:cNvPr id="20" name="Block Arc 19"/>
            <p:cNvSpPr/>
            <p:nvPr/>
          </p:nvSpPr>
          <p:spPr>
            <a:xfrm>
              <a:off x="-685800" y="577334"/>
              <a:ext cx="3657600" cy="2394466"/>
            </a:xfrm>
            <a:prstGeom prst="blockArc">
              <a:avLst>
                <a:gd name="adj1" fmla="val 11156854"/>
                <a:gd name="adj2" fmla="val 21328311"/>
                <a:gd name="adj3" fmla="val 24778"/>
              </a:avLst>
            </a:prstGeom>
            <a:solidFill>
              <a:schemeClr val="bg1">
                <a:lumMod val="65000"/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401287" y="926174"/>
              <a:ext cx="3124199" cy="213360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4000" dirty="0" smtClean="0">
                  <a:solidFill>
                    <a:srgbClr val="FFFF00"/>
                  </a:solidFill>
                </a:rPr>
                <a:t>Certification</a:t>
              </a:r>
              <a:endParaRPr lang="en-US" sz="4000" dirty="0">
                <a:solidFill>
                  <a:srgbClr val="FFFF00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579918" y="6070557"/>
            <a:ext cx="35640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http://www.trcpg.com/facility-tour/75-mile-test-track.aspx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5569526" y="2787080"/>
            <a:ext cx="3333919" cy="2190868"/>
            <a:chOff x="-685800" y="577334"/>
            <a:chExt cx="3657600" cy="2482441"/>
          </a:xfrm>
        </p:grpSpPr>
        <p:sp>
          <p:nvSpPr>
            <p:cNvPr id="30" name="Block Arc 29"/>
            <p:cNvSpPr/>
            <p:nvPr/>
          </p:nvSpPr>
          <p:spPr>
            <a:xfrm>
              <a:off x="-685800" y="577334"/>
              <a:ext cx="3657600" cy="2394466"/>
            </a:xfrm>
            <a:prstGeom prst="blockArc">
              <a:avLst>
                <a:gd name="adj1" fmla="val 11156854"/>
                <a:gd name="adj2" fmla="val 21328311"/>
                <a:gd name="adj3" fmla="val 24778"/>
              </a:avLst>
            </a:prstGeom>
            <a:solidFill>
              <a:schemeClr val="bg1">
                <a:lumMod val="65000"/>
                <a:alpha val="5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-401287" y="926174"/>
              <a:ext cx="3124199" cy="2133601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4000" dirty="0" smtClean="0">
                  <a:solidFill>
                    <a:srgbClr val="60EA67"/>
                  </a:solidFill>
                </a:rPr>
                <a:t>Drive Cal</a:t>
              </a:r>
              <a:endParaRPr lang="en-US" sz="4000" dirty="0">
                <a:solidFill>
                  <a:srgbClr val="60EA67"/>
                </a:solidFill>
              </a:endParaRPr>
            </a:p>
          </p:txBody>
        </p:sp>
      </p:grpSp>
      <p:sp>
        <p:nvSpPr>
          <p:cNvPr id="13" name="Left-Up Arrow 12"/>
          <p:cNvSpPr/>
          <p:nvPr/>
        </p:nvSpPr>
        <p:spPr>
          <a:xfrm rot="10800000">
            <a:off x="1662545" y="1974273"/>
            <a:ext cx="975460" cy="884719"/>
          </a:xfrm>
          <a:prstGeom prst="leftUpArrow">
            <a:avLst>
              <a:gd name="adj1" fmla="val 14611"/>
              <a:gd name="adj2" fmla="val 16689"/>
              <a:gd name="adj3" fmla="val 2707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eft-Up Arrow 33"/>
          <p:cNvSpPr/>
          <p:nvPr/>
        </p:nvSpPr>
        <p:spPr>
          <a:xfrm rot="16200000">
            <a:off x="6619272" y="1956069"/>
            <a:ext cx="682492" cy="979529"/>
          </a:xfrm>
          <a:prstGeom prst="leftUpArrow">
            <a:avLst>
              <a:gd name="adj1" fmla="val 20844"/>
              <a:gd name="adj2" fmla="val 25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965595" y="3790684"/>
            <a:ext cx="88037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en-US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313772" y="3790684"/>
            <a:ext cx="88037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en-US" sz="8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001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442" y="369931"/>
            <a:ext cx="8229600" cy="718751"/>
          </a:xfrm>
        </p:spPr>
        <p:txBody>
          <a:bodyPr>
            <a:noAutofit/>
          </a:bodyPr>
          <a:lstStyle/>
          <a:p>
            <a:pPr algn="ctr"/>
            <a:r>
              <a:rPr lang="en-US" b="1" cap="none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Regulatory </a:t>
            </a:r>
            <a:r>
              <a:rPr lang="en-US" b="1" cap="none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Action?</a:t>
            </a:r>
            <a:endParaRPr lang="en-US" sz="4000" b="1" cap="none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6782"/>
            <a:ext cx="9105900" cy="4555093"/>
          </a:xfrm>
          <a:prstGeom prst="rect">
            <a:avLst/>
          </a:prstGeom>
          <a:noFill/>
        </p:spPr>
        <p:txBody>
          <a:bodyPr wrap="square" lIns="91440" rIns="91440" rtlCol="0">
            <a:spAutoFit/>
          </a:bodyPr>
          <a:lstStyle/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F497D"/>
                </a:solidFill>
              </a:rPr>
              <a:t>Increased Certification Procedures to Identify Off-Cycle Emissions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F497D"/>
                </a:solidFill>
              </a:rPr>
              <a:t>On-Road Emissions Measurements</a:t>
            </a:r>
          </a:p>
          <a:p>
            <a:pPr marL="1200150" lvl="2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F497D"/>
                </a:solidFill>
              </a:rPr>
              <a:t>Similar to HDD Requirements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F497D"/>
                </a:solidFill>
              </a:rPr>
              <a:t>Expand Certification Test Ambient Conditions</a:t>
            </a:r>
          </a:p>
          <a:p>
            <a:pPr marL="1200150" lvl="2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F497D"/>
                </a:solidFill>
              </a:rPr>
              <a:t>Low/High Temperature, Humidity, Elevation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F497D"/>
                </a:solidFill>
              </a:rPr>
              <a:t>Real-world Certification/Compliance</a:t>
            </a:r>
          </a:p>
          <a:p>
            <a:pPr marL="1200150" lvl="2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1F497D"/>
                </a:solidFill>
              </a:rPr>
              <a:t>Geofencing</a:t>
            </a:r>
            <a:endParaRPr lang="en-US" sz="2000" dirty="0" smtClean="0">
              <a:solidFill>
                <a:srgbClr val="1F497D"/>
              </a:solidFill>
            </a:endParaRPr>
          </a:p>
          <a:p>
            <a:pPr marL="1200150" lvl="2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F497D"/>
                </a:solidFill>
              </a:rPr>
              <a:t>Incentivize Future </a:t>
            </a:r>
            <a:r>
              <a:rPr lang="en-US" sz="2000" dirty="0" smtClean="0">
                <a:solidFill>
                  <a:srgbClr val="1F497D"/>
                </a:solidFill>
              </a:rPr>
              <a:t>Reductions 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F497D"/>
                </a:solidFill>
              </a:rPr>
              <a:t>Drive Cycles</a:t>
            </a:r>
          </a:p>
          <a:p>
            <a:pPr marL="1200150" lvl="2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F497D"/>
                </a:solidFill>
              </a:rPr>
              <a:t>More </a:t>
            </a:r>
            <a:r>
              <a:rPr lang="en-US" sz="2000" dirty="0" smtClean="0">
                <a:solidFill>
                  <a:srgbClr val="1F497D"/>
                </a:solidFill>
              </a:rPr>
              <a:t>Representative of “Real-World” Driving</a:t>
            </a:r>
          </a:p>
          <a:p>
            <a:pPr marL="1200150" lvl="2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F497D"/>
                </a:solidFill>
              </a:rPr>
              <a:t>“</a:t>
            </a:r>
            <a:r>
              <a:rPr lang="en-US" sz="2000" dirty="0" smtClean="0">
                <a:solidFill>
                  <a:srgbClr val="1F497D"/>
                </a:solidFill>
              </a:rPr>
              <a:t>S</a:t>
            </a:r>
            <a:r>
              <a:rPr lang="en-US" sz="2000" dirty="0" smtClean="0">
                <a:solidFill>
                  <a:srgbClr val="1F497D"/>
                </a:solidFill>
              </a:rPr>
              <a:t>urprise” Cycles </a:t>
            </a:r>
            <a:r>
              <a:rPr lang="en-US" sz="2000" dirty="0">
                <a:solidFill>
                  <a:srgbClr val="1F497D"/>
                </a:solidFill>
              </a:rPr>
              <a:t>or </a:t>
            </a:r>
            <a:r>
              <a:rPr lang="en-US" sz="2000" dirty="0" smtClean="0">
                <a:solidFill>
                  <a:srgbClr val="1F497D"/>
                </a:solidFill>
              </a:rPr>
              <a:t>“Periodically Refreshed”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F497D"/>
                </a:solidFill>
              </a:rPr>
              <a:t>NTE and ?-Based Windows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F497D"/>
                </a:solidFill>
              </a:rPr>
              <a:t>OBD….I/M….??</a:t>
            </a:r>
            <a:endParaRPr lang="en-US" sz="2000" dirty="0" smtClean="0">
              <a:solidFill>
                <a:srgbClr val="1F49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D91A7B-2D7C-4A2A-9250-70F6E0BEFA95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 descr="CARB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29756" y="1811128"/>
            <a:ext cx="1211124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542" y="5196099"/>
            <a:ext cx="971551" cy="9715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6525" y="3303588"/>
            <a:ext cx="2429743" cy="13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5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143000"/>
          </a:xfrm>
        </p:spPr>
        <p:txBody>
          <a:bodyPr>
            <a:noAutofit/>
          </a:bodyPr>
          <a:lstStyle/>
          <a:p>
            <a:pPr algn="ctr"/>
            <a:r>
              <a:rPr lang="en-US" b="1" cap="none" dirty="0" smtClean="0">
                <a:solidFill>
                  <a:srgbClr val="1F497D"/>
                </a:solidFill>
              </a:rPr>
              <a:t>ICCT Light-Duty Diesel Project</a:t>
            </a:r>
            <a:endParaRPr lang="en-US" b="1" cap="none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9096"/>
            <a:ext cx="8382000" cy="2788203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1F497D"/>
                </a:solidFill>
                <a:latin typeface="+mj-lt"/>
              </a:rPr>
              <a:t>Initial Request by ICCT</a:t>
            </a:r>
          </a:p>
          <a:p>
            <a:pPr lvl="1"/>
            <a:r>
              <a:rPr lang="en-US" dirty="0" smtClean="0">
                <a:solidFill>
                  <a:srgbClr val="1F497D"/>
                </a:solidFill>
                <a:latin typeface="+mj-lt"/>
              </a:rPr>
              <a:t>Initial Contact by </a:t>
            </a:r>
            <a:r>
              <a:rPr lang="en-US" dirty="0">
                <a:solidFill>
                  <a:srgbClr val="1F497D"/>
                </a:solidFill>
                <a:latin typeface="+mj-lt"/>
              </a:rPr>
              <a:t>Representatives from Horiba Ltd. on </a:t>
            </a:r>
            <a:r>
              <a:rPr lang="en-US" dirty="0" smtClean="0">
                <a:solidFill>
                  <a:srgbClr val="1F497D"/>
                </a:solidFill>
                <a:latin typeface="+mj-lt"/>
              </a:rPr>
              <a:t>11/15/2012</a:t>
            </a:r>
          </a:p>
          <a:p>
            <a:pPr lvl="1"/>
            <a:r>
              <a:rPr lang="en-US" dirty="0" smtClean="0">
                <a:solidFill>
                  <a:srgbClr val="1F497D"/>
                </a:solidFill>
                <a:latin typeface="+mj-lt"/>
              </a:rPr>
              <a:t>Identify European-based Diesel Engines Sold in the United </a:t>
            </a:r>
            <a:r>
              <a:rPr lang="en-US" dirty="0">
                <a:solidFill>
                  <a:srgbClr val="1F497D"/>
                </a:solidFill>
                <a:latin typeface="+mj-lt"/>
              </a:rPr>
              <a:t>States Meeting </a:t>
            </a:r>
            <a:r>
              <a:rPr lang="en-US" dirty="0" smtClean="0">
                <a:solidFill>
                  <a:srgbClr val="1F497D"/>
                </a:solidFill>
                <a:latin typeface="+mj-lt"/>
              </a:rPr>
              <a:t>at Least Tier </a:t>
            </a:r>
            <a:r>
              <a:rPr lang="en-US" dirty="0">
                <a:solidFill>
                  <a:srgbClr val="1F497D"/>
                </a:solidFill>
                <a:latin typeface="+mj-lt"/>
              </a:rPr>
              <a:t>2 Bin 5, LEV </a:t>
            </a:r>
            <a:r>
              <a:rPr lang="en-US" dirty="0" smtClean="0">
                <a:solidFill>
                  <a:srgbClr val="1F497D"/>
                </a:solidFill>
                <a:latin typeface="+mj-lt"/>
              </a:rPr>
              <a:t>II Emissions</a:t>
            </a:r>
          </a:p>
          <a:p>
            <a:pPr lvl="1"/>
            <a:r>
              <a:rPr lang="en-US" dirty="0" smtClean="0">
                <a:solidFill>
                  <a:srgbClr val="1F497D"/>
                </a:solidFill>
                <a:latin typeface="+mj-lt"/>
              </a:rPr>
              <a:t>Propose a Plan to Evaluate the In-use Emissions from a Representative Selection of Suggested Vehicles – Request Specified Two SCR-Equipped and One Lean NOx Trapped-Equipped Vehicles</a:t>
            </a:r>
          </a:p>
          <a:p>
            <a:pPr lvl="1"/>
            <a:r>
              <a:rPr lang="en-US" dirty="0" smtClean="0">
                <a:solidFill>
                  <a:srgbClr val="1F497D"/>
                </a:solidFill>
                <a:latin typeface="+mj-lt"/>
              </a:rPr>
              <a:t>Proposed Budget ~$193,662 with Multiple Options</a:t>
            </a:r>
          </a:p>
          <a:p>
            <a:pPr lvl="1"/>
            <a:r>
              <a:rPr lang="en-US" dirty="0" smtClean="0">
                <a:solidFill>
                  <a:srgbClr val="1F497D"/>
                </a:solidFill>
                <a:latin typeface="+mj-lt"/>
              </a:rPr>
              <a:t>Project Award ~ $69,387</a:t>
            </a:r>
          </a:p>
          <a:p>
            <a:pPr marL="457200" lvl="1" indent="0">
              <a:buNone/>
            </a:pPr>
            <a:endParaRPr lang="en-US" dirty="0">
              <a:solidFill>
                <a:srgbClr val="1F497D"/>
              </a:solidFill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4267200"/>
            <a:ext cx="81534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D91A7B-2D7C-4A2A-9250-70F6E0BEFA95}" type="slidenum">
              <a:rPr lang="en-US" smtClean="0"/>
              <a:t>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084" y="4124960"/>
            <a:ext cx="4926676" cy="1706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024" y="4079539"/>
            <a:ext cx="262890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442" y="369931"/>
            <a:ext cx="8229600" cy="718751"/>
          </a:xfrm>
        </p:spPr>
        <p:txBody>
          <a:bodyPr>
            <a:noAutofit/>
          </a:bodyPr>
          <a:lstStyle/>
          <a:p>
            <a:pPr algn="ctr"/>
            <a:r>
              <a:rPr lang="en-US" b="1" cap="none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Acceleration?</a:t>
            </a:r>
            <a:endParaRPr lang="en-US" sz="4000" b="1" cap="none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41708" y="1228925"/>
            <a:ext cx="9105900" cy="2823850"/>
          </a:xfrm>
          <a:prstGeom prst="rect">
            <a:avLst/>
          </a:prstGeom>
          <a:noFill/>
        </p:spPr>
        <p:txBody>
          <a:bodyPr wrap="square" lIns="91440" rIns="91440" rtlCol="0">
            <a:spAutoFit/>
          </a:bodyPr>
          <a:lstStyle/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1F497D"/>
                </a:solidFill>
              </a:rPr>
              <a:t>Aftertreatment</a:t>
            </a:r>
            <a:r>
              <a:rPr lang="en-US" sz="2000" dirty="0" smtClean="0">
                <a:solidFill>
                  <a:srgbClr val="1F497D"/>
                </a:solidFill>
              </a:rPr>
              <a:t> Development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F497D"/>
                </a:solidFill>
              </a:rPr>
              <a:t>Sensor Development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F497D"/>
                </a:solidFill>
              </a:rPr>
              <a:t>Advanced Combustion Techniques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F497D"/>
                </a:solidFill>
              </a:rPr>
              <a:t>Advanced Driveline Strategies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F497D"/>
                </a:solidFill>
              </a:rPr>
              <a:t>Fuel Alternatives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F497D"/>
                </a:solidFill>
              </a:rPr>
              <a:t>Connected Vehicle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1F497D"/>
                </a:solidFill>
              </a:rPr>
              <a:t>Enhanced Integration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1F49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D91A7B-2D7C-4A2A-9250-70F6E0BEFA95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280" y="2722704"/>
            <a:ext cx="4763912" cy="3572934"/>
          </a:xfrm>
          <a:prstGeom prst="rect">
            <a:avLst/>
          </a:prstGeom>
          <a:effectLst>
            <a:softEdge rad="110236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07" y="3810458"/>
            <a:ext cx="3473711" cy="2332711"/>
          </a:xfrm>
          <a:prstGeom prst="rect">
            <a:avLst/>
          </a:prstGeom>
          <a:effectLst>
            <a:softEdge rad="110236"/>
          </a:effectLst>
        </p:spPr>
      </p:pic>
      <p:sp>
        <p:nvSpPr>
          <p:cNvPr id="7" name="TextBox 6"/>
          <p:cNvSpPr txBox="1"/>
          <p:nvPr/>
        </p:nvSpPr>
        <p:spPr>
          <a:xfrm>
            <a:off x="1519237" y="6080194"/>
            <a:ext cx="21238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2"/>
                </a:solidFill>
              </a:rPr>
              <a:t>Ref: www.dieselnet.com</a:t>
            </a:r>
            <a:endParaRPr lang="en-US" sz="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64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76200" y="0"/>
            <a:ext cx="9067800" cy="808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endParaRPr lang="en-US" sz="3200" dirty="0" smtClean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95488" y="-104214"/>
            <a:ext cx="6857057" cy="1754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eaLnBrk="1" latinLnBrk="0" hangingPunct="1">
              <a:buNone/>
              <a:defRPr sz="3600" b="1" u="none" cap="none">
                <a:solidFill>
                  <a:srgbClr val="1F497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You Like Us…You Really Like Us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520510"/>
            <a:ext cx="53594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F497D"/>
                </a:solidFill>
              </a:rPr>
              <a:t>Advanced Combustion Laboratory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F497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F497D"/>
                </a:solidFill>
              </a:rPr>
              <a:t>Engine and Emissions Research Laboratory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F497D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F497D"/>
                </a:solidFill>
              </a:rPr>
              <a:t>Vehicle and Engine Testing Laboratory</a:t>
            </a:r>
          </a:p>
          <a:p>
            <a:endParaRPr lang="en-US" sz="2000" dirty="0">
              <a:solidFill>
                <a:srgbClr val="1F497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191000" y="6426234"/>
            <a:ext cx="2057400" cy="365125"/>
          </a:xfrm>
        </p:spPr>
        <p:txBody>
          <a:bodyPr/>
          <a:lstStyle/>
          <a:p>
            <a:pPr algn="ctr"/>
            <a:fld id="{4B99F62C-CED7-48E5-A325-62FEB6FD3E07}" type="slidenum">
              <a:rPr lang="en-US" smtClean="0"/>
              <a:pPr algn="ctr"/>
              <a:t>21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6939"/>
            <a:ext cx="4979011" cy="2800695"/>
          </a:xfrm>
          <a:prstGeom prst="rect">
            <a:avLst/>
          </a:prstGeom>
          <a:effectLst>
            <a:softEdge rad="110236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6325"/>
            <a:ext cx="2544549" cy="1431309"/>
          </a:xfrm>
          <a:prstGeom prst="rect">
            <a:avLst/>
          </a:prstGeom>
          <a:effectLst>
            <a:softEdge rad="110236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960" y="1722939"/>
            <a:ext cx="3749040" cy="2044340"/>
          </a:xfrm>
          <a:prstGeom prst="rect">
            <a:avLst/>
          </a:prstGeom>
          <a:effectLst>
            <a:softEdge rad="110236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9011" y="3516939"/>
            <a:ext cx="2468880" cy="2176231"/>
          </a:xfrm>
          <a:prstGeom prst="rect">
            <a:avLst/>
          </a:prstGeom>
          <a:effectLst>
            <a:softEdge rad="110236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1011" y="4682180"/>
            <a:ext cx="1922989" cy="1635326"/>
          </a:xfrm>
          <a:prstGeom prst="rect">
            <a:avLst/>
          </a:prstGeom>
          <a:effectLst>
            <a:softEdge rad="110236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0948"/>
            <a:ext cx="1919288" cy="1446039"/>
          </a:xfrm>
          <a:prstGeom prst="rect">
            <a:avLst/>
          </a:prstGeom>
          <a:effectLst>
            <a:softEdge rad="110236"/>
          </a:effectLst>
        </p:spPr>
      </p:pic>
    </p:spTree>
    <p:extLst>
      <p:ext uri="{BB962C8B-B14F-4D97-AF65-F5344CB8AC3E}">
        <p14:creationId xmlns:p14="http://schemas.microsoft.com/office/powerpoint/2010/main" val="22500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9069" y="1164842"/>
            <a:ext cx="2164557" cy="1724026"/>
          </a:xfrm>
        </p:spPr>
        <p:txBody>
          <a:bodyPr numCol="1">
            <a:normAutofit/>
          </a:bodyPr>
          <a:lstStyle/>
          <a:p>
            <a:pPr marL="225425" indent="-225425"/>
            <a:r>
              <a:rPr lang="en-US" sz="13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Barometric Pressure/Temperature Sensor</a:t>
            </a:r>
          </a:p>
          <a:p>
            <a:pPr marL="511175" lvl="1" indent="-166688"/>
            <a:r>
              <a:rPr 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Bosch BMP180</a:t>
            </a:r>
          </a:p>
          <a:p>
            <a:pPr marL="511175" lvl="1" indent="-166688"/>
            <a:r>
              <a:rPr 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Resolution: up to 0.03hPa / 0.25m (300-1100hPa) </a:t>
            </a:r>
          </a:p>
          <a:p>
            <a:pPr marL="511175" lvl="1" indent="-166688"/>
            <a:r>
              <a:rPr lang="en-US" sz="1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 accuracy: ± 2°C (Range: -40 to +85°C)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i="1" cap="none" dirty="0" err="1" smtClean="0"/>
              <a:t>AirCom</a:t>
            </a:r>
            <a:r>
              <a:rPr lang="en-US" i="1" cap="none" dirty="0" smtClean="0"/>
              <a:t> </a:t>
            </a:r>
            <a:r>
              <a:rPr lang="en-US" dirty="0" smtClean="0"/>
              <a:t>- </a:t>
            </a:r>
            <a:r>
              <a:rPr lang="en-US" cap="none" dirty="0" smtClean="0"/>
              <a:t>Prototype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15" y="2824720"/>
            <a:ext cx="7315770" cy="3445023"/>
          </a:xfrm>
          <a:prstGeom prst="rect">
            <a:avLst/>
          </a:prstGeom>
          <a:effectLst>
            <a:softEdge rad="110236"/>
          </a:effectLst>
        </p:spPr>
      </p:pic>
      <p:pic>
        <p:nvPicPr>
          <p:cNvPr id="5" name="Pictur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978" y="1199083"/>
            <a:ext cx="3695700" cy="2362200"/>
          </a:xfrm>
          <a:prstGeom prst="rect">
            <a:avLst/>
          </a:prstGeom>
          <a:gradFill>
            <a:gsLst>
              <a:gs pos="0">
                <a:srgbClr val="FFC000"/>
              </a:gs>
              <a:gs pos="97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softEdge rad="88900"/>
          </a:effectLst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6186487" y="1199083"/>
            <a:ext cx="2957513" cy="1625637"/>
          </a:xfrm>
          <a:prstGeom prst="rect">
            <a:avLst/>
          </a:prstGeom>
        </p:spPr>
        <p:txBody>
          <a:bodyPr vert="horz" lIns="91440" tIns="45720" rIns="91440" bIns="45720" numCol="2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25406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5406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rgbClr val="25406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25406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rgbClr val="25406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5425" indent="-225425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</a:t>
            </a:r>
            <a:r>
              <a:rPr lang="en-US" sz="1400" baseline="-25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Sensor</a:t>
            </a:r>
          </a:p>
          <a:p>
            <a:pPr marL="511175" lvl="1" indent="-166688"/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NDIR K-30, 1% CO2 range</a:t>
            </a:r>
          </a:p>
          <a:p>
            <a:pPr marL="511175" lvl="1" indent="-166688"/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Accuracy: ± 30ppm,  ± 3% of measured value</a:t>
            </a:r>
          </a:p>
          <a:p>
            <a:pPr marL="225425" indent="-225425" fontAlgn="auto">
              <a:spcAft>
                <a:spcPts val="0"/>
              </a:spcAft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Humidity Sensor</a:t>
            </a:r>
          </a:p>
          <a:p>
            <a:pPr marL="511175" lvl="1" indent="-166688" fontAlgn="auto">
              <a:spcAft>
                <a:spcPts val="0"/>
              </a:spcAft>
            </a:pPr>
            <a:r>
              <a:rPr lang="en-US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Sensirion</a:t>
            </a: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SHT21</a:t>
            </a:r>
          </a:p>
          <a:p>
            <a:pPr marL="511175" lvl="1" indent="-166688" fontAlgn="auto">
              <a:spcAft>
                <a:spcPts val="0"/>
              </a:spcAft>
            </a:pPr>
            <a:r>
              <a:rPr lang="en-US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Resolution: 0.04 %RH, Accuracy: ± 2 %RH</a:t>
            </a:r>
          </a:p>
          <a:p>
            <a:pPr lvl="1" fontAlgn="auto">
              <a:spcAft>
                <a:spcPts val="0"/>
              </a:spcAft>
            </a:pPr>
            <a:endParaRPr lang="en-US" sz="1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53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582" y="150749"/>
            <a:ext cx="8229600" cy="718751"/>
          </a:xfrm>
        </p:spPr>
        <p:txBody>
          <a:bodyPr>
            <a:noAutofit/>
          </a:bodyPr>
          <a:lstStyle/>
          <a:p>
            <a:pPr algn="ctr"/>
            <a:r>
              <a:rPr lang="en-US" b="1" cap="none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WVU Markov Drive Cycle</a:t>
            </a:r>
            <a:endParaRPr lang="en-US" sz="4000" b="1" cap="none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D91A7B-2D7C-4A2A-9250-70F6E0BEFA95}" type="slidenum">
              <a:rPr lang="en-US" smtClean="0"/>
              <a:t>23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4294" y="855497"/>
            <a:ext cx="5064624" cy="5441601"/>
            <a:chOff x="5906627" y="782469"/>
            <a:chExt cx="5374209" cy="53372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6284" t="5575" r="8847" b="46969"/>
            <a:stretch/>
          </p:blipFill>
          <p:spPr>
            <a:xfrm>
              <a:off x="8575188" y="5028243"/>
              <a:ext cx="2141382" cy="89851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5679" y="2163448"/>
              <a:ext cx="4209178" cy="25340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5906627" y="782469"/>
              <a:ext cx="2358269" cy="12943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11" name="Group 10"/>
            <p:cNvGrpSpPr/>
            <p:nvPr/>
          </p:nvGrpSpPr>
          <p:grpSpPr>
            <a:xfrm>
              <a:off x="6023265" y="4806283"/>
              <a:ext cx="2793207" cy="1290932"/>
              <a:chOff x="6023265" y="4806283"/>
              <a:chExt cx="2793207" cy="1290932"/>
            </a:xfrm>
          </p:grpSpPr>
          <p:sp>
            <p:nvSpPr>
              <p:cNvPr id="15" name="Text Box 2"/>
              <p:cNvSpPr txBox="1">
                <a:spLocks noChangeArrowheads="1"/>
              </p:cNvSpPr>
              <p:nvPr/>
            </p:nvSpPr>
            <p:spPr bwMode="auto">
              <a:xfrm rot="1809241">
                <a:off x="8455792" y="5044956"/>
                <a:ext cx="360680" cy="1797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0" tIns="0" rIns="0" bIns="0" anchor="t" anchorCtr="0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. .</a:t>
                </a:r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6023265" y="4806283"/>
                <a:ext cx="2614979" cy="1290932"/>
                <a:chOff x="6023265" y="4806283"/>
                <a:chExt cx="2614979" cy="1290932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6023265" y="4973381"/>
                  <a:ext cx="2614979" cy="1123834"/>
                  <a:chOff x="6023265" y="4973381"/>
                  <a:chExt cx="2614979" cy="1123834"/>
                </a:xfrm>
              </p:grpSpPr>
              <p:pic>
                <p:nvPicPr>
                  <p:cNvPr id="19" name="Picture 18"/>
                  <p:cNvPicPr/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023265" y="4973381"/>
                    <a:ext cx="2241631" cy="71927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0" name="Picture 19"/>
                  <p:cNvPicPr/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183206" y="5171895"/>
                    <a:ext cx="2241631" cy="71927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1" name="Picture 20"/>
                  <p:cNvPicPr/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396613" y="5377943"/>
                    <a:ext cx="2241631" cy="71927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sp>
              <p:nvSpPr>
                <p:cNvPr id="18" name="Text Box 2"/>
                <p:cNvSpPr txBox="1">
                  <a:spLocks noChangeArrowheads="1"/>
                </p:cNvSpPr>
                <p:nvPr/>
              </p:nvSpPr>
              <p:spPr bwMode="auto">
                <a:xfrm rot="1809241">
                  <a:off x="8099792" y="4806283"/>
                  <a:ext cx="360680" cy="1797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0" tIns="0" rIns="0" bIns="0" anchor="t" anchorCtr="0">
                  <a:sp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. .</a:t>
                  </a:r>
                </a:p>
              </p:txBody>
            </p:sp>
          </p:grpSp>
        </p:grpSp>
        <p:sp>
          <p:nvSpPr>
            <p:cNvPr id="12" name="TextBox 11"/>
            <p:cNvSpPr txBox="1"/>
            <p:nvPr/>
          </p:nvSpPr>
          <p:spPr>
            <a:xfrm>
              <a:off x="6280975" y="1064696"/>
              <a:ext cx="15277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 world on-road driving dataset</a:t>
              </a:r>
              <a:endPara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830697" y="2122381"/>
              <a:ext cx="34470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Drive Cycle Generating Tool</a:t>
              </a:r>
              <a:endPara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9"/>
            <a:srcRect l="3904" t="4415" r="6758" b="43969"/>
            <a:stretch/>
          </p:blipFill>
          <p:spPr>
            <a:xfrm>
              <a:off x="8929939" y="5273273"/>
              <a:ext cx="2350897" cy="846409"/>
            </a:xfrm>
            <a:prstGeom prst="rect">
              <a:avLst/>
            </a:prstGeom>
          </p:spPr>
        </p:pic>
      </p:grp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7016672"/>
              </p:ext>
            </p:extLst>
          </p:nvPr>
        </p:nvGraphicFramePr>
        <p:xfrm>
          <a:off x="5031791" y="888550"/>
          <a:ext cx="3919703" cy="51755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19703"/>
              </a:tblGrid>
              <a:tr h="382905">
                <a:tc>
                  <a:txBody>
                    <a:bodyPr/>
                    <a:lstStyle/>
                    <a:p>
                      <a:pPr algn="l"/>
                      <a:r>
                        <a:rPr lang="en-US" b="1" dirty="0" smtClean="0"/>
                        <a:t>ADVANTAGES:</a:t>
                      </a:r>
                      <a:endParaRPr lang="en-US" b="1" dirty="0"/>
                    </a:p>
                  </a:txBody>
                  <a:tcPr>
                    <a:lnB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2658">
                <a:tc>
                  <a:txBody>
                    <a:bodyPr/>
                    <a:lstStyle/>
                    <a:p>
                      <a:pPr marL="285750" indent="-285750" algn="just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Interactive drive cycle generation tool for rapidly creating multiple unique cycles for any vehicle application that would statistically represent the real world driving</a:t>
                      </a:r>
                    </a:p>
                    <a:p>
                      <a:pPr marL="285750" indent="-285750" algn="just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 generate both chassis dynamometer and engine dynamometer drive cycles</a:t>
                      </a:r>
                    </a:p>
                    <a:p>
                      <a:pPr marL="285750" indent="-285750" algn="just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Utilizes stochastic analysis using Markov Chain model opposed to traditional “micro-trip” based methods to create drive cycles </a:t>
                      </a:r>
                    </a:p>
                    <a:p>
                      <a:pPr marL="285750" indent="-285750" algn="just">
                        <a:spcAft>
                          <a:spcPts val="6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Tool could be used by regulators to create drive cycles more representative of “real world” driving and surprise drive cycles to test engine and vehicles.</a:t>
                      </a:r>
                      <a:endParaRPr lang="en-US" baseline="0" dirty="0" smtClean="0"/>
                    </a:p>
                  </a:txBody>
                  <a:tcPr>
                    <a:lnT w="571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cxnSp>
        <p:nvCxnSpPr>
          <p:cNvPr id="23" name="Elbow Connector 22"/>
          <p:cNvCxnSpPr/>
          <p:nvPr/>
        </p:nvCxnSpPr>
        <p:spPr>
          <a:xfrm>
            <a:off x="144214" y="2184126"/>
            <a:ext cx="591598" cy="568462"/>
          </a:xfrm>
          <a:prstGeom prst="bentConnector3">
            <a:avLst>
              <a:gd name="adj1" fmla="val 3309"/>
            </a:avLst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1476375" y="4847146"/>
            <a:ext cx="1237750" cy="320305"/>
          </a:xfrm>
          <a:prstGeom prst="straightConnector1">
            <a:avLst/>
          </a:prstGeom>
          <a:ln w="28575">
            <a:solidFill>
              <a:srgbClr val="FFCC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9" idx="2"/>
            <a:endCxn id="8" idx="0"/>
          </p:cNvCxnSpPr>
          <p:nvPr/>
        </p:nvCxnSpPr>
        <p:spPr>
          <a:xfrm>
            <a:off x="2714125" y="4847146"/>
            <a:ext cx="844019" cy="337166"/>
          </a:xfrm>
          <a:prstGeom prst="straightConnector1">
            <a:avLst/>
          </a:prstGeom>
          <a:ln w="28575">
            <a:solidFill>
              <a:srgbClr val="FFCC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14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D91A7B-2D7C-4A2A-9250-70F6E0BEFA95}" type="slidenum">
              <a:rPr lang="en-US" smtClean="0"/>
              <a:t>24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68286" y="364293"/>
            <a:ext cx="8293100" cy="4462760"/>
          </a:xfrm>
          <a:prstGeom prst="rect">
            <a:avLst/>
          </a:prstGeom>
          <a:noFill/>
        </p:spPr>
        <p:txBody>
          <a:bodyPr wrap="square" lIns="91440" rIns="91440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1F497D"/>
                </a:solidFill>
              </a:rPr>
              <a:t>Thank You!</a:t>
            </a:r>
          </a:p>
          <a:p>
            <a:pPr algn="ctr"/>
            <a:endParaRPr lang="en-US" sz="2400" b="1" dirty="0">
              <a:solidFill>
                <a:srgbClr val="1F497D"/>
              </a:solidFill>
            </a:endParaRPr>
          </a:p>
          <a:p>
            <a:pPr algn="ctr"/>
            <a:endParaRPr lang="en-US" sz="2400" b="1" dirty="0" smtClean="0">
              <a:solidFill>
                <a:srgbClr val="1F497D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1F497D"/>
                </a:solidFill>
                <a:hlinkClick r:id="rId3"/>
              </a:rPr>
              <a:t>www.cafee.wvu.edu</a:t>
            </a:r>
            <a:endParaRPr lang="en-US" sz="2400" b="1" dirty="0" smtClean="0">
              <a:solidFill>
                <a:srgbClr val="1F497D"/>
              </a:solidFill>
            </a:endParaRPr>
          </a:p>
          <a:p>
            <a:pPr algn="ctr"/>
            <a:endParaRPr lang="en-US" sz="2400" b="1" dirty="0">
              <a:solidFill>
                <a:srgbClr val="1F497D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1F497D"/>
                </a:solidFill>
                <a:hlinkClick r:id="rId4"/>
              </a:rPr>
              <a:t>Daniel.Carder@mail.wvu.edu</a:t>
            </a:r>
            <a:endParaRPr lang="en-US" sz="2400" b="1" dirty="0" smtClean="0">
              <a:solidFill>
                <a:srgbClr val="1F497D"/>
              </a:solidFill>
            </a:endParaRPr>
          </a:p>
          <a:p>
            <a:pPr algn="ctr"/>
            <a:endParaRPr lang="en-US" sz="2400" b="1" dirty="0" smtClean="0">
              <a:solidFill>
                <a:srgbClr val="1F497D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1F497D"/>
                </a:solidFill>
              </a:rPr>
              <a:t>304-293-0650/304-288-7917</a:t>
            </a:r>
          </a:p>
          <a:p>
            <a:pPr algn="ctr"/>
            <a:endParaRPr lang="en-US" sz="2400" b="1" dirty="0" smtClean="0">
              <a:solidFill>
                <a:srgbClr val="1F497D"/>
              </a:solidFill>
            </a:endParaRPr>
          </a:p>
          <a:p>
            <a:pPr algn="ctr"/>
            <a:r>
              <a:rPr lang="en-US" sz="2400" b="1" dirty="0">
                <a:solidFill>
                  <a:srgbClr val="1F497D"/>
                </a:solidFill>
              </a:rPr>
              <a:t>Acknowledgement</a:t>
            </a:r>
          </a:p>
          <a:p>
            <a:pPr algn="ctr"/>
            <a:endParaRPr lang="en-US" sz="2400" b="1" dirty="0">
              <a:solidFill>
                <a:srgbClr val="1F497D"/>
              </a:solidFill>
            </a:endParaRPr>
          </a:p>
        </p:txBody>
      </p:sp>
      <p:pic>
        <p:nvPicPr>
          <p:cNvPr id="5" name="Picture 2" descr="ICCT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4756" y="4940828"/>
            <a:ext cx="1280160" cy="84349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7" name="Picture 6" descr="CARB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23937" y="4812770"/>
            <a:ext cx="1211124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3351" y="4812770"/>
            <a:ext cx="971551" cy="97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139"/>
            <a:ext cx="8229600" cy="775686"/>
          </a:xfrm>
        </p:spPr>
        <p:txBody>
          <a:bodyPr>
            <a:normAutofit/>
          </a:bodyPr>
          <a:lstStyle/>
          <a:p>
            <a:pPr algn="ctr"/>
            <a:r>
              <a:rPr lang="en-US" cap="none" dirty="0" smtClean="0">
                <a:solidFill>
                  <a:srgbClr val="1F497D"/>
                </a:solidFill>
              </a:rPr>
              <a:t>Emissions Control</a:t>
            </a:r>
            <a:endParaRPr lang="en-US" cap="none" dirty="0">
              <a:solidFill>
                <a:srgbClr val="1F497D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53927" y="954869"/>
            <a:ext cx="5236143" cy="1696902"/>
          </a:xfrm>
          <a:prstGeom prst="roundRect">
            <a:avLst>
              <a:gd name="adj" fmla="val 38354"/>
            </a:avLst>
          </a:prstGeom>
          <a:solidFill>
            <a:srgbClr val="00B0F0">
              <a:alpha val="3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1F497D"/>
                </a:solidFill>
                <a:latin typeface="+mj-lt"/>
              </a:rPr>
              <a:t>Typical Diesel </a:t>
            </a:r>
            <a:r>
              <a:rPr lang="en-US" sz="2400" dirty="0">
                <a:solidFill>
                  <a:srgbClr val="1F497D"/>
                </a:solidFill>
                <a:latin typeface="+mj-lt"/>
              </a:rPr>
              <a:t>OEM </a:t>
            </a:r>
            <a:r>
              <a:rPr lang="en-US" sz="2400" dirty="0" smtClean="0">
                <a:solidFill>
                  <a:srgbClr val="1F497D"/>
                </a:solidFill>
                <a:latin typeface="+mj-lt"/>
              </a:rPr>
              <a:t>Solutions</a:t>
            </a:r>
            <a:endParaRPr lang="en-US" sz="2400" dirty="0">
              <a:solidFill>
                <a:srgbClr val="1F497D"/>
              </a:solidFill>
              <a:latin typeface="+mj-lt"/>
            </a:endParaRP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D"/>
                </a:solidFill>
                <a:latin typeface="+mj-lt"/>
              </a:rPr>
              <a:t>Exhaust Gas Recirculation (</a:t>
            </a:r>
            <a:r>
              <a:rPr lang="en-US" dirty="0" err="1">
                <a:solidFill>
                  <a:srgbClr val="1F497D"/>
                </a:solidFill>
                <a:latin typeface="+mj-lt"/>
              </a:rPr>
              <a:t>EGR</a:t>
            </a:r>
            <a:r>
              <a:rPr lang="en-US" dirty="0">
                <a:solidFill>
                  <a:srgbClr val="1F497D"/>
                </a:solidFill>
                <a:latin typeface="+mj-lt"/>
              </a:rPr>
              <a:t>)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D"/>
                </a:solidFill>
                <a:latin typeface="+mj-lt"/>
              </a:rPr>
              <a:t>Diesel Oxidation Catalyst  (DOC)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F497D"/>
                </a:solidFill>
                <a:latin typeface="+mj-lt"/>
              </a:rPr>
              <a:t>Diesel Particulate Filter (</a:t>
            </a:r>
            <a:r>
              <a:rPr lang="en-US" dirty="0" err="1">
                <a:solidFill>
                  <a:srgbClr val="1F497D"/>
                </a:solidFill>
                <a:latin typeface="+mj-lt"/>
              </a:rPr>
              <a:t>DPF</a:t>
            </a:r>
            <a:r>
              <a:rPr lang="en-US" dirty="0" smtClean="0">
                <a:solidFill>
                  <a:srgbClr val="1F497D"/>
                </a:solidFill>
                <a:latin typeface="+mj-lt"/>
              </a:rPr>
              <a:t>)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1F497D"/>
                </a:solidFill>
                <a:latin typeface="+mj-lt"/>
              </a:rPr>
              <a:t>And:</a:t>
            </a:r>
            <a:endParaRPr lang="en-US" dirty="0">
              <a:solidFill>
                <a:srgbClr val="1F497D"/>
              </a:solidFill>
              <a:latin typeface="+mj-lt"/>
            </a:endParaRPr>
          </a:p>
        </p:txBody>
      </p:sp>
      <p:sp>
        <p:nvSpPr>
          <p:cNvPr id="14" name="Down Arrow 13"/>
          <p:cNvSpPr/>
          <p:nvPr/>
        </p:nvSpPr>
        <p:spPr>
          <a:xfrm rot="2208821">
            <a:off x="2000609" y="2679691"/>
            <a:ext cx="752721" cy="1403973"/>
          </a:xfrm>
          <a:prstGeom prst="downArrow">
            <a:avLst/>
          </a:prstGeom>
          <a:solidFill>
            <a:srgbClr val="FF0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err="1" smtClean="0">
                <a:solidFill>
                  <a:srgbClr val="1F497D"/>
                </a:solidFill>
              </a:rPr>
              <a:t>LNT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 rot="-2220000">
            <a:off x="6385372" y="2679298"/>
            <a:ext cx="752721" cy="1403973"/>
          </a:xfrm>
          <a:prstGeom prst="downArrow">
            <a:avLst/>
          </a:prstGeom>
          <a:solidFill>
            <a:srgbClr val="92D05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dirty="0" err="1" smtClean="0">
                <a:solidFill>
                  <a:srgbClr val="1F497D"/>
                </a:solidFill>
              </a:rPr>
              <a:t>SCR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D91A7B-2D7C-4A2A-9250-70F6E0BEFA95}" type="slidenum">
              <a:rPr lang="en-US" smtClean="0"/>
              <a:t>3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92" y="4339717"/>
            <a:ext cx="4054570" cy="1326561"/>
          </a:xfrm>
          <a:prstGeom prst="rect">
            <a:avLst/>
          </a:prstGeom>
          <a:effectLst>
            <a:softEdge rad="0"/>
          </a:effectLst>
        </p:spPr>
      </p:pic>
      <p:sp>
        <p:nvSpPr>
          <p:cNvPr id="18" name="Rectangle 17"/>
          <p:cNvSpPr/>
          <p:nvPr/>
        </p:nvSpPr>
        <p:spPr>
          <a:xfrm>
            <a:off x="906189" y="5844009"/>
            <a:ext cx="289578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https://www.dieselnet.com/tech/cat_diesel.php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937" y="4069218"/>
            <a:ext cx="4207795" cy="2048532"/>
          </a:xfrm>
          <a:prstGeom prst="rect">
            <a:avLst/>
          </a:prstGeom>
          <a:effectLst>
            <a:softEdge rad="112522"/>
          </a:effectLst>
        </p:spPr>
      </p:pic>
      <p:sp>
        <p:nvSpPr>
          <p:cNvPr id="20" name="Rectangle 19"/>
          <p:cNvSpPr/>
          <p:nvPr/>
        </p:nvSpPr>
        <p:spPr>
          <a:xfrm>
            <a:off x="5473032" y="6113833"/>
            <a:ext cx="34290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https://www.demanddetroit.com/performance/emissions.aspx</a:t>
            </a:r>
          </a:p>
        </p:txBody>
      </p:sp>
    </p:spTree>
    <p:extLst>
      <p:ext uri="{BB962C8B-B14F-4D97-AF65-F5344CB8AC3E}">
        <p14:creationId xmlns:p14="http://schemas.microsoft.com/office/powerpoint/2010/main" val="300152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6774" y="493906"/>
            <a:ext cx="8470689" cy="52342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1039" y="1456089"/>
            <a:ext cx="6715193" cy="12630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60" marR="4344"/>
            <a:r>
              <a:rPr sz="2736" spc="-4" dirty="0">
                <a:solidFill>
                  <a:srgbClr val="000000"/>
                </a:solidFill>
              </a:rPr>
              <a:t>12th </a:t>
            </a:r>
            <a:r>
              <a:rPr sz="2736" spc="-9" dirty="0">
                <a:solidFill>
                  <a:srgbClr val="000000"/>
                </a:solidFill>
              </a:rPr>
              <a:t>Diesel Engine-Efficiency and  Emissions Research (DEER) Conference  </a:t>
            </a:r>
            <a:r>
              <a:rPr sz="2736" b="0" spc="-9" dirty="0">
                <a:solidFill>
                  <a:srgbClr val="000000"/>
                </a:solidFill>
              </a:rPr>
              <a:t>August 20-24, 2006, Detroit,</a:t>
            </a:r>
            <a:r>
              <a:rPr sz="2736" b="0" spc="47" dirty="0">
                <a:solidFill>
                  <a:srgbClr val="000000"/>
                </a:solidFill>
              </a:rPr>
              <a:t> </a:t>
            </a:r>
            <a:r>
              <a:rPr sz="2736" b="0" spc="-9" dirty="0">
                <a:solidFill>
                  <a:srgbClr val="000000"/>
                </a:solidFill>
              </a:rPr>
              <a:t>Michigan</a:t>
            </a:r>
            <a:endParaRPr sz="2736"/>
          </a:p>
        </p:txBody>
      </p:sp>
      <p:sp>
        <p:nvSpPr>
          <p:cNvPr id="4" name="object 4"/>
          <p:cNvSpPr/>
          <p:nvPr/>
        </p:nvSpPr>
        <p:spPr>
          <a:xfrm>
            <a:off x="7465831" y="1058836"/>
            <a:ext cx="651591" cy="3772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460619" y="1436107"/>
            <a:ext cx="656804" cy="3753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502322" y="1800998"/>
            <a:ext cx="568187" cy="2827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1039" y="3130896"/>
            <a:ext cx="6297631" cy="20394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60" fontAlgn="auto">
              <a:spcBef>
                <a:spcPts val="0"/>
              </a:spcBef>
              <a:spcAft>
                <a:spcPts val="0"/>
              </a:spcAft>
            </a:pPr>
            <a:r>
              <a:rPr sz="3078" b="1" spc="-4" dirty="0">
                <a:solidFill>
                  <a:prstClr val="black"/>
                </a:solidFill>
                <a:latin typeface="Arial"/>
                <a:cs typeface="Arial"/>
              </a:rPr>
              <a:t>LNT or Urea SCR</a:t>
            </a:r>
            <a:r>
              <a:rPr sz="3078" b="1" spc="-5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078" b="1" spc="-4" dirty="0">
                <a:solidFill>
                  <a:prstClr val="black"/>
                </a:solidFill>
                <a:latin typeface="Arial"/>
                <a:cs typeface="Arial"/>
              </a:rPr>
              <a:t>Technology:</a:t>
            </a:r>
            <a:endParaRPr sz="3078">
              <a:solidFill>
                <a:prstClr val="black"/>
              </a:solidFill>
              <a:latin typeface="Arial"/>
              <a:cs typeface="Arial"/>
            </a:endParaRPr>
          </a:p>
          <a:p>
            <a:pPr fontAlgn="auto">
              <a:spcBef>
                <a:spcPts val="11"/>
              </a:spcBef>
              <a:spcAft>
                <a:spcPts val="0"/>
              </a:spcAft>
            </a:pPr>
            <a:endParaRPr sz="4019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0860" marR="4344" fontAlgn="auto">
              <a:spcBef>
                <a:spcPts val="0"/>
              </a:spcBef>
              <a:spcAft>
                <a:spcPts val="0"/>
              </a:spcAft>
            </a:pPr>
            <a:r>
              <a:rPr sz="3078" b="1" dirty="0">
                <a:solidFill>
                  <a:prstClr val="black"/>
                </a:solidFill>
                <a:latin typeface="Arial"/>
                <a:cs typeface="Arial"/>
              </a:rPr>
              <a:t>Which is the </a:t>
            </a:r>
            <a:r>
              <a:rPr sz="3078" b="1" spc="-4" dirty="0">
                <a:solidFill>
                  <a:prstClr val="black"/>
                </a:solidFill>
                <a:latin typeface="Arial"/>
                <a:cs typeface="Arial"/>
              </a:rPr>
              <a:t>right </a:t>
            </a:r>
            <a:r>
              <a:rPr sz="3078" b="1" dirty="0">
                <a:solidFill>
                  <a:prstClr val="black"/>
                </a:solidFill>
                <a:latin typeface="Arial"/>
                <a:cs typeface="Arial"/>
              </a:rPr>
              <a:t>technology for  </a:t>
            </a:r>
            <a:r>
              <a:rPr sz="3078" b="1" spc="-4" dirty="0">
                <a:solidFill>
                  <a:prstClr val="black"/>
                </a:solidFill>
                <a:latin typeface="Arial"/>
                <a:cs typeface="Arial"/>
              </a:rPr>
              <a:t>TIER 2 BIN 5 passenger</a:t>
            </a:r>
            <a:r>
              <a:rPr sz="3078" b="1" spc="-5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078" b="1" spc="-4" dirty="0">
                <a:solidFill>
                  <a:prstClr val="black"/>
                </a:solidFill>
                <a:latin typeface="Arial"/>
                <a:cs typeface="Arial"/>
              </a:rPr>
              <a:t>vehicles?</a:t>
            </a:r>
            <a:endParaRPr sz="307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1038" y="642034"/>
            <a:ext cx="2913700" cy="368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60" fontAlgn="auto">
              <a:spcBef>
                <a:spcPts val="0"/>
              </a:spcBef>
              <a:spcAft>
                <a:spcPts val="0"/>
              </a:spcAft>
            </a:pPr>
            <a:r>
              <a:rPr sz="2394" b="1" dirty="0">
                <a:solidFill>
                  <a:srgbClr val="050505"/>
                </a:solidFill>
                <a:latin typeface="Arial"/>
                <a:cs typeface="Arial"/>
              </a:rPr>
              <a:t>Richard</a:t>
            </a:r>
            <a:r>
              <a:rPr sz="2394" b="1" spc="-77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sz="2394" b="1" dirty="0">
                <a:solidFill>
                  <a:srgbClr val="050505"/>
                </a:solidFill>
                <a:latin typeface="Arial"/>
                <a:cs typeface="Arial"/>
              </a:rPr>
              <a:t>Dorenkamp</a:t>
            </a:r>
            <a:endParaRPr sz="239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11039" y="5889735"/>
            <a:ext cx="5244768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60" fontAlgn="auto">
              <a:spcBef>
                <a:spcPts val="0"/>
              </a:spcBef>
              <a:spcAft>
                <a:spcPts val="0"/>
              </a:spcAft>
            </a:pPr>
            <a:r>
              <a:rPr b="1" spc="-4" dirty="0">
                <a:solidFill>
                  <a:srgbClr val="050505"/>
                </a:solidFill>
                <a:latin typeface="Arial"/>
                <a:cs typeface="Arial"/>
              </a:rPr>
              <a:t>Diesel Engine Development, Volkswagen AG,</a:t>
            </a:r>
            <a:r>
              <a:rPr b="1" spc="-60" dirty="0">
                <a:solidFill>
                  <a:srgbClr val="050505"/>
                </a:solidFill>
                <a:latin typeface="Arial"/>
                <a:cs typeface="Arial"/>
              </a:rPr>
              <a:t> </a:t>
            </a:r>
            <a:r>
              <a:rPr b="1" spc="-4" dirty="0">
                <a:solidFill>
                  <a:srgbClr val="050505"/>
                </a:solidFill>
                <a:latin typeface="Arial"/>
                <a:cs typeface="Arial"/>
              </a:rPr>
              <a:t>Wolfsburg</a:t>
            </a:r>
            <a:endParaRPr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D91A7B-2D7C-4A2A-9250-70F6E0BEFA95}" type="slidenum">
              <a:rPr lang="en-US" smtClean="0"/>
              <a:t>4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669858" y="6667499"/>
            <a:ext cx="471261" cy="161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2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86066" y="4410118"/>
            <a:ext cx="2001688" cy="604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287754" y="4409032"/>
            <a:ext cx="375316" cy="615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63071" y="4410118"/>
            <a:ext cx="1063397" cy="604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22668" y="4470568"/>
            <a:ext cx="4691458" cy="625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59693" y="4533121"/>
            <a:ext cx="5280274" cy="625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59271" y="4595674"/>
            <a:ext cx="5780696" cy="625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721402" y="4658227"/>
            <a:ext cx="6192724" cy="625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71190" y="4720780"/>
            <a:ext cx="6317830" cy="6255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84189" y="4783332"/>
            <a:ext cx="6254620" cy="625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84189" y="4845885"/>
            <a:ext cx="5879304" cy="625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284189" y="4908438"/>
            <a:ext cx="5441434" cy="6255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84189" y="4970991"/>
            <a:ext cx="4753354" cy="6255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46085" y="5033544"/>
            <a:ext cx="3815719" cy="9658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 rot="21420000">
            <a:off x="4434634" y="4718351"/>
            <a:ext cx="508131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fontAlgn="auto">
              <a:lnSpc>
                <a:spcPts val="1710"/>
              </a:lnSpc>
              <a:spcBef>
                <a:spcPts val="0"/>
              </a:spcBef>
              <a:spcAft>
                <a:spcPts val="0"/>
              </a:spcAft>
            </a:pPr>
            <a:r>
              <a:rPr sz="1710" b="1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1710" b="1" spc="-4" dirty="0">
                <a:solidFill>
                  <a:prstClr val="black"/>
                </a:solidFill>
                <a:latin typeface="Arial"/>
                <a:cs typeface="Arial"/>
              </a:rPr>
              <a:t>CR</a:t>
            </a:r>
            <a:endParaRPr sz="171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60"/>
            <a:r>
              <a:rPr dirty="0">
                <a:solidFill>
                  <a:srgbClr val="000000"/>
                </a:solidFill>
              </a:rPr>
              <a:t>System</a:t>
            </a:r>
            <a:r>
              <a:rPr spc="-77"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000000"/>
                </a:solidFill>
              </a:rPr>
              <a:t>Applicability</a:t>
            </a:r>
          </a:p>
        </p:txBody>
      </p:sp>
      <p:sp>
        <p:nvSpPr>
          <p:cNvPr id="17" name="object 17"/>
          <p:cNvSpPr/>
          <p:nvPr/>
        </p:nvSpPr>
        <p:spPr>
          <a:xfrm>
            <a:off x="7288599" y="2971567"/>
            <a:ext cx="614592" cy="5507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913282" y="3026642"/>
            <a:ext cx="989909" cy="6255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663071" y="3089195"/>
            <a:ext cx="1240120" cy="6255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350307" y="3151747"/>
            <a:ext cx="1438713" cy="6255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037544" y="3214300"/>
            <a:ext cx="1563819" cy="6255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787332" y="3276853"/>
            <a:ext cx="1688925" cy="6255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537121" y="3339406"/>
            <a:ext cx="1751477" cy="6255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286910" y="3401958"/>
            <a:ext cx="1876583" cy="6255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036699" y="3464511"/>
            <a:ext cx="1939135" cy="6255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786488" y="3527064"/>
            <a:ext cx="2064241" cy="6255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536276" y="3589617"/>
            <a:ext cx="2126794" cy="6255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348618" y="3652170"/>
            <a:ext cx="2126794" cy="6255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098407" y="3714722"/>
            <a:ext cx="2251900" cy="6255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910749" y="3777275"/>
            <a:ext cx="2251899" cy="6255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660537" y="3839828"/>
            <a:ext cx="2314453" cy="6255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472879" y="3902381"/>
            <a:ext cx="2314452" cy="6255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285220" y="3964934"/>
            <a:ext cx="2377006" cy="6255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097563" y="4027486"/>
            <a:ext cx="2314452" cy="62552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909904" y="4090039"/>
            <a:ext cx="2377005" cy="6255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722246" y="4152592"/>
            <a:ext cx="2377005" cy="6255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534588" y="4215145"/>
            <a:ext cx="2377005" cy="6255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409482" y="4277697"/>
            <a:ext cx="2314452" cy="62552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221824" y="4340250"/>
            <a:ext cx="2314452" cy="6255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096718" y="4402803"/>
            <a:ext cx="2251899" cy="6255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909060" y="4465356"/>
            <a:ext cx="2251899" cy="62552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783955" y="4527909"/>
            <a:ext cx="2189346" cy="6255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658849" y="4590461"/>
            <a:ext cx="2126794" cy="62552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533743" y="4653014"/>
            <a:ext cx="2064241" cy="62552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408638" y="4715567"/>
            <a:ext cx="1939135" cy="6255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346085" y="4778120"/>
            <a:ext cx="1814030" cy="62552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285492" y="4840672"/>
            <a:ext cx="1686964" cy="6255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285492" y="4903225"/>
            <a:ext cx="1436754" cy="6255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285492" y="4965777"/>
            <a:ext cx="1186543" cy="101741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 rot="20580000">
            <a:off x="3766685" y="3972676"/>
            <a:ext cx="925589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fontAlgn="auto">
              <a:lnSpc>
                <a:spcPts val="1830"/>
              </a:lnSpc>
              <a:spcBef>
                <a:spcPts val="0"/>
              </a:spcBef>
              <a:spcAft>
                <a:spcPts val="0"/>
              </a:spcAft>
            </a:pPr>
            <a:r>
              <a:rPr sz="1710" b="1" spc="-17" dirty="0">
                <a:solidFill>
                  <a:prstClr val="black"/>
                </a:solidFill>
                <a:latin typeface="Arial"/>
                <a:cs typeface="Arial"/>
              </a:rPr>
              <a:t>Le</a:t>
            </a:r>
            <a:r>
              <a:rPr sz="2565" b="1" spc="-26" baseline="1388" dirty="0">
                <a:solidFill>
                  <a:prstClr val="black"/>
                </a:solidFill>
                <a:latin typeface="Arial"/>
                <a:cs typeface="Arial"/>
              </a:rPr>
              <a:t>an</a:t>
            </a:r>
            <a:r>
              <a:rPr sz="2565" b="1" spc="-167" baseline="138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565" b="1" spc="-32" baseline="2777" dirty="0">
                <a:solidFill>
                  <a:prstClr val="black"/>
                </a:solidFill>
                <a:latin typeface="Arial"/>
                <a:cs typeface="Arial"/>
              </a:rPr>
              <a:t>NO</a:t>
            </a:r>
            <a:endParaRPr sz="2565" baseline="277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 rot="20580000">
            <a:off x="4626622" y="3920141"/>
            <a:ext cx="164401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fontAlgn="auto">
              <a:lnSpc>
                <a:spcPts val="1124"/>
              </a:lnSpc>
              <a:spcBef>
                <a:spcPts val="0"/>
              </a:spcBef>
              <a:spcAft>
                <a:spcPts val="0"/>
              </a:spcAft>
            </a:pPr>
            <a:r>
              <a:rPr sz="1112" b="1" dirty="0">
                <a:solidFill>
                  <a:prstClr val="black"/>
                </a:solidFill>
                <a:latin typeface="Arial"/>
                <a:cs typeface="Arial"/>
              </a:rPr>
              <a:t>x</a:t>
            </a:r>
            <a:endParaRPr sz="111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 rot="20580000">
            <a:off x="4750255" y="3725400"/>
            <a:ext cx="522410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fontAlgn="auto">
              <a:lnSpc>
                <a:spcPts val="1706"/>
              </a:lnSpc>
              <a:spcBef>
                <a:spcPts val="0"/>
              </a:spcBef>
              <a:spcAft>
                <a:spcPts val="0"/>
              </a:spcAft>
            </a:pPr>
            <a:r>
              <a:rPr sz="1710" b="1" spc="-4" dirty="0">
                <a:solidFill>
                  <a:prstClr val="black"/>
                </a:solidFill>
                <a:latin typeface="Arial"/>
                <a:cs typeface="Arial"/>
              </a:rPr>
              <a:t>T</a:t>
            </a:r>
            <a:r>
              <a:rPr sz="1710" b="1" spc="-34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565" b="1" spc="-51" baseline="1388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sz="2565" b="1" spc="-6" baseline="1388" dirty="0">
                <a:solidFill>
                  <a:prstClr val="black"/>
                </a:solidFill>
                <a:latin typeface="Arial"/>
                <a:cs typeface="Arial"/>
              </a:rPr>
              <a:t>p</a:t>
            </a:r>
            <a:endParaRPr sz="2565" baseline="138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407213" y="5205999"/>
            <a:ext cx="1527981" cy="2631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60" fontAlgn="auto">
              <a:spcBef>
                <a:spcPts val="0"/>
              </a:spcBef>
              <a:spcAft>
                <a:spcPts val="0"/>
              </a:spcAft>
            </a:pPr>
            <a:r>
              <a:rPr sz="1710" b="1" spc="-9" dirty="0">
                <a:solidFill>
                  <a:prstClr val="black"/>
                </a:solidFill>
                <a:latin typeface="Arial"/>
                <a:cs typeface="Arial"/>
              </a:rPr>
              <a:t>Vehicle</a:t>
            </a:r>
            <a:r>
              <a:rPr sz="1710" b="1" spc="-4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10" b="1" spc="-9" dirty="0">
                <a:solidFill>
                  <a:prstClr val="black"/>
                </a:solidFill>
                <a:latin typeface="Arial"/>
                <a:cs typeface="Arial"/>
              </a:rPr>
              <a:t>weight</a:t>
            </a:r>
            <a:endParaRPr sz="171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905934" y="2032097"/>
            <a:ext cx="230832" cy="157196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0860" fontAlgn="auto">
              <a:lnSpc>
                <a:spcPts val="1813"/>
              </a:lnSpc>
              <a:spcBef>
                <a:spcPts val="0"/>
              </a:spcBef>
              <a:spcAft>
                <a:spcPts val="0"/>
              </a:spcAft>
            </a:pPr>
            <a:r>
              <a:rPr sz="1710" b="1" spc="-4" dirty="0">
                <a:solidFill>
                  <a:prstClr val="black"/>
                </a:solidFill>
                <a:latin typeface="Arial"/>
                <a:cs typeface="Arial"/>
              </a:rPr>
              <a:t>NO</a:t>
            </a:r>
            <a:r>
              <a:rPr sz="1667" b="1" baseline="-21367" dirty="0">
                <a:solidFill>
                  <a:prstClr val="black"/>
                </a:solidFill>
                <a:latin typeface="Arial"/>
                <a:cs typeface="Arial"/>
              </a:rPr>
              <a:t>x </a:t>
            </a:r>
            <a:r>
              <a:rPr sz="1667" b="1" spc="-211" baseline="-2136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10" b="1" dirty="0">
                <a:solidFill>
                  <a:prstClr val="black"/>
                </a:solidFill>
                <a:latin typeface="Arial"/>
                <a:cs typeface="Arial"/>
              </a:rPr>
              <a:t>Emissions</a:t>
            </a:r>
            <a:endParaRPr sz="171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221636" y="4439943"/>
            <a:ext cx="6741799" cy="0"/>
          </a:xfrm>
          <a:custGeom>
            <a:avLst/>
            <a:gdLst/>
            <a:ahLst/>
            <a:cxnLst/>
            <a:rect l="l" t="t" r="r" b="b"/>
            <a:pathLst>
              <a:path w="7884159">
                <a:moveTo>
                  <a:pt x="0" y="0"/>
                </a:moveTo>
                <a:lnTo>
                  <a:pt x="7883639" y="0"/>
                </a:lnTo>
              </a:path>
            </a:pathLst>
          </a:custGeom>
          <a:ln w="57150">
            <a:solidFill>
              <a:srgbClr val="808080"/>
            </a:solidFill>
            <a:prstDash val="lgDash"/>
          </a:ln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1183192" y="1859642"/>
            <a:ext cx="6873747" cy="3341578"/>
          </a:xfrm>
          <a:custGeom>
            <a:avLst/>
            <a:gdLst/>
            <a:ahLst/>
            <a:cxnLst/>
            <a:rect l="l" t="t" r="r" b="b"/>
            <a:pathLst>
              <a:path w="8038465" h="3907790">
                <a:moveTo>
                  <a:pt x="90678" y="90677"/>
                </a:moveTo>
                <a:lnTo>
                  <a:pt x="44958" y="0"/>
                </a:lnTo>
                <a:lnTo>
                  <a:pt x="0" y="90677"/>
                </a:lnTo>
                <a:lnTo>
                  <a:pt x="29718" y="90677"/>
                </a:lnTo>
                <a:lnTo>
                  <a:pt x="29718" y="75437"/>
                </a:lnTo>
                <a:lnTo>
                  <a:pt x="60198" y="75437"/>
                </a:lnTo>
                <a:lnTo>
                  <a:pt x="60198" y="90677"/>
                </a:lnTo>
                <a:lnTo>
                  <a:pt x="90678" y="90677"/>
                </a:lnTo>
                <a:close/>
              </a:path>
              <a:path w="8038465" h="3907790">
                <a:moveTo>
                  <a:pt x="60198" y="90677"/>
                </a:moveTo>
                <a:lnTo>
                  <a:pt x="60198" y="75437"/>
                </a:lnTo>
                <a:lnTo>
                  <a:pt x="29718" y="75437"/>
                </a:lnTo>
                <a:lnTo>
                  <a:pt x="29718" y="90677"/>
                </a:lnTo>
                <a:lnTo>
                  <a:pt x="60198" y="90677"/>
                </a:lnTo>
                <a:close/>
              </a:path>
              <a:path w="8038465" h="3907790">
                <a:moveTo>
                  <a:pt x="60198" y="3847338"/>
                </a:moveTo>
                <a:lnTo>
                  <a:pt x="60198" y="90677"/>
                </a:lnTo>
                <a:lnTo>
                  <a:pt x="29718" y="90677"/>
                </a:lnTo>
                <a:lnTo>
                  <a:pt x="29718" y="3870960"/>
                </a:lnTo>
                <a:lnTo>
                  <a:pt x="36576" y="3877055"/>
                </a:lnTo>
                <a:lnTo>
                  <a:pt x="44958" y="3877055"/>
                </a:lnTo>
                <a:lnTo>
                  <a:pt x="44958" y="3847338"/>
                </a:lnTo>
                <a:lnTo>
                  <a:pt x="60198" y="3847338"/>
                </a:lnTo>
                <a:close/>
              </a:path>
              <a:path w="8038465" h="3907790">
                <a:moveTo>
                  <a:pt x="7962900" y="3877055"/>
                </a:moveTo>
                <a:lnTo>
                  <a:pt x="7962900" y="3847337"/>
                </a:lnTo>
                <a:lnTo>
                  <a:pt x="44958" y="3847338"/>
                </a:lnTo>
                <a:lnTo>
                  <a:pt x="60198" y="3862578"/>
                </a:lnTo>
                <a:lnTo>
                  <a:pt x="60198" y="3877055"/>
                </a:lnTo>
                <a:lnTo>
                  <a:pt x="7962900" y="3877055"/>
                </a:lnTo>
                <a:close/>
              </a:path>
              <a:path w="8038465" h="3907790">
                <a:moveTo>
                  <a:pt x="60198" y="3877055"/>
                </a:moveTo>
                <a:lnTo>
                  <a:pt x="60198" y="3862578"/>
                </a:lnTo>
                <a:lnTo>
                  <a:pt x="44958" y="3847338"/>
                </a:lnTo>
                <a:lnTo>
                  <a:pt x="44958" y="3877055"/>
                </a:lnTo>
                <a:lnTo>
                  <a:pt x="60198" y="3877055"/>
                </a:lnTo>
                <a:close/>
              </a:path>
              <a:path w="8038465" h="3907790">
                <a:moveTo>
                  <a:pt x="8038337" y="3862577"/>
                </a:moveTo>
                <a:lnTo>
                  <a:pt x="7947647" y="3816857"/>
                </a:lnTo>
                <a:lnTo>
                  <a:pt x="7947647" y="3847337"/>
                </a:lnTo>
                <a:lnTo>
                  <a:pt x="7962900" y="3847337"/>
                </a:lnTo>
                <a:lnTo>
                  <a:pt x="7962900" y="3899974"/>
                </a:lnTo>
                <a:lnTo>
                  <a:pt x="8038337" y="3862577"/>
                </a:lnTo>
                <a:close/>
              </a:path>
              <a:path w="8038465" h="3907790">
                <a:moveTo>
                  <a:pt x="7962900" y="3899974"/>
                </a:moveTo>
                <a:lnTo>
                  <a:pt x="7962900" y="3877055"/>
                </a:lnTo>
                <a:lnTo>
                  <a:pt x="7947647" y="3877055"/>
                </a:lnTo>
                <a:lnTo>
                  <a:pt x="7947647" y="3907535"/>
                </a:lnTo>
                <a:lnTo>
                  <a:pt x="7962900" y="3899974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297867" y="1671983"/>
            <a:ext cx="1634190" cy="1039939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6456521" y="1677197"/>
            <a:ext cx="1612689" cy="1036030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2993313" y="1671984"/>
            <a:ext cx="1622462" cy="1037984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4669858" y="1669378"/>
            <a:ext cx="1724105" cy="1041242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272021" y="4126312"/>
            <a:ext cx="1422641" cy="2631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860" fontAlgn="auto">
              <a:spcBef>
                <a:spcPts val="0"/>
              </a:spcBef>
              <a:spcAft>
                <a:spcPts val="0"/>
              </a:spcAft>
            </a:pPr>
            <a:r>
              <a:rPr sz="1710" spc="-4" dirty="0">
                <a:solidFill>
                  <a:prstClr val="black"/>
                </a:solidFill>
                <a:latin typeface="Arial"/>
                <a:cs typeface="Arial"/>
              </a:rPr>
              <a:t>Emission</a:t>
            </a:r>
            <a:r>
              <a:rPr sz="1710" spc="-4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10" spc="-4" dirty="0">
                <a:solidFill>
                  <a:prstClr val="black"/>
                </a:solidFill>
                <a:latin typeface="Arial"/>
                <a:cs typeface="Arial"/>
              </a:rPr>
              <a:t>Limit</a:t>
            </a:r>
            <a:endParaRPr sz="171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2" name="Slide Number Placeholder 6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D91A7B-2D7C-4A2A-9250-70F6E0BEFA95}" type="slidenum">
              <a:rPr lang="en-US" smtClean="0"/>
              <a:t>5</a:t>
            </a:fld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4669858" y="6667500"/>
            <a:ext cx="554499" cy="1404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4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:\WVU Projects\ICCT - In-Use Emissions Testing of LDDV (Nov 2012)\Test Routes\Seattle Trip\LA_Seattle.JPG"/>
          <p:cNvPicPr/>
          <p:nvPr/>
        </p:nvPicPr>
        <p:blipFill rotWithShape="1">
          <a:blip r:embed="rId3" cstate="print"/>
          <a:srcRect l="10044" r="15662" b="1689"/>
          <a:stretch/>
        </p:blipFill>
        <p:spPr bwMode="auto">
          <a:xfrm>
            <a:off x="7117774" y="734685"/>
            <a:ext cx="2005446" cy="5589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Route 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1" b="8909"/>
          <a:stretch/>
        </p:blipFill>
        <p:spPr bwMode="auto">
          <a:xfrm>
            <a:off x="1688734" y="5425563"/>
            <a:ext cx="4700392" cy="914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Route 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9" b="4178"/>
          <a:stretch/>
        </p:blipFill>
        <p:spPr bwMode="auto">
          <a:xfrm>
            <a:off x="6240275" y="5257800"/>
            <a:ext cx="2075697" cy="11290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143000"/>
          </a:xfrm>
        </p:spPr>
        <p:txBody>
          <a:bodyPr>
            <a:noAutofit/>
          </a:bodyPr>
          <a:lstStyle/>
          <a:p>
            <a:pPr algn="ctr"/>
            <a:r>
              <a:rPr lang="en-US" b="1" cap="none" dirty="0" smtClean="0">
                <a:solidFill>
                  <a:srgbClr val="1F497D"/>
                </a:solidFill>
              </a:rPr>
              <a:t>ICCT Light-Duty Diesel Project Protocol</a:t>
            </a:r>
            <a:endParaRPr lang="en-US" b="1" cap="none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773" y="1252151"/>
            <a:ext cx="7018350" cy="47244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+mj-lt"/>
              </a:rPr>
              <a:t>Initial Proposal Planned Work Around Morgantown, WV, and North Florida</a:t>
            </a:r>
          </a:p>
          <a:p>
            <a:r>
              <a:rPr lang="en-US" dirty="0" smtClean="0">
                <a:solidFill>
                  <a:schemeClr val="tx2"/>
                </a:solidFill>
                <a:latin typeface="+mj-lt"/>
              </a:rPr>
              <a:t>Vehicle Recruitment Resulted in Location Change to Southern California</a:t>
            </a:r>
          </a:p>
          <a:p>
            <a:r>
              <a:rPr lang="en-US" dirty="0" smtClean="0">
                <a:solidFill>
                  <a:schemeClr val="tx2"/>
                </a:solidFill>
                <a:latin typeface="+mj-lt"/>
              </a:rPr>
              <a:t>Incorporated CARB Chassis Dynamometer Test Facility to Provide Baseline Data </a:t>
            </a:r>
          </a:p>
          <a:p>
            <a:r>
              <a:rPr lang="en-US" dirty="0" smtClean="0">
                <a:solidFill>
                  <a:schemeClr val="tx2"/>
                </a:solidFill>
                <a:latin typeface="+mj-lt"/>
              </a:rPr>
              <a:t>Routes Selected to Provide Representative In-use Operation of City, Suburban, and Highway Driving</a:t>
            </a:r>
          </a:p>
          <a:p>
            <a:r>
              <a:rPr lang="en-US" dirty="0" smtClean="0">
                <a:solidFill>
                  <a:schemeClr val="tx2"/>
                </a:solidFill>
                <a:latin typeface="+mj-lt"/>
              </a:rPr>
              <a:t>Part of the </a:t>
            </a:r>
            <a:r>
              <a:rPr lang="en-US" dirty="0" err="1" smtClean="0">
                <a:solidFill>
                  <a:schemeClr val="tx2"/>
                </a:solidFill>
                <a:latin typeface="+mj-lt"/>
              </a:rPr>
              <a:t>1970’s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 Route in Los Angeles used to Generate the </a:t>
            </a:r>
            <a:r>
              <a:rPr lang="en-US" dirty="0" err="1" smtClean="0">
                <a:solidFill>
                  <a:schemeClr val="tx2"/>
                </a:solidFill>
                <a:latin typeface="+mj-lt"/>
              </a:rPr>
              <a:t>UDDS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 Included</a:t>
            </a:r>
          </a:p>
          <a:p>
            <a:r>
              <a:rPr lang="en-US" dirty="0" smtClean="0">
                <a:solidFill>
                  <a:schemeClr val="tx2"/>
                </a:solidFill>
                <a:latin typeface="+mj-lt"/>
              </a:rPr>
              <a:t>Grade Included for </a:t>
            </a:r>
            <a:r>
              <a:rPr lang="en-US" dirty="0" err="1" smtClean="0">
                <a:solidFill>
                  <a:schemeClr val="tx2"/>
                </a:solidFill>
                <a:latin typeface="+mj-lt"/>
              </a:rPr>
              <a:t>Aftertreatment</a:t>
            </a:r>
            <a:r>
              <a:rPr lang="en-US" dirty="0" smtClean="0">
                <a:solidFill>
                  <a:schemeClr val="tx2"/>
                </a:solidFill>
                <a:latin typeface="+mj-lt"/>
              </a:rPr>
              <a:t> Effects</a:t>
            </a:r>
          </a:p>
          <a:p>
            <a:r>
              <a:rPr lang="en-US" dirty="0" smtClean="0">
                <a:solidFill>
                  <a:schemeClr val="tx2"/>
                </a:solidFill>
                <a:latin typeface="+mj-lt"/>
              </a:rPr>
              <a:t>Extended Highway Driving to study PM Regeneration Events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4267200"/>
            <a:ext cx="81534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D91A7B-2D7C-4A2A-9250-70F6E0BEFA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2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6" y="0"/>
            <a:ext cx="8991600" cy="1143000"/>
          </a:xfrm>
        </p:spPr>
        <p:txBody>
          <a:bodyPr>
            <a:noAutofit/>
          </a:bodyPr>
          <a:lstStyle/>
          <a:p>
            <a:pPr algn="ctr"/>
            <a:r>
              <a:rPr lang="en-US" cap="none" dirty="0">
                <a:solidFill>
                  <a:schemeClr val="accent1">
                    <a:lumMod val="50000"/>
                  </a:schemeClr>
                </a:solidFill>
                <a:ea typeface="ＭＳ Ｐゴシック"/>
              </a:rPr>
              <a:t>Methodology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a typeface="ＭＳ Ｐゴシック"/>
              </a:rPr>
              <a:t> - </a:t>
            </a:r>
            <a:r>
              <a:rPr lang="en-US" cap="none" dirty="0">
                <a:solidFill>
                  <a:schemeClr val="accent1">
                    <a:lumMod val="50000"/>
                  </a:schemeClr>
                </a:solidFill>
                <a:ea typeface="ＭＳ Ｐゴシック"/>
              </a:rPr>
              <a:t>Test Vehicles</a:t>
            </a:r>
            <a:endParaRPr lang="en-US" b="1" cap="none" dirty="0">
              <a:solidFill>
                <a:srgbClr val="1F497D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914400"/>
            <a:ext cx="8382000" cy="4724400"/>
          </a:xfrm>
        </p:spPr>
        <p:txBody>
          <a:bodyPr>
            <a:noAutofit/>
          </a:bodyPr>
          <a:lstStyle/>
          <a:p>
            <a:pPr lvl="1"/>
            <a:endParaRPr lang="en-US" dirty="0">
              <a:solidFill>
                <a:srgbClr val="1F497D"/>
              </a:solidFill>
              <a:latin typeface="+mj-lt"/>
            </a:endParaRPr>
          </a:p>
          <a:p>
            <a:pPr lvl="1"/>
            <a:endParaRPr lang="en-US" dirty="0" smtClean="0">
              <a:solidFill>
                <a:srgbClr val="1F497D"/>
              </a:solidFill>
              <a:latin typeface="+mj-lt"/>
            </a:endParaRPr>
          </a:p>
          <a:p>
            <a:pPr marL="0" indent="0">
              <a:buNone/>
            </a:pPr>
            <a:endParaRPr lang="en-US" sz="2000" dirty="0">
              <a:solidFill>
                <a:srgbClr val="1F497D"/>
              </a:solidFill>
              <a:latin typeface="+mj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4267200"/>
            <a:ext cx="81534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 smtClean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028" y="3875314"/>
            <a:ext cx="3536372" cy="2299855"/>
          </a:xfrm>
          <a:prstGeom prst="rect">
            <a:avLst/>
          </a:prstGeom>
          <a:effectLst>
            <a:softEdge rad="112522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391" y="1218500"/>
            <a:ext cx="3171645" cy="2378734"/>
          </a:xfrm>
          <a:prstGeom prst="rect">
            <a:avLst/>
          </a:prstGeom>
          <a:effectLst>
            <a:softEdge rad="112522"/>
          </a:effectLst>
        </p:spPr>
      </p:pic>
      <p:pic>
        <p:nvPicPr>
          <p:cNvPr id="8" name="Picture 7" descr="N:\WVU Projects\ICCT - In-Use Emissions Testing of LDDV (Nov 2012)\Pictures\VW Jetta\DSC01194.JPG"/>
          <p:cNvPicPr/>
          <p:nvPr/>
        </p:nvPicPr>
        <p:blipFill rotWithShape="1">
          <a:blip r:embed="rId5" cstate="print"/>
          <a:srcRect/>
          <a:stretch/>
        </p:blipFill>
        <p:spPr bwMode="auto">
          <a:xfrm>
            <a:off x="744301" y="1320098"/>
            <a:ext cx="3529331" cy="2555216"/>
          </a:xfrm>
          <a:prstGeom prst="rect">
            <a:avLst/>
          </a:prstGeom>
          <a:noFill/>
          <a:ln>
            <a:noFill/>
          </a:ln>
          <a:effectLst>
            <a:softEdge rad="112522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N:\WVU Projects\ICCT - In-Use Emissions Testing of LDDV (Nov 2012)\Pictures\VW Passat\DSC08208.JPG"/>
          <p:cNvPicPr/>
          <p:nvPr/>
        </p:nvPicPr>
        <p:blipFill rotWithShape="1">
          <a:blip r:embed="rId6" cstate="print"/>
          <a:srcRect/>
          <a:stretch/>
        </p:blipFill>
        <p:spPr bwMode="auto">
          <a:xfrm>
            <a:off x="457200" y="3991429"/>
            <a:ext cx="4088946" cy="2262031"/>
          </a:xfrm>
          <a:prstGeom prst="rect">
            <a:avLst/>
          </a:prstGeom>
          <a:noFill/>
          <a:ln>
            <a:noFill/>
          </a:ln>
          <a:effectLst>
            <a:softEdge rad="112522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15886" y="1339502"/>
            <a:ext cx="145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Jetta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68286" y="5407967"/>
            <a:ext cx="145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Passat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05715" y="5460162"/>
            <a:ext cx="145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BMW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80001" y="3151479"/>
            <a:ext cx="145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Passat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D91A7B-2D7C-4A2A-9250-70F6E0BEFA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0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14189C3-5528-4778-AB8C-C2D630EBFB6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ＭＳ Ｐゴシック"/>
                <a:cs typeface="+mj-cs"/>
              </a:rPr>
              <a:t>Methodology -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ＭＳ Ｐゴシック"/>
                <a:cs typeface="+mj-cs"/>
              </a:rPr>
              <a:t>Test Routes</a:t>
            </a:r>
          </a:p>
        </p:txBody>
      </p:sp>
      <p:pic>
        <p:nvPicPr>
          <p:cNvPr id="5" name="Picture 4" descr="Rout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9" b="6138"/>
          <a:stretch/>
        </p:blipFill>
        <p:spPr bwMode="auto">
          <a:xfrm>
            <a:off x="654069" y="2697480"/>
            <a:ext cx="4908531" cy="33985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Rout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5678" r="14508" b="6224"/>
          <a:stretch/>
        </p:blipFill>
        <p:spPr bwMode="auto">
          <a:xfrm>
            <a:off x="6156960" y="1099038"/>
            <a:ext cx="2834640" cy="49969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14117" y="2808924"/>
            <a:ext cx="285872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Route 2:</a:t>
            </a:r>
            <a:r>
              <a:rPr lang="en-US" sz="1400" b="1" dirty="0" smtClean="0"/>
              <a:t> </a:t>
            </a:r>
            <a:r>
              <a:rPr lang="en-US" sz="1400" i="1" dirty="0" smtClean="0"/>
              <a:t>downtown LA,</a:t>
            </a:r>
          </a:p>
          <a:p>
            <a:r>
              <a:rPr lang="en-US" sz="1400" i="1" dirty="0" smtClean="0"/>
              <a:t>“Los Angeles Route Four” (FTP)</a:t>
            </a:r>
            <a:endParaRPr lang="en-US" sz="1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7010400" y="3726738"/>
            <a:ext cx="19050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Route 3:</a:t>
            </a:r>
            <a:r>
              <a:rPr lang="en-US" sz="1400" b="1" dirty="0" smtClean="0"/>
              <a:t> </a:t>
            </a:r>
            <a:r>
              <a:rPr lang="en-US" sz="1400" i="1" dirty="0" smtClean="0"/>
              <a:t>up/downhill, Ontario to Mt. Baldy</a:t>
            </a:r>
            <a:endParaRPr lang="en-US" sz="1400" i="1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08550" y="941675"/>
            <a:ext cx="5948410" cy="1725325"/>
          </a:xfrm>
          <a:prstGeom prst="rect">
            <a:avLst/>
          </a:prstGeom>
          <a:noFill/>
          <a:ln>
            <a:noFill/>
          </a:ln>
          <a:effectLst>
            <a:softEdge rad="112522"/>
          </a:effectLst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rgbClr val="25406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25406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25406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25406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25406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1775" fontAlgn="auto">
              <a:spcAft>
                <a:spcPts val="0"/>
              </a:spcAft>
            </a:pPr>
            <a:r>
              <a:rPr lang="en-US" sz="1700" u="sng" dirty="0" smtClean="0"/>
              <a:t>Route 1:</a:t>
            </a:r>
            <a:r>
              <a:rPr lang="en-US" sz="1700" dirty="0" smtClean="0"/>
              <a:t> </a:t>
            </a:r>
            <a:r>
              <a:rPr lang="en-US" sz="1700" i="1" dirty="0" smtClean="0"/>
              <a:t>highway driving in Los Angeles</a:t>
            </a:r>
          </a:p>
          <a:p>
            <a:pPr marL="231775" indent="-231775" fontAlgn="auto">
              <a:spcAft>
                <a:spcPts val="0"/>
              </a:spcAft>
            </a:pPr>
            <a:r>
              <a:rPr lang="en-US" sz="1700" u="sng" dirty="0" smtClean="0"/>
              <a:t>Route 2:</a:t>
            </a:r>
            <a:r>
              <a:rPr lang="en-US" sz="1700" dirty="0" smtClean="0"/>
              <a:t> </a:t>
            </a:r>
            <a:r>
              <a:rPr lang="en-US" sz="1700" i="1" dirty="0" smtClean="0"/>
              <a:t>urban driving in downtown Los Angeles</a:t>
            </a:r>
          </a:p>
          <a:p>
            <a:pPr marL="231775" indent="-231775" fontAlgn="auto">
              <a:spcAft>
                <a:spcPts val="0"/>
              </a:spcAft>
            </a:pPr>
            <a:r>
              <a:rPr lang="en-US" sz="1700" u="sng" dirty="0" smtClean="0"/>
              <a:t>Route 3:</a:t>
            </a:r>
            <a:r>
              <a:rPr lang="en-US" sz="1700" dirty="0" smtClean="0"/>
              <a:t> </a:t>
            </a:r>
            <a:r>
              <a:rPr lang="en-US" sz="1700" i="1" dirty="0" smtClean="0"/>
              <a:t>rural </a:t>
            </a:r>
            <a:r>
              <a:rPr lang="en-US" sz="1700" i="1" dirty="0" smtClean="0">
                <a:solidFill>
                  <a:srgbClr val="003366"/>
                </a:solidFill>
              </a:rPr>
              <a:t>and uphill/downhill driving in LA’s foothills</a:t>
            </a:r>
          </a:p>
          <a:p>
            <a:pPr marL="231775" indent="-231775" fontAlgn="auto">
              <a:spcAft>
                <a:spcPts val="0"/>
              </a:spcAft>
            </a:pPr>
            <a:r>
              <a:rPr lang="en-US" sz="1700" u="sng" dirty="0" smtClean="0"/>
              <a:t>Route 4:</a:t>
            </a:r>
            <a:r>
              <a:rPr lang="en-US" sz="1700" dirty="0" smtClean="0"/>
              <a:t> </a:t>
            </a:r>
            <a:r>
              <a:rPr lang="en-US" sz="1700" i="1" dirty="0" smtClean="0"/>
              <a:t>urban driving in downtown San Diego</a:t>
            </a:r>
          </a:p>
          <a:p>
            <a:pPr marL="231775" indent="-231775" fontAlgn="auto">
              <a:spcAft>
                <a:spcPts val="0"/>
              </a:spcAft>
            </a:pPr>
            <a:r>
              <a:rPr lang="en-US" sz="1700" u="sng" dirty="0" smtClean="0"/>
              <a:t>Route 5:</a:t>
            </a:r>
            <a:r>
              <a:rPr lang="en-US" sz="1700" dirty="0" smtClean="0"/>
              <a:t> </a:t>
            </a:r>
            <a:r>
              <a:rPr lang="en-US" sz="1700" i="1" dirty="0" smtClean="0"/>
              <a:t>urban driving in downtown San Francisco</a:t>
            </a:r>
          </a:p>
          <a:p>
            <a:pPr fontAlgn="auto">
              <a:spcAft>
                <a:spcPts val="0"/>
              </a:spcAft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auto">
              <a:spcAft>
                <a:spcPts val="0"/>
              </a:spcAft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auto">
              <a:spcAft>
                <a:spcPts val="0"/>
              </a:spcAft>
            </a:pPr>
            <a:endParaRPr lang="en-US" sz="2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fontAlgn="auto">
              <a:spcAft>
                <a:spcPts val="0"/>
              </a:spcAft>
            </a:pP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Arial"/>
              <a:buNone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78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2994"/>
            <a:ext cx="8534400" cy="785169"/>
          </a:xfrm>
        </p:spPr>
        <p:txBody>
          <a:bodyPr>
            <a:noAutofit/>
          </a:bodyPr>
          <a:lstStyle/>
          <a:p>
            <a:pPr algn="ctr"/>
            <a:r>
              <a:rPr lang="en-US" sz="3600" b="1" cap="none" dirty="0" smtClean="0">
                <a:solidFill>
                  <a:srgbClr val="1F497D"/>
                </a:solidFill>
                <a:cs typeface="Arial Black"/>
              </a:rPr>
              <a:t>Chassis Dynamometer Testing at CARB</a:t>
            </a:r>
            <a:endParaRPr lang="en-US" sz="3600" b="1" cap="none" dirty="0">
              <a:solidFill>
                <a:srgbClr val="1F497D"/>
              </a:solidFill>
              <a:cs typeface="Arial Black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28600" y="1043987"/>
            <a:ext cx="8686800" cy="52222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rgbClr val="25406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rgbClr val="25406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rgbClr val="25406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rgbClr val="25406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rgbClr val="25406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800" dirty="0" smtClean="0">
                <a:solidFill>
                  <a:srgbClr val="1F497D"/>
                </a:solidFill>
              </a:rPr>
              <a:t>Volkswagen Jetta and Passat Tested in </a:t>
            </a:r>
            <a:r>
              <a:rPr lang="en-US" sz="1800" dirty="0" err="1" smtClean="0">
                <a:solidFill>
                  <a:srgbClr val="1F497D"/>
                </a:solidFill>
              </a:rPr>
              <a:t>CARB’s</a:t>
            </a:r>
            <a:r>
              <a:rPr lang="en-US" sz="1800" dirty="0" smtClean="0">
                <a:solidFill>
                  <a:srgbClr val="1F497D"/>
                </a:solidFill>
              </a:rPr>
              <a:t> El Monte Chassis Dynamometer Laboratory </a:t>
            </a:r>
          </a:p>
          <a:p>
            <a:pPr fontAlgn="auto">
              <a:spcAft>
                <a:spcPts val="0"/>
              </a:spcAft>
            </a:pPr>
            <a:r>
              <a:rPr lang="en-US" sz="1800" dirty="0" smtClean="0">
                <a:solidFill>
                  <a:srgbClr val="1F497D"/>
                </a:solidFill>
              </a:rPr>
              <a:t>Passat Used to Compare </a:t>
            </a:r>
            <a:r>
              <a:rPr lang="en-US" sz="1800" dirty="0" err="1" smtClean="0">
                <a:solidFill>
                  <a:srgbClr val="1F497D"/>
                </a:solidFill>
              </a:rPr>
              <a:t>PEMS</a:t>
            </a:r>
            <a:r>
              <a:rPr lang="en-US" sz="1800" dirty="0" smtClean="0">
                <a:solidFill>
                  <a:srgbClr val="1F497D"/>
                </a:solidFill>
              </a:rPr>
              <a:t> to Lab – Ensure Confidence in </a:t>
            </a:r>
            <a:r>
              <a:rPr lang="en-US" sz="1800" dirty="0" err="1" smtClean="0">
                <a:solidFill>
                  <a:srgbClr val="1F497D"/>
                </a:solidFill>
              </a:rPr>
              <a:t>PEMS</a:t>
            </a:r>
            <a:r>
              <a:rPr lang="en-US" sz="1800" dirty="0" smtClean="0">
                <a:solidFill>
                  <a:srgbClr val="1F497D"/>
                </a:solidFill>
              </a:rPr>
              <a:t> Data</a:t>
            </a:r>
          </a:p>
          <a:p>
            <a:pPr fontAlgn="auto">
              <a:spcAft>
                <a:spcPts val="0"/>
              </a:spcAft>
            </a:pPr>
            <a:r>
              <a:rPr lang="en-US" sz="1800" dirty="0">
                <a:solidFill>
                  <a:srgbClr val="1F497D"/>
                </a:solidFill>
              </a:rPr>
              <a:t>Integrated (g/mile) and Continuous (g/s) Data Comparison</a:t>
            </a:r>
          </a:p>
          <a:p>
            <a:pPr fontAlgn="auto">
              <a:spcAft>
                <a:spcPts val="0"/>
              </a:spcAft>
            </a:pPr>
            <a:r>
              <a:rPr lang="en-US" sz="1800" dirty="0" smtClean="0">
                <a:solidFill>
                  <a:srgbClr val="1F497D"/>
                </a:solidFill>
              </a:rPr>
              <a:t>Three Different Test Cycles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1F497D"/>
                </a:solidFill>
              </a:rPr>
              <a:t>FTP75</a:t>
            </a:r>
            <a:endParaRPr lang="en-US" sz="1600" dirty="0" smtClean="0">
              <a:solidFill>
                <a:srgbClr val="1F497D"/>
              </a:solidFill>
            </a:endParaRP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1F497D"/>
                </a:solidFill>
              </a:rPr>
              <a:t>NEDC</a:t>
            </a:r>
            <a:endParaRPr lang="en-US" sz="1600" dirty="0" smtClean="0">
              <a:solidFill>
                <a:srgbClr val="1F497D"/>
              </a:solidFill>
            </a:endParaRP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1F497D"/>
                </a:solidFill>
              </a:rPr>
              <a:t>US06</a:t>
            </a:r>
            <a:endParaRPr lang="en-US" sz="1600" dirty="0" smtClean="0">
              <a:solidFill>
                <a:srgbClr val="1F497D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sz="1800" dirty="0" smtClean="0">
                <a:solidFill>
                  <a:srgbClr val="1F497D"/>
                </a:solidFill>
              </a:rPr>
              <a:t>Cold, Warm, and Hot Starts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1F497D"/>
              </a:solidFill>
            </a:endParaRPr>
          </a:p>
        </p:txBody>
      </p:sp>
      <p:pic>
        <p:nvPicPr>
          <p:cNvPr id="5" name="Picture 4" descr="Passat - Report.JPG"/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102100" y="2483626"/>
            <a:ext cx="4902200" cy="3845024"/>
          </a:xfrm>
          <a:prstGeom prst="rect">
            <a:avLst/>
          </a:prstGeom>
          <a:effectLst>
            <a:softEdge rad="112522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D91A7B-2D7C-4A2A-9250-70F6E0BEFA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3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16571</TotalTime>
  <Words>1569</Words>
  <Application>Microsoft Office PowerPoint</Application>
  <PresentationFormat>On-screen Show (4:3)</PresentationFormat>
  <Paragraphs>310</Paragraphs>
  <Slides>24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ＭＳ Ｐゴシック</vt:lpstr>
      <vt:lpstr>Arial</vt:lpstr>
      <vt:lpstr>Arial Black</vt:lpstr>
      <vt:lpstr>Arimo</vt:lpstr>
      <vt:lpstr>Calibri</vt:lpstr>
      <vt:lpstr>Times New Roman</vt:lpstr>
      <vt:lpstr>Times New Roman (Body)</vt:lpstr>
      <vt:lpstr>Wingdings</vt:lpstr>
      <vt:lpstr>Presentation2</vt:lpstr>
      <vt:lpstr>Office Theme</vt:lpstr>
      <vt:lpstr>PowerPoint Presentation</vt:lpstr>
      <vt:lpstr>ICCT Light-Duty Diesel Project</vt:lpstr>
      <vt:lpstr>Emissions Control</vt:lpstr>
      <vt:lpstr>12th Diesel Engine-Efficiency and  Emissions Research (DEER) Conference  August 20-24, 2006, Detroit, Michigan</vt:lpstr>
      <vt:lpstr>System Applicability</vt:lpstr>
      <vt:lpstr>ICCT Light-Duty Diesel Project Protocol</vt:lpstr>
      <vt:lpstr>Methodology - Test Vehicles</vt:lpstr>
      <vt:lpstr>PowerPoint Presentation</vt:lpstr>
      <vt:lpstr>Chassis Dynamometer Testing at CARB</vt:lpstr>
      <vt:lpstr>PEMS vs. CARB Laboratory</vt:lpstr>
      <vt:lpstr>On-Road Fuel Economy Results</vt:lpstr>
      <vt:lpstr>PowerPoint Presentation</vt:lpstr>
      <vt:lpstr>PowerPoint Presentation</vt:lpstr>
      <vt:lpstr>PowerPoint Presentation</vt:lpstr>
      <vt:lpstr>Timeline</vt:lpstr>
      <vt:lpstr>Timeline….cont’d</vt:lpstr>
      <vt:lpstr>PowerPoint Presentation</vt:lpstr>
      <vt:lpstr>PowerPoint Presentation</vt:lpstr>
      <vt:lpstr>Regulatory Action?</vt:lpstr>
      <vt:lpstr>Technology Acceleration?</vt:lpstr>
      <vt:lpstr>PowerPoint Presentation</vt:lpstr>
      <vt:lpstr>AirCom - Prototype</vt:lpstr>
      <vt:lpstr>WVU Markov Drive Cycle</vt:lpstr>
      <vt:lpstr>PowerPoint Presentation</vt:lpstr>
    </vt:vector>
  </TitlesOfParts>
  <Company>West Virginia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 Carder;Greg Thompson</dc:creator>
  <cp:lastModifiedBy>Dan Carder</cp:lastModifiedBy>
  <cp:revision>1098</cp:revision>
  <cp:lastPrinted>2016-01-15T20:33:43Z</cp:lastPrinted>
  <dcterms:created xsi:type="dcterms:W3CDTF">2008-12-11T21:50:45Z</dcterms:created>
  <dcterms:modified xsi:type="dcterms:W3CDTF">2016-03-17T19:28:21Z</dcterms:modified>
</cp:coreProperties>
</file>