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23"/>
  </p:notesMasterIdLst>
  <p:handoutMasterIdLst>
    <p:handoutMasterId r:id="rId24"/>
  </p:handoutMasterIdLst>
  <p:sldIdLst>
    <p:sldId id="283" r:id="rId2"/>
    <p:sldId id="383" r:id="rId3"/>
    <p:sldId id="354" r:id="rId4"/>
    <p:sldId id="355" r:id="rId5"/>
    <p:sldId id="322" r:id="rId6"/>
    <p:sldId id="373" r:id="rId7"/>
    <p:sldId id="374" r:id="rId8"/>
    <p:sldId id="361" r:id="rId9"/>
    <p:sldId id="377" r:id="rId10"/>
    <p:sldId id="378" r:id="rId11"/>
    <p:sldId id="379" r:id="rId12"/>
    <p:sldId id="380" r:id="rId13"/>
    <p:sldId id="382" r:id="rId14"/>
    <p:sldId id="375" r:id="rId15"/>
    <p:sldId id="328" r:id="rId16"/>
    <p:sldId id="329" r:id="rId17"/>
    <p:sldId id="359" r:id="rId18"/>
    <p:sldId id="336" r:id="rId19"/>
    <p:sldId id="358" r:id="rId20"/>
    <p:sldId id="337" r:id="rId21"/>
    <p:sldId id="384" r:id="rId2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Polidori" initials="AP" lastIdx="0" clrIdx="0"/>
  <p:cmAuthor id="1" name="Hang Zhang" initials="HZ" lastIdx="39" clrIdx="1">
    <p:extLst>
      <p:ext uri="{19B8F6BF-5375-455C-9EA6-DF929625EA0E}">
        <p15:presenceInfo xmlns:p15="http://schemas.microsoft.com/office/powerpoint/2012/main" userId="Hang Z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3119" autoAdjust="0"/>
  </p:normalViewPr>
  <p:slideViewPr>
    <p:cSldViewPr>
      <p:cViewPr varScale="1">
        <p:scale>
          <a:sx n="81" d="100"/>
          <a:sy n="81" d="100"/>
        </p:scale>
        <p:origin x="1602" y="126"/>
      </p:cViewPr>
      <p:guideLst>
        <p:guide orient="horz" pos="3408"/>
        <p:guide pos="2880"/>
      </p:guideLst>
    </p:cSldViewPr>
  </p:slideViewPr>
  <p:outlineViewPr>
    <p:cViewPr>
      <p:scale>
        <a:sx n="33" d="100"/>
        <a:sy n="33" d="100"/>
      </p:scale>
      <p:origin x="0" y="49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-2290" y="-6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735" y="8830659"/>
            <a:ext cx="3038145" cy="464205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359D0DAA-B0BC-483F-84B4-1068834C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168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5" y="1"/>
            <a:ext cx="3038145" cy="464205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DC90147-9E36-4831-BFE9-C5EF14E60C3B}" type="datetimeFigureOut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8"/>
            <a:ext cx="5607712" cy="4182458"/>
          </a:xfrm>
          <a:prstGeom prst="rect">
            <a:avLst/>
          </a:prstGeom>
        </p:spPr>
        <p:txBody>
          <a:bodyPr vert="horz" lIns="93173" tIns="46587" rIns="93173" bIns="4658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5" y="8830659"/>
            <a:ext cx="3038145" cy="464205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B7640B51-548A-4D19-8549-4E0B63129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287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5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4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9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67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6E83B-5989-44D8-8AFC-FDA41F8469D1}" type="datetime1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BEFD6-1646-4CC4-8B11-41F358738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 userDrawn="1"/>
        </p:nvSpPr>
        <p:spPr bwMode="auto">
          <a:xfrm>
            <a:off x="1524000" y="58674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+mn-cs"/>
              </a:rPr>
              <a:t>Cleaning the Air That We Breathe…</a:t>
            </a:r>
          </a:p>
        </p:txBody>
      </p:sp>
    </p:spTree>
    <p:extLst>
      <p:ext uri="{BB962C8B-B14F-4D97-AF65-F5344CB8AC3E}">
        <p14:creationId xmlns:p14="http://schemas.microsoft.com/office/powerpoint/2010/main" val="36444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9739F-DE50-4D38-986B-DA0CF9AAACC6}" type="datetime1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4BD1D-4B90-4F7A-81D2-7A3F82AD14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6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6B334-5A2F-40F4-940A-A001173CB1EC}" type="datetime1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621F-2825-49A0-9C17-2291278AC4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1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A286A-B332-4B2C-B6C1-E9E2E30B9CEF}" type="datetime1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764C33-0116-4340-8B0C-D09157CF9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9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92C1-9B30-4BA3-9C07-36880783AB3B}" type="datetime1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107D4A-4624-426C-A321-9768773D2F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7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0CC38-895D-454C-B8BF-E2AFD308625E}" type="datetime1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C4E18-822E-44FE-B750-8860A10694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8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8CB43-0A00-475B-8309-E23502C48A1F}" type="datetime1">
              <a:rPr lang="en-US" smtClean="0"/>
              <a:t>3/17/2016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FDED5-7F43-4E11-803C-3BDF9A61AC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7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F9FAF-0BD1-4B93-A5B4-45D89128F34C}" type="datetime1">
              <a:rPr lang="en-US" smtClean="0"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88A6-4AB8-47C2-B5ED-64FB7D3A7F8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7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D186-2448-4771-9FE2-6DD61BB612C5}" type="datetime1">
              <a:rPr lang="en-US" smtClean="0"/>
              <a:t>3/17/2016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10E7F-120D-42B2-B9AF-AFB75522E6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7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8E0C3-0163-4220-B83B-8D74402A3B3A}" type="datetime1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23207-F496-4B2E-97D6-BEE04ACED4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44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1D90-50A5-4577-8688-9910C2BB8C11}" type="datetime1">
              <a:rPr lang="en-US" smtClean="0"/>
              <a:t>3/17/2016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7DCFB-CE60-48F1-ACA4-C91D2F3439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7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65CF-873E-4AE4-BD2B-519FA8F1E357}" type="datetime1">
              <a:rPr lang="en-US" smtClean="0"/>
              <a:t>3/17/2016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4D82B-1947-4F87-8158-CA325C79C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emf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2.e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-45602" y="5334000"/>
            <a:ext cx="921366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Portable </a:t>
            </a:r>
            <a:r>
              <a:rPr lang="en-US" sz="2000" b="1" dirty="0"/>
              <a:t>Emissions Measurement Systems </a:t>
            </a:r>
            <a:endParaRPr lang="en-US" sz="2000" b="1" dirty="0" smtClean="0"/>
          </a:p>
          <a:p>
            <a:pPr algn="ctr"/>
            <a:r>
              <a:rPr lang="en-US" sz="2000" dirty="0" smtClean="0"/>
              <a:t>International </a:t>
            </a:r>
            <a:r>
              <a:rPr lang="en-US" sz="2000" dirty="0"/>
              <a:t>Conference &amp; Workshop </a:t>
            </a:r>
          </a:p>
          <a:p>
            <a:pPr algn="ctr"/>
            <a:r>
              <a:rPr lang="en-US" i="1" dirty="0" smtClean="0"/>
              <a:t>University </a:t>
            </a:r>
            <a:r>
              <a:rPr lang="en-US" i="1" dirty="0"/>
              <a:t>of California, </a:t>
            </a:r>
            <a:r>
              <a:rPr lang="en-US" i="1" dirty="0" smtClean="0"/>
              <a:t>Riverside</a:t>
            </a:r>
          </a:p>
          <a:p>
            <a:pPr algn="ctr"/>
            <a:endParaRPr lang="en-US" sz="800" i="1" dirty="0" smtClean="0"/>
          </a:p>
          <a:p>
            <a:pPr algn="ctr"/>
            <a:r>
              <a:rPr lang="en-US" sz="1600" dirty="0" smtClean="0"/>
              <a:t>March 17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2016</a:t>
            </a:r>
            <a:endParaRPr lang="en-US" sz="1600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45602" y="3861142"/>
            <a:ext cx="92136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/>
              <a:t>Vasileios Papapostolou, Sc.D.</a:t>
            </a:r>
          </a:p>
          <a:p>
            <a:pPr algn="ctr"/>
            <a:r>
              <a:rPr lang="en-US" sz="2200" i="1" dirty="0" smtClean="0"/>
              <a:t>Air Quality Specialist</a:t>
            </a:r>
            <a:endParaRPr lang="en-US" sz="2200" i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2084" y="2438400"/>
            <a:ext cx="92136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“Low-Cost” Air Quality Sensor Evaluation Update</a:t>
            </a:r>
          </a:p>
          <a:p>
            <a:pPr algn="ctr"/>
            <a:r>
              <a:rPr lang="en-US" sz="2400" i="1" dirty="0" smtClean="0"/>
              <a:t>South Coast Air Quality Management District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0" y="2296620"/>
            <a:ext cx="1333500" cy="3825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</a:p>
          <a:p>
            <a:endParaRPr lang="en-US" sz="1800" b="1" dirty="0"/>
          </a:p>
          <a:p>
            <a:endParaRPr lang="en-US" sz="1800" b="1" dirty="0" smtClean="0"/>
          </a:p>
          <a:p>
            <a:endParaRPr lang="en-US" sz="1800" b="1" dirty="0"/>
          </a:p>
          <a:p>
            <a:endParaRPr lang="en-US" sz="1800" b="1" dirty="0" smtClean="0"/>
          </a:p>
          <a:p>
            <a:endParaRPr lang="en-US" sz="1800" b="1" dirty="0"/>
          </a:p>
          <a:p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1732" y="1981200"/>
            <a:ext cx="3982267" cy="535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Susceptibility to weather changes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vpapapostolou\Desktop\Data processing\RTI MicroPEM\micropem-DSC3369-2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7" r="21729"/>
          <a:stretch/>
        </p:blipFill>
        <p:spPr bwMode="auto">
          <a:xfrm>
            <a:off x="359799" y="1465147"/>
            <a:ext cx="703305" cy="10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895600" y="1238743"/>
            <a:ext cx="3926045" cy="60164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RTI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MicroPEM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PM</a:t>
            </a:r>
            <a:r>
              <a:rPr lang="en-US" sz="3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2.5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679" y="4675015"/>
            <a:ext cx="495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Precision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 example from medium concentration range (0-40 µg/m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732" y="2362200"/>
            <a:ext cx="3906068" cy="2834463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3997" t="43518" r="22996" b="35183"/>
          <a:stretch/>
        </p:blipFill>
        <p:spPr>
          <a:xfrm>
            <a:off x="142098" y="5360127"/>
            <a:ext cx="5928031" cy="128627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66398" y="6313979"/>
            <a:ext cx="1686992" cy="3324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29497" t="37961" r="20497" b="33332"/>
          <a:stretch/>
        </p:blipFill>
        <p:spPr>
          <a:xfrm>
            <a:off x="142098" y="2721808"/>
            <a:ext cx="4943435" cy="15324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6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ASTD\Quality Assurance\AQ-SPEC\Sensor Data Notes and Log Books\AeroQUAL\series-500_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t="-960" r="15106" b="-1"/>
          <a:stretch/>
        </p:blipFill>
        <p:spPr bwMode="auto">
          <a:xfrm>
            <a:off x="272429" y="1905000"/>
            <a:ext cx="1005584" cy="148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54857" y="1235403"/>
            <a:ext cx="4383246" cy="60164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Aeroqual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S-500 Ozone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926840"/>
            <a:ext cx="4842550" cy="277876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805969"/>
              </p:ext>
            </p:extLst>
          </p:nvPr>
        </p:nvGraphicFramePr>
        <p:xfrm>
          <a:off x="1511141" y="1905000"/>
          <a:ext cx="68744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1288"/>
                <a:gridCol w="2149284"/>
                <a:gridCol w="229387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Field</a:t>
                      </a:r>
                      <a:r>
                        <a:rPr lang="en-US" sz="1800" b="1" baseline="0" dirty="0" smtClean="0"/>
                        <a:t> (ambient)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Laboratory (chamber)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Intra-model variability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4.5% (29 ppb)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9.5%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Data recovery (3 units)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100% from each one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94%, 100%, 91%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Correlation (R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baseline="0" dirty="0" smtClean="0"/>
                        <a:t>)</a:t>
                      </a:r>
                      <a:endParaRPr lang="en-US" sz="18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0.85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0.91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17097" y="3516868"/>
            <a:ext cx="287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Field testing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613140" y="3505200"/>
            <a:ext cx="287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Laboratory testing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447" y="3926840"/>
            <a:ext cx="3900579" cy="282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3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2415881"/>
            <a:ext cx="1365535" cy="38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Accuracy</a:t>
            </a:r>
          </a:p>
          <a:p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796881"/>
            <a:ext cx="4233911" cy="3074803"/>
          </a:xfrm>
          <a:prstGeom prst="rect">
            <a:avLst/>
          </a:prstGeom>
        </p:spPr>
      </p:pic>
      <p:pic>
        <p:nvPicPr>
          <p:cNvPr id="7" name="Picture 2" descr="E:\ASTD\Quality Assurance\AQ-SPEC\Sensor Data Notes and Log Books\AeroQUAL\series-500_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t="-960" r="15106" b="-1"/>
          <a:stretch/>
        </p:blipFill>
        <p:spPr bwMode="auto">
          <a:xfrm>
            <a:off x="242402" y="1255404"/>
            <a:ext cx="976798" cy="14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5396" y="4547628"/>
            <a:ext cx="4151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Precision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Excellent precision </a:t>
            </a:r>
            <a:r>
              <a:rPr lang="en-US" dirty="0">
                <a:solidFill>
                  <a:srgbClr val="FF0000"/>
                </a:solidFill>
              </a:rPr>
              <a:t>across conditions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17220" y="1240636"/>
            <a:ext cx="4459446" cy="60164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Aeroqual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S-500 Ozone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5085533" y="2415881"/>
            <a:ext cx="3982267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Susceptibility to weather changes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8498" t="43518" r="19996" b="26849"/>
          <a:stretch/>
        </p:blipFill>
        <p:spPr>
          <a:xfrm>
            <a:off x="76200" y="2796881"/>
            <a:ext cx="4650109" cy="14446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913" y="1335846"/>
            <a:ext cx="711349" cy="90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569454" y="1382944"/>
            <a:ext cx="3106429" cy="60164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Dylos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DC1700</a:t>
            </a:r>
            <a:endParaRPr lang="en-US" sz="36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32978"/>
              </p:ext>
            </p:extLst>
          </p:nvPr>
        </p:nvGraphicFramePr>
        <p:xfrm>
          <a:off x="140627" y="2382150"/>
          <a:ext cx="5122715" cy="1292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430"/>
                <a:gridCol w="1623885"/>
                <a:gridCol w="1676400"/>
              </a:tblGrid>
              <a:tr h="355577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Field</a:t>
                      </a:r>
                      <a:r>
                        <a:rPr lang="en-US" sz="1300" b="1" baseline="0" dirty="0" smtClean="0"/>
                        <a:t> (ambient)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Laboratory (chamber)</a:t>
                      </a:r>
                      <a:endParaRPr lang="en-US" sz="1300" b="1" dirty="0"/>
                    </a:p>
                  </a:txBody>
                  <a:tcPr/>
                </a:tc>
              </a:tr>
              <a:tr h="312328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Intra-model variability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14.2% (12,000</a:t>
                      </a:r>
                      <a:r>
                        <a:rPr lang="en-US" sz="1300" b="1" baseline="0" dirty="0" smtClean="0"/>
                        <a:t> #/L)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9.2% (150,000</a:t>
                      </a:r>
                      <a:r>
                        <a:rPr lang="en-US" sz="1300" b="1" baseline="0" dirty="0" smtClean="0"/>
                        <a:t> #/L)</a:t>
                      </a:r>
                      <a:endParaRPr lang="en-US" sz="1300" b="1" dirty="0"/>
                    </a:p>
                  </a:txBody>
                  <a:tcPr/>
                </a:tc>
              </a:tr>
              <a:tr h="312328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Data recovery (3 units)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100% from each one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100%, 97%, 100%</a:t>
                      </a:r>
                      <a:endParaRPr lang="en-US" sz="1300" b="1" dirty="0"/>
                    </a:p>
                  </a:txBody>
                  <a:tcPr/>
                </a:tc>
              </a:tr>
              <a:tr h="312328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Correlation (R</a:t>
                      </a:r>
                      <a:r>
                        <a:rPr lang="en-US" sz="1300" b="1" baseline="30000" dirty="0" smtClean="0"/>
                        <a:t>2</a:t>
                      </a:r>
                      <a:r>
                        <a:rPr lang="en-US" sz="1300" b="1" baseline="0" dirty="0" smtClean="0"/>
                        <a:t>)</a:t>
                      </a:r>
                      <a:endParaRPr lang="en-US" sz="13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0.81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0.89</a:t>
                      </a:r>
                      <a:endParaRPr lang="en-US" sz="13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Content Placeholder 3"/>
          <p:cNvSpPr>
            <a:spLocks noGrp="1"/>
          </p:cNvSpPr>
          <p:nvPr>
            <p:ph sz="half" idx="2"/>
          </p:nvPr>
        </p:nvSpPr>
        <p:spPr>
          <a:xfrm>
            <a:off x="5558520" y="3950513"/>
            <a:ext cx="3505200" cy="322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Susceptibility to weather changes</a:t>
            </a:r>
            <a:endParaRPr lang="en-US" sz="1800" b="1" dirty="0"/>
          </a:p>
        </p:txBody>
      </p:sp>
      <p:sp>
        <p:nvSpPr>
          <p:cNvPr id="24" name="Rectangle 23"/>
          <p:cNvSpPr/>
          <p:nvPr/>
        </p:nvSpPr>
        <p:spPr>
          <a:xfrm>
            <a:off x="87209" y="5191036"/>
            <a:ext cx="543770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+mn-lt"/>
              </a:rPr>
              <a:t>Precision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 example from medium concentration range (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0-1.0*10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#/L)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11282" y="3657600"/>
            <a:ext cx="103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Accuracy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3727" t="41672" r="19768" b="31473"/>
          <a:stretch/>
        </p:blipFill>
        <p:spPr>
          <a:xfrm>
            <a:off x="697779" y="3962400"/>
            <a:ext cx="3932244" cy="1226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9496" t="38888" r="25497" b="38887"/>
          <a:stretch/>
        </p:blipFill>
        <p:spPr>
          <a:xfrm>
            <a:off x="320448" y="5791200"/>
            <a:ext cx="4686905" cy="10225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418" y="4268094"/>
            <a:ext cx="3373776" cy="24460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927" y="1528336"/>
            <a:ext cx="3356880" cy="24340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94066" y="1281013"/>
            <a:ext cx="3886201" cy="48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www.aqmd.gov/aq-spec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38" y="1902552"/>
            <a:ext cx="7739723" cy="4955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17867" y="1280603"/>
            <a:ext cx="4038600" cy="48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www.aqmd.gov/aq-spec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309" y="1827297"/>
            <a:ext cx="6040885" cy="4994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64616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Upcoming </a:t>
            </a:r>
            <a:r>
              <a:rPr lang="en-US" sz="4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AQ-SPEC related</a:t>
            </a: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itchFamily="34" charset="0"/>
                <a:ea typeface="+mj-ea"/>
                <a:cs typeface="+mj-cs"/>
              </a:rPr>
              <a:t> Activities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513" y="1028991"/>
            <a:ext cx="4572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2400" u="sng" dirty="0" smtClean="0">
                <a:latin typeface="+mn-lt"/>
              </a:rPr>
              <a:t>Pilot Study #1</a:t>
            </a:r>
            <a:r>
              <a:rPr lang="en-US" sz="2400" dirty="0" smtClean="0">
                <a:latin typeface="+mn-lt"/>
              </a:rPr>
              <a:t>:</a:t>
            </a:r>
          </a:p>
          <a:p>
            <a:pPr marL="0" lvl="1" ea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8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Create a small sensor </a:t>
            </a:r>
            <a:r>
              <a:rPr lang="en-US" sz="2400" dirty="0" smtClean="0">
                <a:latin typeface="+mn-lt"/>
              </a:rPr>
              <a:t>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20-25 sensors deployed at: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>
                <a:latin typeface="+mn-lt"/>
              </a:rPr>
              <a:t>Existing monitoring </a:t>
            </a:r>
            <a:r>
              <a:rPr lang="en-US" sz="2000" dirty="0" smtClean="0">
                <a:latin typeface="+mn-lt"/>
              </a:rPr>
              <a:t>stations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Near </a:t>
            </a:r>
            <a:r>
              <a:rPr lang="en-US" sz="2000" dirty="0">
                <a:latin typeface="+mn-lt"/>
              </a:rPr>
              <a:t>road </a:t>
            </a:r>
            <a:r>
              <a:rPr lang="en-US" sz="2000" dirty="0" smtClean="0">
                <a:latin typeface="+mn-lt"/>
              </a:rPr>
              <a:t>sites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Public </a:t>
            </a:r>
            <a:r>
              <a:rPr lang="en-US" sz="2000" dirty="0">
                <a:latin typeface="+mn-lt"/>
              </a:rPr>
              <a:t>and private </a:t>
            </a:r>
            <a:r>
              <a:rPr lang="en-US" sz="2000" dirty="0" smtClean="0">
                <a:latin typeface="+mn-lt"/>
              </a:rPr>
              <a:t>locations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endParaRPr lang="en-US" sz="800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Target PM, O</a:t>
            </a:r>
            <a:r>
              <a:rPr lang="en-US" sz="2000" baseline="-25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, NO</a:t>
            </a:r>
            <a:r>
              <a:rPr lang="en-US" sz="2000" baseline="-25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, CO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Test sensor durability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Show ability to scale up in </a:t>
            </a:r>
            <a:r>
              <a:rPr lang="en-US" sz="2000" dirty="0" smtClean="0">
                <a:latin typeface="+mn-lt"/>
              </a:rPr>
              <a:t>future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8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Test </a:t>
            </a:r>
            <a:r>
              <a:rPr lang="en-US" sz="2400" dirty="0">
                <a:latin typeface="+mn-lt"/>
              </a:rPr>
              <a:t>connectivity </a:t>
            </a:r>
            <a:r>
              <a:rPr lang="en-US" sz="2400" dirty="0" smtClean="0">
                <a:latin typeface="+mn-lt"/>
              </a:rPr>
              <a:t>options</a:t>
            </a:r>
          </a:p>
          <a:p>
            <a:pPr marL="806450" lvl="2" indent="-3492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Cellular</a:t>
            </a:r>
            <a:endParaRPr lang="en-US" sz="2000" dirty="0">
              <a:latin typeface="+mn-lt"/>
            </a:endParaRPr>
          </a:p>
          <a:p>
            <a:pPr marL="806450" lvl="2" indent="-34925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+mn-lt"/>
              </a:rPr>
              <a:t>LoRa</a:t>
            </a:r>
            <a:r>
              <a:rPr lang="en-US" sz="2000" dirty="0" smtClean="0">
                <a:latin typeface="+mn-lt"/>
              </a:rPr>
              <a:t> WAN</a:t>
            </a:r>
          </a:p>
          <a:p>
            <a:pPr marL="806450" lvl="2" indent="-3492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Digi mesh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Explore </a:t>
            </a:r>
            <a:r>
              <a:rPr lang="en-US" sz="2400" dirty="0" smtClean="0">
                <a:latin typeface="+mn-lt"/>
              </a:rPr>
              <a:t>various data </a:t>
            </a:r>
            <a:r>
              <a:rPr lang="en-US" sz="2400" dirty="0">
                <a:latin typeface="+mn-lt"/>
              </a:rPr>
              <a:t>i</a:t>
            </a:r>
            <a:r>
              <a:rPr lang="en-US" sz="2400" dirty="0" smtClean="0">
                <a:latin typeface="+mn-lt"/>
              </a:rPr>
              <a:t>ngestion</a:t>
            </a:r>
            <a:r>
              <a:rPr lang="en-US" sz="2400" dirty="0">
                <a:latin typeface="+mn-lt"/>
              </a:rPr>
              <a:t>, 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     storage</a:t>
            </a:r>
            <a:r>
              <a:rPr lang="en-US" sz="2400" dirty="0">
                <a:latin typeface="+mn-lt"/>
              </a:rPr>
              <a:t>, and </a:t>
            </a:r>
            <a:r>
              <a:rPr lang="en-US" sz="2400" dirty="0" smtClean="0">
                <a:latin typeface="+mn-lt"/>
              </a:rPr>
              <a:t>analytics solutions</a:t>
            </a:r>
            <a:endParaRPr lang="en-US" sz="2400" dirty="0">
              <a:latin typeface="+mn-lt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3225" y="2836225"/>
            <a:ext cx="3107375" cy="310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http://www.iorodeo.com/sites/default/files/u3/prototype_sensors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689" y="1616351"/>
            <a:ext cx="1680936" cy="1119924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70" y="1616351"/>
            <a:ext cx="1029930" cy="111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8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6912" y="1295400"/>
            <a:ext cx="5410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US" sz="2400" u="sng" dirty="0" smtClean="0">
                <a:latin typeface="+mn-lt"/>
              </a:rPr>
              <a:t>Pilot Study #2</a:t>
            </a:r>
            <a:r>
              <a:rPr lang="en-US" sz="2400" dirty="0" smtClean="0">
                <a:latin typeface="+mn-lt"/>
              </a:rPr>
              <a:t>:</a:t>
            </a:r>
          </a:p>
          <a:p>
            <a:pPr marL="0" lvl="1" ea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800" dirty="0">
              <a:latin typeface="+mn-lt"/>
            </a:endParaRPr>
          </a:p>
          <a:p>
            <a:pPr marL="342900" lvl="1" indent="-342900" eaLnBrk="0" hangingPunct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Monitor PM emissions from a waste disposal facility</a:t>
            </a:r>
          </a:p>
          <a:p>
            <a:pPr marL="0" lvl="1" eaLnBrk="0" hangingPunct="0"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US" sz="800" dirty="0" smtClean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15-20 sensors deployed </a:t>
            </a:r>
          </a:p>
          <a:p>
            <a:pPr lvl="1"/>
            <a:endParaRPr lang="en-US" sz="800" dirty="0" smtClean="0">
              <a:latin typeface="+mn-lt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Around the facility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Inside the facility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+mn-lt"/>
              </a:rPr>
              <a:t>Downwind of facility </a:t>
            </a:r>
          </a:p>
          <a:p>
            <a:pPr lvl="2"/>
            <a:endParaRPr lang="en-US" sz="800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Test sensor durability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8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Use wireless mesh network</a:t>
            </a:r>
          </a:p>
          <a:p>
            <a:endParaRPr lang="en-US" sz="8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Explore various data ingestion, storage, analytics and mapping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n-lt"/>
              </a:rPr>
              <a:t>Provide real-time feedback and alerts </a:t>
            </a:r>
            <a:endParaRPr lang="en-US" sz="2400" dirty="0"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424" y="1804899"/>
            <a:ext cx="3288632" cy="314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22057" y="2847003"/>
            <a:ext cx="156099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Elementary School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3429001"/>
            <a:ext cx="1143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Waste Disposal Facility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64616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hangingPunct="0">
              <a:defRPr/>
            </a:pP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Upcoming AQ-SPEC related Activities</a:t>
            </a:r>
          </a:p>
        </p:txBody>
      </p:sp>
    </p:spTree>
    <p:extLst>
      <p:ext uri="{BB962C8B-B14F-4D97-AF65-F5344CB8AC3E}">
        <p14:creationId xmlns:p14="http://schemas.microsoft.com/office/powerpoint/2010/main" val="42891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" y="1219200"/>
            <a:ext cx="90297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U.S. EPA </a:t>
            </a:r>
            <a:r>
              <a:rPr lang="en-US" sz="2000" dirty="0" smtClean="0">
                <a:latin typeface="+mn-lt"/>
              </a:rPr>
              <a:t>STAR </a:t>
            </a:r>
            <a:r>
              <a:rPr lang="en-US" sz="2000" dirty="0" smtClean="0">
                <a:latin typeface="+mn-lt"/>
              </a:rPr>
              <a:t>grant </a:t>
            </a:r>
            <a:r>
              <a:rPr lang="en-US" sz="2000" dirty="0">
                <a:latin typeface="+mn-lt"/>
              </a:rPr>
              <a:t>“</a:t>
            </a:r>
            <a:r>
              <a:rPr lang="en-US" sz="2000" dirty="0" smtClean="0">
                <a:latin typeface="+mn-lt"/>
              </a:rPr>
              <a:t>Community-scale </a:t>
            </a:r>
            <a:r>
              <a:rPr lang="en-US" sz="2000" dirty="0">
                <a:latin typeface="+mn-lt"/>
              </a:rPr>
              <a:t>Air Toxics Ambient Monitoring</a:t>
            </a:r>
            <a:r>
              <a:rPr lang="en-US" sz="2000" dirty="0" smtClean="0">
                <a:latin typeface="+mn-lt"/>
              </a:rPr>
              <a:t>”:</a:t>
            </a:r>
            <a:endParaRPr lang="en-US" sz="2000" dirty="0" smtClean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</a:endParaRPr>
          </a:p>
          <a:p>
            <a:pPr marL="342900" indent="-342900"/>
            <a:r>
              <a:rPr lang="en-US" sz="2000" i="1" dirty="0" smtClean="0">
                <a:latin typeface="+mn-lt"/>
              </a:rPr>
              <a:t>	“Application of Next Generation Air Monitoring Methods to Characterize Hazardous Air Pollutant Emissions from Refineries and Assess Potential Impacts to Surrounding Communities”</a:t>
            </a:r>
          </a:p>
          <a:p>
            <a:pPr marL="342900" indent="-342900"/>
            <a:endParaRPr lang="en-US" sz="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June 1, 2015 – May 31, </a:t>
            </a:r>
            <a:r>
              <a:rPr lang="en-US" sz="2000" dirty="0" smtClean="0">
                <a:latin typeface="+mn-lt"/>
              </a:rPr>
              <a:t>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Use </a:t>
            </a:r>
            <a:r>
              <a:rPr lang="en-US" sz="2000" dirty="0" smtClean="0">
                <a:latin typeface="+mn-lt"/>
              </a:rPr>
              <a:t>“</a:t>
            </a:r>
            <a:r>
              <a:rPr lang="en-US" sz="2000" dirty="0">
                <a:latin typeface="+mn-lt"/>
              </a:rPr>
              <a:t>low-cost” sensors </a:t>
            </a:r>
            <a:r>
              <a:rPr lang="en-US" sz="2000" dirty="0" smtClean="0">
                <a:latin typeface="+mn-lt"/>
              </a:rPr>
              <a:t>and optical remote sensing </a:t>
            </a:r>
            <a:r>
              <a:rPr lang="en-US" sz="2000" dirty="0">
                <a:latin typeface="+mn-lt"/>
              </a:rPr>
              <a:t>methods </a:t>
            </a:r>
            <a:r>
              <a:rPr lang="en-US" sz="2000" dirty="0" smtClean="0">
                <a:latin typeface="+mn-lt"/>
              </a:rPr>
              <a:t>to </a:t>
            </a:r>
            <a:r>
              <a:rPr lang="en-US" sz="2000" dirty="0">
                <a:latin typeface="+mn-lt"/>
              </a:rPr>
              <a:t>assess the impact of industrial Hazardous Air Pollutant </a:t>
            </a:r>
            <a:r>
              <a:rPr lang="en-US" sz="2000" dirty="0" smtClean="0">
                <a:latin typeface="+mn-lt"/>
              </a:rPr>
              <a:t>(HAP) </a:t>
            </a:r>
            <a:r>
              <a:rPr lang="en-US" sz="2000" dirty="0">
                <a:latin typeface="+mn-lt"/>
              </a:rPr>
              <a:t>emissions on surrounding </a:t>
            </a:r>
            <a:r>
              <a:rPr lang="en-US" sz="2000" dirty="0" smtClean="0">
                <a:latin typeface="+mn-lt"/>
              </a:rPr>
              <a:t>communities</a:t>
            </a:r>
            <a:endParaRPr lang="en-US" sz="2000" dirty="0" smtClean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59" y="4443137"/>
            <a:ext cx="3322741" cy="215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0659" y="4393296"/>
            <a:ext cx="3543125" cy="220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15859" y="4948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hangingPunct="0">
              <a:defRPr/>
            </a:pPr>
            <a:r>
              <a:rPr lang="en-US" sz="4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Upcoming AQ-SPEC related Activities</a:t>
            </a:r>
          </a:p>
        </p:txBody>
      </p:sp>
    </p:spTree>
    <p:extLst>
      <p:ext uri="{BB962C8B-B14F-4D97-AF65-F5344CB8AC3E}">
        <p14:creationId xmlns:p14="http://schemas.microsoft.com/office/powerpoint/2010/main" val="9822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762000" y="1305337"/>
            <a:ext cx="7620000" cy="70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Expected Results and Next Steps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2209800"/>
            <a:ext cx="89154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Provide necessary information to appropriately select, use, and maintain sensor devices and correctly interpret sensor data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Promote better and more responsible use of sensors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800" dirty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Discover new and more efficient ways to interact with local communities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8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Provide manufacturers with valuable feedback for improving current and next generation sensor technology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8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Create a “sensor library” to make “low-cost” sensors available to communities, schools, and individuals across California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6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6246281" cy="4191146"/>
          </a:xfrm>
        </p:spPr>
        <p:txBody>
          <a:bodyPr>
            <a:normAutofit/>
          </a:bodyPr>
          <a:lstStyle/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Background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10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Field testing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10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Laboratory testing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10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Sensor testing results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10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AQ-SPEC Website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10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Upcoming activities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10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800" dirty="0" smtClean="0">
                <a:cs typeface="Arial" charset="0"/>
              </a:rPr>
              <a:t>Expected results &amp; next steps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2800" dirty="0" smtClean="0">
              <a:cs typeface="Arial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33700" y="1221228"/>
            <a:ext cx="3276600" cy="6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Outline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25146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Thank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you – Questions?</a:t>
            </a:r>
            <a:endParaRPr kumimoji="0" 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662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363" r="50929"/>
          <a:stretch/>
        </p:blipFill>
        <p:spPr>
          <a:xfrm>
            <a:off x="1323389" y="1310231"/>
            <a:ext cx="899740" cy="91159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4014879"/>
            <a:ext cx="3505200" cy="322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Susceptibility to weather changes</a:t>
            </a:r>
            <a:endParaRPr lang="en-US" sz="1800" b="1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057400" y="1340667"/>
            <a:ext cx="3392645" cy="60164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AirBeam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PM</a:t>
            </a:r>
            <a:r>
              <a:rPr lang="en-US" sz="3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2.5</a:t>
            </a:r>
            <a:endParaRPr lang="en-US" sz="36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727" y="5165610"/>
            <a:ext cx="525817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+mn-lt"/>
              </a:rPr>
              <a:t>Precision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 example from medium concentration range (0-40 µg/m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64009" y="3684473"/>
            <a:ext cx="1035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+mn-lt"/>
              </a:rPr>
              <a:t>Accuracy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5997" t="34257" r="18996" b="39813"/>
          <a:stretch/>
        </p:blipFill>
        <p:spPr>
          <a:xfrm>
            <a:off x="557169" y="4053805"/>
            <a:ext cx="4177395" cy="1063337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80280" y="2246063"/>
          <a:ext cx="5149446" cy="142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845"/>
                <a:gridCol w="1617645"/>
                <a:gridCol w="1729956"/>
              </a:tblGrid>
              <a:tr h="312328">
                <a:tc>
                  <a:txBody>
                    <a:bodyPr/>
                    <a:lstStyle/>
                    <a:p>
                      <a:pPr algn="ctr"/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Field</a:t>
                      </a:r>
                      <a:r>
                        <a:rPr lang="en-US" sz="1300" b="1" baseline="0" dirty="0" smtClean="0"/>
                        <a:t> </a:t>
                      </a:r>
                    </a:p>
                    <a:p>
                      <a:pPr algn="ctr"/>
                      <a:r>
                        <a:rPr lang="en-US" sz="1300" b="1" baseline="0" dirty="0" smtClean="0"/>
                        <a:t>(ambient)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Laboratory (chamber)</a:t>
                      </a:r>
                      <a:endParaRPr lang="en-US" sz="1300" b="1" dirty="0"/>
                    </a:p>
                  </a:txBody>
                  <a:tcPr/>
                </a:tc>
              </a:tr>
              <a:tr h="312328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Intra-model variability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/>
                        <a:t>49.6% (35 µg/m</a:t>
                      </a:r>
                      <a:r>
                        <a:rPr lang="en-US" sz="1300" b="1" baseline="30000" dirty="0" smtClean="0"/>
                        <a:t>3</a:t>
                      </a:r>
                      <a:r>
                        <a:rPr lang="en-US" sz="1300" b="1" baseline="0" dirty="0" smtClean="0"/>
                        <a:t>)</a:t>
                      </a:r>
                      <a:endParaRPr lang="en-US" sz="13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58.8% (150 µg/m</a:t>
                      </a:r>
                      <a:r>
                        <a:rPr lang="en-US" sz="1300" b="1" baseline="30000" dirty="0" smtClean="0"/>
                        <a:t>3</a:t>
                      </a:r>
                      <a:r>
                        <a:rPr lang="en-US" sz="1300" b="1" baseline="0" dirty="0" smtClean="0"/>
                        <a:t>)</a:t>
                      </a:r>
                      <a:endParaRPr lang="en-US" sz="1300" b="1" dirty="0"/>
                    </a:p>
                  </a:txBody>
                  <a:tcPr/>
                </a:tc>
              </a:tr>
              <a:tr h="312328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Data recovery (3 units)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99% from each one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100% from each one</a:t>
                      </a:r>
                      <a:endParaRPr lang="en-US" sz="1300" b="1" dirty="0"/>
                    </a:p>
                  </a:txBody>
                  <a:tcPr/>
                </a:tc>
              </a:tr>
              <a:tr h="312328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Correlation (R</a:t>
                      </a:r>
                      <a:r>
                        <a:rPr lang="en-US" sz="1300" b="1" baseline="30000" dirty="0" smtClean="0"/>
                        <a:t>2</a:t>
                      </a:r>
                      <a:r>
                        <a:rPr lang="en-US" sz="1300" b="1" baseline="0" dirty="0" smtClean="0"/>
                        <a:t>)</a:t>
                      </a:r>
                      <a:endParaRPr lang="en-US" sz="13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0.65</a:t>
                      </a:r>
                      <a:endParaRPr lang="en-US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/>
                        <a:t>0.87</a:t>
                      </a:r>
                      <a:endParaRPr lang="en-US" sz="13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9996" t="39813" r="19996" b="36110"/>
          <a:stretch/>
        </p:blipFill>
        <p:spPr>
          <a:xfrm>
            <a:off x="265631" y="5765774"/>
            <a:ext cx="4760473" cy="10314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887" y="1340667"/>
            <a:ext cx="3676786" cy="2670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4108" y="4310508"/>
            <a:ext cx="3513309" cy="2547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0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5854"/>
            <a:ext cx="6246281" cy="4191146"/>
          </a:xfrm>
        </p:spPr>
        <p:txBody>
          <a:bodyPr>
            <a:normAutofit lnSpcReduction="10000"/>
          </a:bodyPr>
          <a:lstStyle/>
          <a:p>
            <a:pPr marL="0" lvl="3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…air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q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uality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ensor technology…</a:t>
            </a:r>
          </a:p>
          <a:p>
            <a:pPr marL="0" lvl="3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1500" dirty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200" dirty="0" smtClean="0">
                <a:cs typeface="Arial" charset="0"/>
              </a:rPr>
              <a:t>Rapidly proliferating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800" dirty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200" dirty="0" smtClean="0">
                <a:cs typeface="Arial" charset="0"/>
              </a:rPr>
              <a:t>Tremendous potential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800" dirty="0" smtClean="0">
              <a:cs typeface="Arial" charset="0"/>
            </a:endParaRPr>
          </a:p>
          <a:p>
            <a:pPr marL="558800" lvl="4" indent="-2095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00" dirty="0" smtClean="0">
                <a:cs typeface="Arial" charset="0"/>
              </a:rPr>
              <a:t>Low cost</a:t>
            </a:r>
          </a:p>
          <a:p>
            <a:pPr marL="558800" lvl="4" indent="-2095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00" dirty="0" smtClean="0">
                <a:cs typeface="Arial" panose="020B0604020202020204" pitchFamily="34" charset="0"/>
              </a:rPr>
              <a:t>Ease of use</a:t>
            </a:r>
          </a:p>
          <a:p>
            <a:pPr marL="274320" lvl="4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800" dirty="0" smtClean="0">
              <a:cs typeface="Arial" panose="020B0604020202020204" pitchFamily="34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200" dirty="0" smtClean="0">
                <a:cs typeface="Arial" charset="0"/>
              </a:rPr>
              <a:t>Multiple potential applications</a:t>
            </a: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800" dirty="0" smtClean="0">
              <a:cs typeface="Arial" charset="0"/>
            </a:endParaRPr>
          </a:p>
          <a:p>
            <a:pPr marL="571500" lvl="4" indent="-2222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00" dirty="0" smtClean="0">
                <a:cs typeface="Arial" panose="020B0604020202020204" pitchFamily="34" charset="0"/>
              </a:rPr>
              <a:t>Spatial/Temporal air quality info</a:t>
            </a:r>
          </a:p>
          <a:p>
            <a:pPr marL="571500" lvl="4" indent="-2222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00" dirty="0" smtClean="0">
                <a:cs typeface="Arial" charset="0"/>
              </a:rPr>
              <a:t>Fence-line applications</a:t>
            </a:r>
          </a:p>
          <a:p>
            <a:pPr marL="571500" lvl="4" indent="-22225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900" dirty="0" smtClean="0">
                <a:cs typeface="Arial" charset="0"/>
              </a:rPr>
              <a:t>Regulatory/Academic/Citizen scientist</a:t>
            </a:r>
          </a:p>
          <a:p>
            <a:pPr marL="274320" lvl="4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8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200" dirty="0" smtClean="0">
                <a:cs typeface="Arial" charset="0"/>
              </a:rPr>
              <a:t>How reliable/accurate are they??</a:t>
            </a:r>
            <a:endParaRPr lang="en-US" sz="2200" dirty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endParaRPr lang="en-US" sz="800" dirty="0" smtClean="0">
              <a:cs typeface="Arial" charset="0"/>
            </a:endParaRPr>
          </a:p>
          <a:p>
            <a:pPr marL="342900" lvl="3" indent="-3429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sz="2200" dirty="0" smtClean="0">
                <a:cs typeface="Arial" charset="0"/>
              </a:rPr>
              <a:t>Need to systematically evaluate their performance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933700" y="1221228"/>
            <a:ext cx="3276600" cy="6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Background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881" y="1438437"/>
            <a:ext cx="1133954" cy="1694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348" y="1438437"/>
            <a:ext cx="1127858" cy="1694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77" y="3316117"/>
            <a:ext cx="1127858" cy="1688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541" y="3298313"/>
            <a:ext cx="1115665" cy="16765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4881" y="5125934"/>
            <a:ext cx="1115665" cy="16887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314" y="5125934"/>
            <a:ext cx="1066892" cy="16887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3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 txBox="1">
            <a:spLocks noChangeArrowheads="1"/>
          </p:cNvSpPr>
          <p:nvPr/>
        </p:nvSpPr>
        <p:spPr bwMode="auto">
          <a:xfrm>
            <a:off x="2933700" y="1235403"/>
            <a:ext cx="3276600" cy="6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Background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819" y="2051280"/>
            <a:ext cx="87967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+mn-lt"/>
              </a:rPr>
              <a:t>AQ-SPEC was established </a:t>
            </a:r>
            <a:r>
              <a:rPr lang="en-US" sz="2000" dirty="0">
                <a:latin typeface="+mn-lt"/>
              </a:rPr>
              <a:t>in </a:t>
            </a:r>
            <a:r>
              <a:rPr lang="en-US" sz="2000" b="1" dirty="0">
                <a:latin typeface="+mn-lt"/>
              </a:rPr>
              <a:t>July </a:t>
            </a:r>
            <a:r>
              <a:rPr lang="en-US" sz="2000" b="1" dirty="0" smtClean="0">
                <a:latin typeface="+mn-lt"/>
              </a:rPr>
              <a:t>2014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800" dirty="0">
              <a:latin typeface="+mn-lt"/>
            </a:endParaRPr>
          </a:p>
          <a:p>
            <a:pPr marL="577850" indent="-2286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An investment of </a:t>
            </a:r>
            <a:r>
              <a:rPr lang="en-US" sz="2000" b="1" dirty="0" smtClean="0">
                <a:latin typeface="+mn-lt"/>
              </a:rPr>
              <a:t>$1,000,000 </a:t>
            </a:r>
            <a:r>
              <a:rPr lang="en-US" sz="2000" dirty="0" smtClean="0">
                <a:latin typeface="+mn-lt"/>
              </a:rPr>
              <a:t>to date</a:t>
            </a:r>
          </a:p>
          <a:p>
            <a:pPr marL="461962"/>
            <a:endParaRPr lang="en-US" sz="800" dirty="0">
              <a:latin typeface="+mn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latin typeface="+mn-lt"/>
              </a:rPr>
              <a:t>Main </a:t>
            </a:r>
            <a:r>
              <a:rPr lang="en-US" sz="2000" dirty="0">
                <a:latin typeface="+mn-lt"/>
              </a:rPr>
              <a:t>Goals &amp; </a:t>
            </a:r>
            <a:r>
              <a:rPr lang="en-US" sz="2000" dirty="0" smtClean="0">
                <a:latin typeface="+mn-lt"/>
              </a:rPr>
              <a:t>Objectives</a:t>
            </a:r>
          </a:p>
          <a:p>
            <a:pPr marL="457200" lvl="3"/>
            <a:endParaRPr lang="en-US" sz="800" dirty="0">
              <a:latin typeface="+mn-lt"/>
            </a:endParaRPr>
          </a:p>
          <a:p>
            <a:pPr marL="577850" lvl="3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Provide guidance and clarity for ever-evolving sensor technology &amp; data interpretation</a:t>
            </a:r>
          </a:p>
          <a:p>
            <a:pPr marL="577850" lvl="3" indent="-228600"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</a:endParaRPr>
          </a:p>
          <a:p>
            <a:pPr marL="577850" lvl="3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Promote evolution/use of sensor technology</a:t>
            </a:r>
          </a:p>
          <a:p>
            <a:pPr marL="577850" lvl="3" indent="-228600"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</a:endParaRPr>
          </a:p>
          <a:p>
            <a:pPr marL="577850" lvl="3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Minimize confusion</a:t>
            </a:r>
          </a:p>
          <a:p>
            <a:pPr marL="742950" lvl="3" indent="-285750"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Sensor </a:t>
            </a:r>
            <a:r>
              <a:rPr lang="en-US" sz="2000" dirty="0">
                <a:latin typeface="+mn-lt"/>
              </a:rPr>
              <a:t>Selection </a:t>
            </a:r>
            <a:r>
              <a:rPr lang="en-US" sz="2000" dirty="0" smtClean="0">
                <a:latin typeface="+mn-lt"/>
              </a:rPr>
              <a:t>Criteria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800" dirty="0">
              <a:latin typeface="+mn-lt"/>
            </a:endParaRP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Commercially available</a:t>
            </a:r>
          </a:p>
          <a:p>
            <a:pPr marL="974725" lvl="3" indent="-2286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n-lt"/>
              </a:rPr>
              <a:t>Optical</a:t>
            </a:r>
          </a:p>
          <a:p>
            <a:pPr marL="974725" lvl="3" indent="-2286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n-lt"/>
              </a:rPr>
              <a:t>Electrochemical </a:t>
            </a:r>
            <a:endParaRPr lang="en-US" sz="1600" dirty="0">
              <a:latin typeface="+mn-lt"/>
            </a:endParaRPr>
          </a:p>
          <a:p>
            <a:pPr marL="974725" lvl="3" indent="-228600"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n-lt"/>
              </a:rPr>
              <a:t>Metal-oxide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endParaRPr lang="en-US" sz="800" dirty="0" smtClean="0">
              <a:latin typeface="+mn-lt"/>
            </a:endParaRP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Real- or near-real time</a:t>
            </a:r>
          </a:p>
          <a:p>
            <a:pPr marL="577850" lvl="1" indent="-228600">
              <a:buFont typeface="Arial" panose="020B0604020202020204" pitchFamily="34" charset="0"/>
              <a:buChar char="•"/>
            </a:pPr>
            <a:endParaRPr lang="en-US" sz="800" dirty="0">
              <a:latin typeface="+mn-lt"/>
            </a:endParaRPr>
          </a:p>
          <a:p>
            <a:pPr marL="577850" lvl="1" indent="-22860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Criteria </a:t>
            </a:r>
            <a:r>
              <a:rPr lang="en-US" dirty="0">
                <a:latin typeface="+mn-lt"/>
              </a:rPr>
              <a:t>pollutants &amp; air </a:t>
            </a:r>
            <a:r>
              <a:rPr lang="en-US" dirty="0" smtClean="0">
                <a:latin typeface="+mn-lt"/>
              </a:rPr>
              <a:t>toxics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150">
            <a:off x="5791200" y="3810000"/>
            <a:ext cx="2195007" cy="2926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339" y="2994162"/>
            <a:ext cx="3428739" cy="2571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86400" y="2395212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SCAQMD I-710 near-roadway stationary ambient monitoring site</a:t>
            </a:r>
            <a:endParaRPr lang="en-US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4038" y="2347831"/>
            <a:ext cx="3674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SCAQMD Riverside-Rubidoux inland stationary ambient monitoring site</a:t>
            </a:r>
            <a:endParaRPr lang="en-US" dirty="0">
              <a:latin typeface="+mn-lt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915" y="2994278"/>
            <a:ext cx="3474720" cy="25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81001" y="5737183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Field testing started in September 2014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Both sites are fully equipped with FEM/FRM instruments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Each type of sensor is deployed for two months</a:t>
            </a:r>
            <a:endParaRPr lang="en-US" dirty="0">
              <a:latin typeface="+mn-lt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287633" y="1244651"/>
            <a:ext cx="45687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Field Testing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289" y="3421884"/>
            <a:ext cx="1146521" cy="17914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4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62200" y="1235403"/>
            <a:ext cx="4712369" cy="7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Laboratory Testing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57643"/>
            <a:ext cx="2825825" cy="3767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0041" y="2436632"/>
            <a:ext cx="582729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chamber system consists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Two professional-grade chambers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ry, gas- and particle-free air system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Artificial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aerosol generation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Gas dilution calibrator and ozone generation system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Array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FRM/FEM (U.S. EPA approved)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BAT instruments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omputer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software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 control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experimental 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parameters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such as gas/particle concentration, temperature and relative humidity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2286000"/>
            <a:ext cx="1275096" cy="1696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05" y="1402896"/>
            <a:ext cx="2290334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PM sensors testing</a:t>
            </a:r>
          </a:p>
          <a:p>
            <a:endParaRPr lang="en-US" sz="800" b="1" dirty="0" smtClean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endParaRPr lang="en-US" sz="2400" b="1" u="sng" dirty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Outer chamber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Stainless Steel walls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Rectangular shaped</a:t>
            </a: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Volume: 1.1 m</a:t>
            </a:r>
            <a:r>
              <a:rPr lang="en-US" sz="1600" baseline="30000" dirty="0" smtClean="0">
                <a:latin typeface="+mn-lt"/>
              </a:rPr>
              <a:t>3</a:t>
            </a:r>
            <a:endParaRPr lang="en-US" sz="1600" dirty="0" smtClean="0">
              <a:latin typeface="+mn-lt"/>
            </a:endParaRPr>
          </a:p>
          <a:p>
            <a:pPr marL="228600" indent="-2286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Particle instruments: 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GRIMM EDM 180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TSI FMPS 3091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TSI APS 3321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3301" y="1402895"/>
            <a:ext cx="2774854" cy="5324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Gas sensors </a:t>
            </a:r>
            <a:r>
              <a:rPr lang="en-US" sz="2000" b="1" dirty="0" smtClean="0">
                <a:latin typeface="+mn-lt"/>
              </a:rPr>
              <a:t>testing</a:t>
            </a:r>
          </a:p>
          <a:p>
            <a:endParaRPr lang="en-US" sz="2000" b="1" dirty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endParaRPr lang="en-US" sz="2000" b="1" dirty="0">
              <a:latin typeface="+mn-lt"/>
            </a:endParaRPr>
          </a:p>
          <a:p>
            <a:endParaRPr lang="en-US" sz="800" b="1" u="sng" dirty="0">
              <a:latin typeface="+mn-lt"/>
            </a:endParaRPr>
          </a:p>
          <a:p>
            <a:pPr marL="288925" indent="-288925">
              <a:buFont typeface="Wingdings" panose="05000000000000000000" pitchFamily="2" charset="2"/>
              <a:buChar char="ü"/>
            </a:pPr>
            <a:r>
              <a:rPr lang="en-US" sz="1600" dirty="0">
                <a:latin typeface="+mn-lt"/>
              </a:rPr>
              <a:t>Inner </a:t>
            </a:r>
            <a:r>
              <a:rPr lang="en-US" sz="1600" dirty="0" smtClean="0">
                <a:latin typeface="+mn-lt"/>
              </a:rPr>
              <a:t>chamber</a:t>
            </a:r>
          </a:p>
          <a:p>
            <a:pPr marL="288925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Teflon-coated Stainless Steel</a:t>
            </a:r>
          </a:p>
          <a:p>
            <a:pPr marL="288925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Cylindrical shaped</a:t>
            </a:r>
          </a:p>
          <a:p>
            <a:pPr marL="288925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Volume: 0.11 m</a:t>
            </a:r>
            <a:r>
              <a:rPr lang="en-US" sz="1600" baseline="30000" dirty="0" smtClean="0">
                <a:latin typeface="+mn-lt"/>
              </a:rPr>
              <a:t>3</a:t>
            </a:r>
            <a:endParaRPr lang="en-US" sz="1600" dirty="0" smtClean="0">
              <a:latin typeface="+mn-lt"/>
            </a:endParaRPr>
          </a:p>
          <a:p>
            <a:pPr marL="288925" indent="-288925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+mn-lt"/>
              </a:rPr>
              <a:t>Gas instruments: </a:t>
            </a:r>
          </a:p>
          <a:p>
            <a:pPr marL="517525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CO (EC 9830T)</a:t>
            </a:r>
          </a:p>
          <a:p>
            <a:pPr marL="517525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NO</a:t>
            </a:r>
            <a:r>
              <a:rPr lang="en-US" sz="1600" baseline="-25000" dirty="0">
                <a:latin typeface="+mn-lt"/>
              </a:rPr>
              <a:t>x</a:t>
            </a:r>
            <a:r>
              <a:rPr lang="en-US" sz="1600" dirty="0" smtClean="0">
                <a:latin typeface="+mn-lt"/>
              </a:rPr>
              <a:t> (Serinus 40)</a:t>
            </a:r>
          </a:p>
          <a:p>
            <a:pPr marL="517525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O</a:t>
            </a:r>
            <a:r>
              <a:rPr lang="en-US" sz="1600" baseline="-25000" dirty="0" smtClean="0">
                <a:latin typeface="+mn-lt"/>
              </a:rPr>
              <a:t>3</a:t>
            </a:r>
            <a:r>
              <a:rPr lang="en-US" sz="1600" dirty="0" smtClean="0">
                <a:latin typeface="+mn-lt"/>
              </a:rPr>
              <a:t> (Serinus 10)</a:t>
            </a:r>
          </a:p>
          <a:p>
            <a:pPr marL="517525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SO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 (EC 9850T)</a:t>
            </a:r>
          </a:p>
          <a:p>
            <a:pPr marL="517525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H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n-US" sz="1600" dirty="0" smtClean="0">
                <a:latin typeface="+mn-lt"/>
              </a:rPr>
              <a:t>S (Serinus 55)</a:t>
            </a:r>
          </a:p>
          <a:p>
            <a:pPr marL="517525" indent="-2286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THC/NMHC (VIG 200T-S)</a:t>
            </a:r>
            <a:endParaRPr lang="en-US" sz="1600" baseline="-25000" dirty="0" smtClean="0"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67" y="3190413"/>
            <a:ext cx="1325687" cy="17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867" y="1411246"/>
            <a:ext cx="1311941" cy="174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92" y="1807907"/>
            <a:ext cx="2073759" cy="276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88" y="4990625"/>
            <a:ext cx="1319961" cy="1759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85" y="2851908"/>
            <a:ext cx="2200204" cy="3870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5914" y="1752600"/>
            <a:ext cx="2690979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0100" y="3587679"/>
            <a:ext cx="327660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Accuracy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Precision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Linearity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sensor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range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Detection limit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susceptibility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9812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Under controlled </a:t>
            </a:r>
            <a:r>
              <a:rPr lang="en-US" dirty="0">
                <a:latin typeface="+mn-lt"/>
              </a:rPr>
              <a:t>t</a:t>
            </a:r>
            <a:r>
              <a:rPr lang="en-US" dirty="0" smtClean="0">
                <a:latin typeface="+mn-lt"/>
              </a:rPr>
              <a:t>emperature </a:t>
            </a:r>
            <a:r>
              <a:rPr lang="en-US" dirty="0">
                <a:latin typeface="+mn-lt"/>
              </a:rPr>
              <a:t>and </a:t>
            </a:r>
            <a:r>
              <a:rPr lang="en-US" dirty="0" smtClean="0">
                <a:latin typeface="+mn-lt"/>
              </a:rPr>
              <a:t>relative :</a:t>
            </a:r>
          </a:p>
          <a:p>
            <a:endParaRPr lang="en-US" sz="800" dirty="0" smtClean="0">
              <a:latin typeface="+mn-lt"/>
            </a:endParaRPr>
          </a:p>
          <a:p>
            <a:pPr marL="517525" indent="-228600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 PM sensors are tested with known aerosol concentrations/size range</a:t>
            </a:r>
          </a:p>
          <a:p>
            <a:pPr marL="517525" indent="-228600">
              <a:buFont typeface="Wingdings" panose="05000000000000000000" pitchFamily="2" charset="2"/>
              <a:buChar char="Ø"/>
            </a:pPr>
            <a:endParaRPr lang="en-US" sz="800" dirty="0" smtClean="0">
              <a:latin typeface="+mn-lt"/>
            </a:endParaRPr>
          </a:p>
          <a:p>
            <a:pPr marL="517525" indent="-228600">
              <a:buFont typeface="Wingdings" panose="05000000000000000000" pitchFamily="2" charset="2"/>
              <a:buChar char="Ø"/>
            </a:pPr>
            <a:r>
              <a:rPr lang="en-US" dirty="0" smtClean="0">
                <a:latin typeface="+mn-lt"/>
              </a:rPr>
              <a:t> Gaseous sensors are tested with known concentrations of target and </a:t>
            </a:r>
            <a:r>
              <a:rPr lang="en-US" dirty="0" err="1" smtClean="0">
                <a:latin typeface="+mn-lt"/>
              </a:rPr>
              <a:t>interferent</a:t>
            </a:r>
            <a:r>
              <a:rPr lang="en-US" dirty="0" smtClean="0">
                <a:latin typeface="+mn-lt"/>
              </a:rPr>
              <a:t> gases</a:t>
            </a:r>
            <a:endParaRPr lang="en-US" dirty="0">
              <a:latin typeface="+mn-lt"/>
            </a:endParaRPr>
          </a:p>
          <a:p>
            <a:pPr marL="288925"/>
            <a:endParaRPr lang="en-US" sz="800" dirty="0">
              <a:latin typeface="+mn-lt"/>
            </a:endParaRPr>
          </a:p>
          <a:p>
            <a:pPr marL="288925"/>
            <a:r>
              <a:rPr lang="en-US" dirty="0" smtClean="0">
                <a:latin typeface="+mn-lt"/>
              </a:rPr>
              <a:t>Evaluation parameters are:</a:t>
            </a:r>
            <a:endParaRPr lang="en-US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5400" y="3581400"/>
            <a:ext cx="3352800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duration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Selectivity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Interferences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 decay and expiration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Drift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loss of power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5943600"/>
            <a:ext cx="754380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Chamber Temperature range: -32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 (-26 °F)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 +177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 (350 °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</a:t>
            </a:r>
          </a:p>
          <a:p>
            <a:pPr marL="2857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Chamber Relative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umidity range: 10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95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62200" y="1212844"/>
            <a:ext cx="4712369" cy="7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Laboratory Testing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654" y="1238707"/>
            <a:ext cx="4691313" cy="60164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RTI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MicroPEM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PM</a:t>
            </a:r>
            <a:r>
              <a:rPr lang="en-US" sz="36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2.5</a:t>
            </a:r>
            <a:endParaRPr lang="en-US" sz="3600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2189"/>
            <a:ext cx="4599882" cy="2759587"/>
          </a:xfrm>
          <a:prstGeom prst="rect">
            <a:avLst/>
          </a:prstGeom>
        </p:spPr>
      </p:pic>
      <p:pic>
        <p:nvPicPr>
          <p:cNvPr id="10" name="Picture 2" descr="C:\Users\vpapapostolou\Desktop\Data processing\RTI MicroPEM\micropem-DSC3369-2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7" r="21729"/>
          <a:stretch/>
        </p:blipFill>
        <p:spPr bwMode="auto">
          <a:xfrm>
            <a:off x="533400" y="1945640"/>
            <a:ext cx="1066800" cy="153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202917"/>
              </p:ext>
            </p:extLst>
          </p:nvPr>
        </p:nvGraphicFramePr>
        <p:xfrm>
          <a:off x="1805657" y="1945640"/>
          <a:ext cx="68156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9930"/>
                <a:gridCol w="1929013"/>
                <a:gridCol w="229673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Field</a:t>
                      </a:r>
                      <a:r>
                        <a:rPr lang="en-US" sz="1800" b="1" baseline="0" dirty="0" smtClean="0"/>
                        <a:t> (ambient)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Laboratory (chamber)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Intra-model variability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9.4% (13.4</a:t>
                      </a:r>
                      <a:r>
                        <a:rPr lang="en-US" sz="1800" baseline="0" dirty="0" smtClean="0"/>
                        <a:t> µg/m</a:t>
                      </a:r>
                      <a:r>
                        <a:rPr lang="en-US" sz="1800" baseline="30000" dirty="0" smtClean="0"/>
                        <a:t>3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15.1%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Data recovery (3 units)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30%, 80%,</a:t>
                      </a:r>
                      <a:r>
                        <a:rPr lang="en-US" sz="1800" baseline="0" dirty="0" smtClean="0"/>
                        <a:t> 80%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100% from each</a:t>
                      </a:r>
                      <a:r>
                        <a:rPr lang="en-US" sz="1800" baseline="0" dirty="0" smtClean="0"/>
                        <a:t> one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Correlation (R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baseline="0" dirty="0" smtClean="0"/>
                        <a:t>)</a:t>
                      </a:r>
                      <a:endParaRPr lang="en-US" sz="18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0.80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0.99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3005" y="3516868"/>
            <a:ext cx="287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Field testing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09048" y="3464560"/>
            <a:ext cx="287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Laboratory testing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552" y="3882189"/>
            <a:ext cx="3910185" cy="2841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181"/>
            <a:ext cx="9144000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7939</TotalTime>
  <Words>893</Words>
  <Application>Microsoft Office PowerPoint</Application>
  <PresentationFormat>On-screen Show (4:3)</PresentationFormat>
  <Paragraphs>297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Comic Sans MS</vt:lpstr>
      <vt:lpstr>Courier New</vt:lpstr>
      <vt:lpstr>Garamond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RTI MicroPEM PM2.5</vt:lpstr>
      <vt:lpstr>RTI MicroPEM PM2.5</vt:lpstr>
      <vt:lpstr>Aeroqual S-500 Ozone</vt:lpstr>
      <vt:lpstr>Aeroqual S-500 Ozone</vt:lpstr>
      <vt:lpstr>Dylos DC1700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AirBeam PM2.5</vt:lpstr>
    </vt:vector>
  </TitlesOfParts>
  <Company>South Coast A.Q.M.D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Henry Hogo</dc:creator>
  <cp:lastModifiedBy>Vasileios Papapostolou</cp:lastModifiedBy>
  <cp:revision>450</cp:revision>
  <cp:lastPrinted>2015-12-09T00:57:07Z</cp:lastPrinted>
  <dcterms:created xsi:type="dcterms:W3CDTF">2010-04-14T14:50:46Z</dcterms:created>
  <dcterms:modified xsi:type="dcterms:W3CDTF">2016-03-17T15:53:16Z</dcterms:modified>
</cp:coreProperties>
</file>