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32" r:id="rId2"/>
    <p:sldId id="368" r:id="rId3"/>
    <p:sldId id="348" r:id="rId4"/>
    <p:sldId id="391" r:id="rId5"/>
    <p:sldId id="353" r:id="rId6"/>
    <p:sldId id="354" r:id="rId7"/>
    <p:sldId id="355" r:id="rId8"/>
    <p:sldId id="356" r:id="rId9"/>
    <p:sldId id="385" r:id="rId10"/>
    <p:sldId id="386" r:id="rId11"/>
    <p:sldId id="387" r:id="rId12"/>
    <p:sldId id="370" r:id="rId13"/>
    <p:sldId id="358" r:id="rId14"/>
    <p:sldId id="371" r:id="rId15"/>
    <p:sldId id="373" r:id="rId16"/>
    <p:sldId id="374" r:id="rId17"/>
    <p:sldId id="377" r:id="rId18"/>
    <p:sldId id="381" r:id="rId19"/>
    <p:sldId id="389" r:id="rId20"/>
    <p:sldId id="364" r:id="rId21"/>
    <p:sldId id="366" r:id="rId22"/>
    <p:sldId id="382" r:id="rId23"/>
    <p:sldId id="384" r:id="rId24"/>
    <p:sldId id="390" r:id="rId25"/>
    <p:sldId id="3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946BA"/>
    <a:srgbClr val="055CBB"/>
    <a:srgbClr val="1946BB"/>
    <a:srgbClr val="79B7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1" autoAdjust="0"/>
    <p:restoredTop sz="94601" autoAdjust="0"/>
  </p:normalViewPr>
  <p:slideViewPr>
    <p:cSldViewPr snapToGrid="0" showGuides="1">
      <p:cViewPr>
        <p:scale>
          <a:sx n="140" d="100"/>
          <a:sy n="140" d="100"/>
        </p:scale>
        <p:origin x="-804" y="828"/>
      </p:cViewPr>
      <p:guideLst>
        <p:guide orient="horz" pos="4115"/>
        <p:guide orient="horz" pos="142"/>
        <p:guide orient="horz" pos="2061"/>
        <p:guide orient="horz" pos="4248"/>
        <p:guide orient="horz" pos="1163"/>
        <p:guide pos="2880"/>
        <p:guide pos="5681"/>
        <p:guide pos="2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2" d="100"/>
        <a:sy n="122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38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9292E-8E4F-4BF3-8652-746C41F3F2CC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5482B-E8C4-4515-957A-05DBD119DB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562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1722D-20BB-409F-8B0B-E44C5CB55357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2036B-E434-4D9D-AE07-17067B5491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43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8FEC-9910-46CC-A3B5-E4A1EC650ED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8FEC-9910-46CC-A3B5-E4A1EC650ED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829340" y="1550920"/>
            <a:ext cx="7485320" cy="1905000"/>
          </a:xfrm>
        </p:spPr>
        <p:txBody>
          <a:bodyPr>
            <a:normAutofit/>
          </a:bodyPr>
          <a:lstStyle>
            <a:lvl1pPr algn="ctr">
              <a:lnSpc>
                <a:spcPts val="5000"/>
              </a:lnSpc>
              <a:defRPr sz="4800">
                <a:solidFill>
                  <a:srgbClr val="1946BA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85800" y="4415508"/>
            <a:ext cx="7772400" cy="88652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or Date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1437"/>
            <a:ext cx="419100" cy="365125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4775" y="3613035"/>
            <a:ext cx="4534451" cy="2286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3920" y="0"/>
            <a:ext cx="640080" cy="67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6753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</a:t>
            </a:r>
            <a:br>
              <a:rPr lang="en-US" dirty="0" smtClean="0"/>
            </a:br>
            <a:r>
              <a:rPr lang="en-US" dirty="0" smtClean="0"/>
              <a:t>One or Two Lines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799" y="6348609"/>
            <a:ext cx="415723" cy="365125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8596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1138" y="6348609"/>
            <a:ext cx="440437" cy="365125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048000"/>
            <a:ext cx="77724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Blank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8809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799" y="6348609"/>
            <a:ext cx="415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946BA"/>
                </a:solidFill>
                <a:latin typeface="Gill Sans Std" pitchFamily="34" charset="0"/>
              </a:defRPr>
            </a:lvl1pPr>
          </a:lstStyle>
          <a:p>
            <a:fld id="{511E60E2-5F03-4AD1-8874-AA9ACC93B3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43802" y="27159"/>
            <a:ext cx="8686800" cy="751442"/>
          </a:xfrm>
        </p:spPr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2438" y="982304"/>
            <a:ext cx="8234362" cy="5140029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683496" y="6348609"/>
            <a:ext cx="428080" cy="365125"/>
          </a:xfrm>
        </p:spPr>
        <p:txBody>
          <a:bodyPr/>
          <a:lstStyle>
            <a:lvl1pPr>
              <a:defRPr sz="1200"/>
            </a:lvl1pPr>
          </a:lstStyle>
          <a:p>
            <a:fld id="{511E60E2-5F03-4AD1-8874-AA9ACC93B38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3920" y="0"/>
            <a:ext cx="640080" cy="67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8418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 Line Title &amp;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3802" y="27432"/>
            <a:ext cx="8686800" cy="74980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2438" y="982304"/>
            <a:ext cx="4038600" cy="5140029"/>
          </a:xfrm>
        </p:spPr>
        <p:txBody>
          <a:bodyPr/>
          <a:lstStyle>
            <a:lvl1pPr>
              <a:lnSpc>
                <a:spcPts val="3000"/>
              </a:lnSpc>
              <a:defRPr sz="2400" baseline="0"/>
            </a:lvl1pPr>
            <a:lvl2pPr>
              <a:defRPr sz="2200"/>
            </a:lvl2pPr>
            <a:lvl3pPr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Main</a:t>
            </a:r>
            <a:br>
              <a:rPr lang="en-US" dirty="0" smtClean="0"/>
            </a:br>
            <a:r>
              <a:rPr lang="en-US" dirty="0" smtClean="0"/>
              <a:t>2 Column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52963" y="982304"/>
            <a:ext cx="4038600" cy="5140029"/>
          </a:xfrm>
        </p:spPr>
        <p:txBody>
          <a:bodyPr/>
          <a:lstStyle>
            <a:lvl1pPr>
              <a:lnSpc>
                <a:spcPts val="3000"/>
              </a:lnSpc>
              <a:defRPr sz="2400" baseline="0"/>
            </a:lvl1pPr>
            <a:lvl2pPr>
              <a:defRPr sz="2200"/>
            </a:lvl2pPr>
            <a:lvl3pPr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Main</a:t>
            </a:r>
            <a:br>
              <a:rPr lang="en-US" dirty="0" smtClean="0"/>
            </a:br>
            <a:r>
              <a:rPr lang="en-US" dirty="0" smtClean="0"/>
              <a:t>2 Column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52604" y="6348609"/>
            <a:ext cx="458972" cy="365125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3920" y="0"/>
            <a:ext cx="640080" cy="67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813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and 3-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43802" y="27159"/>
            <a:ext cx="8686800" cy="751442"/>
          </a:xfrm>
        </p:spPr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2438" y="982305"/>
            <a:ext cx="8234362" cy="1970446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683496" y="6348609"/>
            <a:ext cx="428080" cy="365125"/>
          </a:xfrm>
        </p:spPr>
        <p:txBody>
          <a:bodyPr/>
          <a:lstStyle>
            <a:lvl1pPr>
              <a:defRPr sz="1200"/>
            </a:lvl1pPr>
          </a:lstStyle>
          <a:p>
            <a:fld id="{511E60E2-5F03-4AD1-8874-AA9ACC93B3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2438" y="3030179"/>
            <a:ext cx="3890962" cy="309439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462462" y="3030179"/>
            <a:ext cx="4224337" cy="309439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 smtClean="0"/>
              <a:t>Click to add image or figure</a:t>
            </a:r>
          </a:p>
        </p:txBody>
      </p:sp>
    </p:spTree>
    <p:extLst>
      <p:ext uri="{BB962C8B-B14F-4D97-AF65-F5344CB8AC3E}">
        <p14:creationId xmlns:p14="http://schemas.microsoft.com/office/powerpoint/2010/main" xmlns="" val="68418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and 3-Area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43802" y="27159"/>
            <a:ext cx="8686800" cy="751442"/>
          </a:xfrm>
        </p:spPr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2438" y="4148838"/>
            <a:ext cx="8234362" cy="1970446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683496" y="6348609"/>
            <a:ext cx="428080" cy="365125"/>
          </a:xfrm>
        </p:spPr>
        <p:txBody>
          <a:bodyPr/>
          <a:lstStyle>
            <a:lvl1pPr>
              <a:defRPr sz="1200"/>
            </a:lvl1pPr>
          </a:lstStyle>
          <a:p>
            <a:fld id="{511E60E2-5F03-4AD1-8874-AA9ACC93B3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2438" y="990292"/>
            <a:ext cx="3890962" cy="309439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462462" y="990292"/>
            <a:ext cx="4224337" cy="309439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 smtClean="0"/>
              <a:t>Click to add image or figure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3920" y="0"/>
            <a:ext cx="640080" cy="67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8418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br>
              <a:rPr lang="en-US" dirty="0" smtClean="0"/>
            </a:br>
            <a:r>
              <a:rPr lang="en-US" dirty="0" smtClean="0"/>
              <a:t>One or Two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2438" y="1489300"/>
            <a:ext cx="8234362" cy="4567468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02030" y="6348609"/>
            <a:ext cx="409545" cy="365125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219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Line Title &amp;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</a:t>
            </a:r>
            <a:br>
              <a:rPr lang="en-US" dirty="0" smtClean="0"/>
            </a:br>
            <a:r>
              <a:rPr lang="en-US" dirty="0" smtClean="0"/>
              <a:t>One or Two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2438" y="1492036"/>
            <a:ext cx="4038600" cy="4688445"/>
          </a:xfrm>
        </p:spPr>
        <p:txBody>
          <a:bodyPr/>
          <a:lstStyle>
            <a:lvl1pPr>
              <a:lnSpc>
                <a:spcPts val="3000"/>
              </a:lnSpc>
              <a:defRPr sz="2400" baseline="0"/>
            </a:lvl1pPr>
            <a:lvl2pPr>
              <a:defRPr sz="2200"/>
            </a:lvl2pPr>
            <a:lvl3pPr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Main</a:t>
            </a:r>
            <a:br>
              <a:rPr lang="en-US" dirty="0" smtClean="0"/>
            </a:br>
            <a:r>
              <a:rPr lang="en-US" dirty="0" smtClean="0"/>
              <a:t>2 Column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52963" y="1492036"/>
            <a:ext cx="4038600" cy="4688445"/>
          </a:xfrm>
        </p:spPr>
        <p:txBody>
          <a:bodyPr/>
          <a:lstStyle>
            <a:lvl1pPr>
              <a:lnSpc>
                <a:spcPts val="3000"/>
              </a:lnSpc>
              <a:defRPr sz="2400" baseline="0"/>
            </a:lvl1pPr>
            <a:lvl2pPr>
              <a:defRPr sz="2200"/>
            </a:lvl2pPr>
            <a:lvl3pPr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Main</a:t>
            </a:r>
            <a:br>
              <a:rPr lang="en-US" dirty="0" smtClean="0"/>
            </a:br>
            <a:r>
              <a:rPr lang="en-US" dirty="0" smtClean="0"/>
              <a:t>2 Column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71138" y="6348609"/>
            <a:ext cx="440437" cy="365125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883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and 3-Area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br>
              <a:rPr lang="en-US" dirty="0" smtClean="0"/>
            </a:br>
            <a:r>
              <a:rPr lang="en-US" dirty="0" smtClean="0"/>
              <a:t>One or Two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2438" y="1489300"/>
            <a:ext cx="8234362" cy="14655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02030" y="6348609"/>
            <a:ext cx="409545" cy="365125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2438" y="3030179"/>
            <a:ext cx="3890962" cy="309439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462462" y="3030179"/>
            <a:ext cx="4224337" cy="309439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 smtClean="0"/>
              <a:t>Click to add image or figure</a:t>
            </a:r>
          </a:p>
        </p:txBody>
      </p:sp>
    </p:spTree>
    <p:extLst>
      <p:ext uri="{BB962C8B-B14F-4D97-AF65-F5344CB8AC3E}">
        <p14:creationId xmlns:p14="http://schemas.microsoft.com/office/powerpoint/2010/main" xmlns="" val="206219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and 3-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1946BA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br>
              <a:rPr lang="en-US" dirty="0" smtClean="0"/>
            </a:br>
            <a:r>
              <a:rPr lang="en-US" dirty="0" smtClean="0"/>
              <a:t>One or Two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2438" y="4647365"/>
            <a:ext cx="8234362" cy="14655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702030" y="6348609"/>
            <a:ext cx="409545" cy="365125"/>
          </a:xfrm>
        </p:spPr>
        <p:txBody>
          <a:bodyPr/>
          <a:lstStyle/>
          <a:p>
            <a:fld id="{511E60E2-5F03-4AD1-8874-AA9ACC93B3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2438" y="1489245"/>
            <a:ext cx="3890962" cy="309439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462462" y="1489245"/>
            <a:ext cx="4224337" cy="309439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defRPr sz="2400" baseline="0"/>
            </a:lvl1pPr>
            <a:lvl2pPr>
              <a:lnSpc>
                <a:spcPct val="100000"/>
              </a:lnSpc>
              <a:defRPr sz="2200" baseline="0"/>
            </a:lvl2pPr>
            <a:lvl3pPr>
              <a:lnSpc>
                <a:spcPct val="100000"/>
              </a:lnSpc>
              <a:defRPr sz="2000"/>
            </a:lvl3pPr>
          </a:lstStyle>
          <a:p>
            <a:pPr lvl="0"/>
            <a:r>
              <a:rPr lang="en-US" dirty="0" smtClean="0"/>
              <a:t>Click to add image or figure</a:t>
            </a:r>
          </a:p>
        </p:txBody>
      </p:sp>
    </p:spTree>
    <p:extLst>
      <p:ext uri="{BB962C8B-B14F-4D97-AF65-F5344CB8AC3E}">
        <p14:creationId xmlns:p14="http://schemas.microsoft.com/office/powerpoint/2010/main" xmlns="" val="206219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27879"/>
            <a:ext cx="9144000" cy="6400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3802" y="81477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</a:t>
            </a:r>
            <a:br>
              <a:rPr lang="en-US" dirty="0" smtClean="0"/>
            </a:br>
            <a:r>
              <a:rPr lang="en-US" dirty="0" smtClean="0"/>
              <a:t>One or Two 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438" y="1427206"/>
            <a:ext cx="8234362" cy="4698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Main Text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1"/>
            <a:r>
              <a:rPr lang="en-US" dirty="0" smtClean="0"/>
              <a:t>Click to add sub bullet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799" y="6348609"/>
            <a:ext cx="4157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946BA"/>
                </a:solidFill>
                <a:latin typeface="Gill Sans Std" pitchFamily="34" charset="0"/>
              </a:defRPr>
            </a:lvl1pPr>
          </a:lstStyle>
          <a:p>
            <a:fld id="{511E60E2-5F03-4AD1-8874-AA9ACC93B38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03920" y="0"/>
            <a:ext cx="640080" cy="67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48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2" r:id="rId4"/>
    <p:sldLayoutId id="2147483663" r:id="rId5"/>
    <p:sldLayoutId id="2147483656" r:id="rId6"/>
    <p:sldLayoutId id="2147483657" r:id="rId7"/>
    <p:sldLayoutId id="2147483664" r:id="rId8"/>
    <p:sldLayoutId id="2147483665" r:id="rId9"/>
    <p:sldLayoutId id="2147483654" r:id="rId10"/>
    <p:sldLayoutId id="2147483655" r:id="rId11"/>
    <p:sldLayoutId id="2147483661" r:id="rId12"/>
  </p:sldLayoutIdLst>
  <p:hf hd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600" b="1" i="0" kern="1200" baseline="0">
          <a:solidFill>
            <a:srgbClr val="1946BA"/>
          </a:solidFill>
          <a:effectLst/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ct val="20000"/>
        </a:spcBef>
        <a:buFont typeface="Wingdings" panose="05000000000000000000" pitchFamily="2" charset="2"/>
        <a:buChar char="§"/>
        <a:defRPr sz="2400" b="0" kern="1200" baseline="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2200" kern="1200" baseline="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082675" indent="-168275" algn="l" defTabSz="914400" rtl="0" eaLnBrk="1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sunlab.com/FieldInstrumen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hyperlink" Target="http://www.deere.com/" TargetMode="External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png"/><Relationship Id="rId5" Type="http://schemas.openxmlformats.org/officeDocument/2006/relationships/image" Target="../media/image43.jpe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53.jpeg"/><Relationship Id="rId2" Type="http://schemas.openxmlformats.org/officeDocument/2006/relationships/hyperlink" Target="http://www.sunlab.com/FieldInstrumen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42.png"/><Relationship Id="rId7" Type="http://schemas.openxmlformats.org/officeDocument/2006/relationships/image" Target="../media/image54.jpeg"/><Relationship Id="rId2" Type="http://schemas.openxmlformats.org/officeDocument/2006/relationships/hyperlink" Target="http://www.deer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43.jpeg"/><Relationship Id="rId9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Ikhalek@swri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Spark-Plug Sized Exhaust Particle Sensors for OBD and Emissions Monitoring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4415508"/>
            <a:ext cx="7996954" cy="886528"/>
          </a:xfrm>
        </p:spPr>
        <p:txBody>
          <a:bodyPr>
            <a:noAutofit/>
          </a:bodyPr>
          <a:lstStyle/>
          <a:p>
            <a:r>
              <a:rPr lang="en-US" sz="1800" u="sng" dirty="0" smtClean="0"/>
              <a:t>Imad A. Khalek</a:t>
            </a:r>
            <a:r>
              <a:rPr lang="en-US" sz="1800" dirty="0" smtClean="0"/>
              <a:t> &amp; Vinay Premnath, Southwest Research Institute</a:t>
            </a:r>
          </a:p>
          <a:p>
            <a:r>
              <a:rPr lang="en-US" sz="1800" dirty="0" smtClean="0"/>
              <a:t>6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International PEMS Conference &amp; Workshop</a:t>
            </a:r>
          </a:p>
          <a:p>
            <a:r>
              <a:rPr lang="en-US" sz="1800" dirty="0" smtClean="0"/>
              <a:t>March 17&amp;18, 2016,  CE-CERT, Riverside, CA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894" y="221368"/>
            <a:ext cx="8686800" cy="7514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Engine Test Cell Setup - Year 2</a:t>
            </a:r>
            <a:br>
              <a:rPr lang="en-US" dirty="0" smtClean="0"/>
            </a:br>
            <a:r>
              <a:rPr lang="en-US" dirty="0" smtClean="0"/>
              <a:t>2011 Heavy-Duty Diesel Engine 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87" y="1521422"/>
            <a:ext cx="5659398" cy="4225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1056" y="2454246"/>
            <a:ext cx="3020095" cy="213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B63E-866E-4D8D-93A5-118E9712016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61281" y="5042517"/>
            <a:ext cx="1561003" cy="67914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advTm="4478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2992-D16F-484D-9330-84437A4422A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5657" y="117446"/>
            <a:ext cx="8541143" cy="1143000"/>
          </a:xfrm>
        </p:spPr>
        <p:txBody>
          <a:bodyPr/>
          <a:lstStyle/>
          <a:p>
            <a:r>
              <a:rPr lang="en-US" dirty="0" smtClean="0"/>
              <a:t>Reference Particle Instruments </a:t>
            </a:r>
            <a:endParaRPr lang="en-US" dirty="0"/>
          </a:p>
        </p:txBody>
      </p:sp>
      <p:pic>
        <p:nvPicPr>
          <p:cNvPr id="6" name="Picture 11" descr="3090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828800"/>
            <a:ext cx="2143125" cy="2943225"/>
          </a:xfrm>
          <a:prstGeom prst="rect">
            <a:avLst/>
          </a:prstGeom>
          <a:ln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316480"/>
            <a:ext cx="271748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410200" y="2209800"/>
            <a:ext cx="3509963" cy="2347913"/>
          </a:xfrm>
          <a:noFill/>
          <a:ln/>
        </p:spPr>
      </p:pic>
      <p:sp>
        <p:nvSpPr>
          <p:cNvPr id="9" name="TextBox 8"/>
          <p:cNvSpPr txBox="1"/>
          <p:nvPr/>
        </p:nvSpPr>
        <p:spPr>
          <a:xfrm>
            <a:off x="304800" y="1371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TSI EEPS (Size, Number)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58440" y="1828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AVL MSS (Soot Mass)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46482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SwRI</a:t>
            </a:r>
            <a:r>
              <a:rPr lang="en-US" dirty="0" smtClean="0"/>
              <a:t> SPSS, Facilitate Solid Particle Measurement </a:t>
            </a:r>
          </a:p>
          <a:p>
            <a:r>
              <a:rPr lang="en-US" dirty="0" smtClean="0"/>
              <a:t>(Used Upstream of EEPS)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3370" y="4871463"/>
            <a:ext cx="4405838" cy="1207301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 noProof="0" dirty="0" smtClean="0">
                <a:latin typeface="Arial Black" pitchFamily="34" charset="0"/>
                <a:cs typeface="Arial" pitchFamily="34" charset="0"/>
              </a:rPr>
              <a:t>Full Flow CVS and Part 1065 Filter measurement were also included for transient testing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advTm="6424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PSPD-I Year 1 Test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071" y="1258349"/>
            <a:ext cx="2973897" cy="309390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Each condition repeated at 1, 3, 7, 10, 15 mg/m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</a:p>
          <a:p>
            <a:r>
              <a:rPr lang="en-US" dirty="0" smtClean="0"/>
              <a:t>Entire matrix repeated for geo. number mean diameter (GNMD) of size distribution at ~55 nm and ~80 nm</a:t>
            </a:r>
          </a:p>
          <a:p>
            <a:r>
              <a:rPr lang="en-US" dirty="0" smtClean="0"/>
              <a:t>Total of over 336 data points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B63E-866E-4D8D-93A5-118E9712016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003" y="1361881"/>
            <a:ext cx="5251509" cy="198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72609" y="815129"/>
            <a:ext cx="370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Performance Evaluation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1787" y="3459059"/>
            <a:ext cx="370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Short-term survivability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62062" y="3917659"/>
            <a:ext cx="8124738" cy="22885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Ammonia exposure</a:t>
            </a:r>
          </a:p>
          <a:p>
            <a:pPr marL="685800" lvl="1" indent="-228600">
              <a:spcBef>
                <a:spcPct val="20000"/>
              </a:spcBef>
              <a:buFont typeface="Arial" pitchFamily="34" charset="0"/>
              <a:buChar char="−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Same engine with urea injection</a:t>
            </a:r>
          </a:p>
          <a:p>
            <a:pPr marL="685800" lvl="1" indent="-228600">
              <a:spcBef>
                <a:spcPct val="20000"/>
              </a:spcBef>
              <a:buFont typeface="Arial" pitchFamily="34" charset="0"/>
              <a:buChar char="−"/>
            </a:pPr>
            <a:r>
              <a:rPr lang="en-US" sz="2400" dirty="0" smtClean="0">
                <a:latin typeface="Gill Sans MT" panose="020B0502020104020203" pitchFamily="34" charset="0"/>
              </a:rPr>
              <a:t>8 hours of exposure at ~500 </a:t>
            </a:r>
            <a:r>
              <a:rPr lang="en-US" sz="2400" dirty="0" err="1" smtClean="0">
                <a:latin typeface="Gill Sans MT" panose="020B0502020104020203" pitchFamily="34" charset="0"/>
              </a:rPr>
              <a:t>ppm</a:t>
            </a:r>
            <a:r>
              <a:rPr lang="en-US" sz="2400" dirty="0" smtClean="0">
                <a:latin typeface="Gill Sans MT" panose="020B0502020104020203" pitchFamily="34" charset="0"/>
              </a:rPr>
              <a:t> concentration</a:t>
            </a:r>
          </a:p>
          <a:p>
            <a:pPr marL="685800" lvl="1" indent="-228600">
              <a:spcBef>
                <a:spcPct val="20000"/>
              </a:spcBef>
              <a:buFont typeface="Arial" pitchFamily="34" charset="0"/>
              <a:buChar char="−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FTIR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used to measure ammonia concentration</a:t>
            </a:r>
          </a:p>
          <a:p>
            <a:pPr marL="228600" indent="-2286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baseline="0" dirty="0" smtClean="0">
                <a:latin typeface="Gill Sans MT" panose="020B0502020104020203" pitchFamily="34" charset="0"/>
              </a:rPr>
              <a:t>High</a:t>
            </a:r>
            <a:r>
              <a:rPr lang="en-US" sz="2400" dirty="0" smtClean="0">
                <a:latin typeface="Gill Sans MT" panose="020B0502020104020203" pitchFamily="34" charset="0"/>
              </a:rPr>
              <a:t> temperature exposure</a:t>
            </a:r>
          </a:p>
          <a:p>
            <a:pPr marL="685800" lvl="1" indent="-228600">
              <a:spcBef>
                <a:spcPct val="20000"/>
              </a:spcBef>
              <a:buFont typeface="Gill Sans MT" pitchFamily="34" charset="0"/>
              <a:buChar char="–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8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hours of exposure at 700 ˚C using High gas temperature burner</a:t>
            </a:r>
          </a:p>
          <a:p>
            <a:pPr marL="228600" indent="-2286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baseline="0" dirty="0" smtClean="0">
                <a:latin typeface="Gill Sans MT" panose="020B0502020104020203" pitchFamily="34" charset="0"/>
              </a:rPr>
              <a:t>Pressure</a:t>
            </a:r>
            <a:r>
              <a:rPr lang="en-US" sz="2400" dirty="0" smtClean="0">
                <a:latin typeface="Gill Sans MT" panose="020B0502020104020203" pitchFamily="34" charset="0"/>
              </a:rPr>
              <a:t> exposure (offline)</a:t>
            </a:r>
          </a:p>
          <a:p>
            <a:pPr marL="685800" lvl="1" indent="-228600">
              <a:spcBef>
                <a:spcPct val="20000"/>
              </a:spcBef>
              <a:buFont typeface="Arial" pitchFamily="34" charset="0"/>
              <a:buChar char="−"/>
            </a:pPr>
            <a:r>
              <a:rPr lang="en-US" sz="2400" dirty="0" smtClean="0">
                <a:latin typeface="Gill Sans MT" panose="020B0502020104020203" pitchFamily="34" charset="0"/>
              </a:rPr>
              <a:t>1 hour of sub-atmospheric (0.75 </a:t>
            </a:r>
            <a:r>
              <a:rPr lang="en-US" sz="2400" dirty="0" err="1" smtClean="0">
                <a:latin typeface="Gill Sans MT" panose="020B0502020104020203" pitchFamily="34" charset="0"/>
              </a:rPr>
              <a:t>atm</a:t>
            </a:r>
            <a:r>
              <a:rPr lang="en-US" sz="2400" dirty="0" smtClean="0">
                <a:latin typeface="Gill Sans MT" panose="020B0502020104020203" pitchFamily="34" charset="0"/>
              </a:rPr>
              <a:t>) and positive pressure (1.25 </a:t>
            </a:r>
            <a:r>
              <a:rPr lang="en-US" sz="2400" dirty="0" err="1" smtClean="0">
                <a:latin typeface="Gill Sans MT" panose="020B0502020104020203" pitchFamily="34" charset="0"/>
              </a:rPr>
              <a:t>atm</a:t>
            </a:r>
            <a:r>
              <a:rPr lang="en-US" sz="2400" dirty="0" smtClean="0">
                <a:latin typeface="Gill Sans MT" panose="020B0502020104020203" pitchFamily="34" charset="0"/>
              </a:rPr>
              <a:t>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ts val="2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2992-D16F-484D-9330-84437A4422A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1533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Sensor Experiments Test Matrix – Year 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258330"/>
            <a:ext cx="8437880" cy="5098020"/>
          </a:xfrm>
        </p:spPr>
        <p:txBody>
          <a:bodyPr/>
          <a:lstStyle/>
          <a:p>
            <a:r>
              <a:rPr lang="en-US" sz="1800" dirty="0" smtClean="0"/>
              <a:t>Sample sensors were subjected to 50,000 miles of durability with accelerated soot exposure</a:t>
            </a:r>
          </a:p>
          <a:p>
            <a:pPr lvl="1"/>
            <a:r>
              <a:rPr lang="en-US" sz="1600" dirty="0" smtClean="0"/>
              <a:t>0-20,000 miles: DPF out  with PM level of 0.001 g/hp-hr</a:t>
            </a:r>
          </a:p>
          <a:p>
            <a:pPr lvl="1"/>
            <a:r>
              <a:rPr lang="en-US" sz="1600" dirty="0" smtClean="0"/>
              <a:t>20,000-30,000 miles: PM level of 0.01 g/hp-hr</a:t>
            </a:r>
          </a:p>
          <a:p>
            <a:pPr lvl="1"/>
            <a:r>
              <a:rPr lang="en-US" sz="1600" dirty="0" smtClean="0"/>
              <a:t>30,000-50,000 miles: PM level of 0.02 g/hp-hr</a:t>
            </a:r>
          </a:p>
          <a:p>
            <a:pPr lvl="1"/>
            <a:r>
              <a:rPr lang="en-US" sz="1600" b="1" dirty="0" smtClean="0"/>
              <a:t>Equivalent to 520,000 miles of particle exposure assuming a fully functional DPF at 0.001 g/hp-hr</a:t>
            </a:r>
          </a:p>
          <a:p>
            <a:pPr marL="292100" lvl="1">
              <a:buFont typeface="Arial" pitchFamily="34" charset="0"/>
              <a:buChar char="•"/>
            </a:pPr>
            <a:r>
              <a:rPr lang="en-US" sz="1800" dirty="0" smtClean="0"/>
              <a:t>Performance checks conducted at 0 mile, 1000 miles, 20,000 miles, 30,000 miles and 50,000 miles</a:t>
            </a:r>
          </a:p>
          <a:p>
            <a:r>
              <a:rPr lang="en-US" sz="1800" dirty="0" smtClean="0"/>
              <a:t>Performance check involved</a:t>
            </a:r>
          </a:p>
          <a:p>
            <a:pPr lvl="1"/>
            <a:r>
              <a:rPr lang="en-US" sz="1600" dirty="0" smtClean="0"/>
              <a:t>One steady-state condition (~5 mg/m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, ~390</a:t>
            </a:r>
            <a:r>
              <a:rPr lang="en-US" sz="1600" dirty="0" smtClean="0">
                <a:latin typeface="Courier New"/>
                <a:cs typeface="Courier New"/>
              </a:rPr>
              <a:t>°</a:t>
            </a:r>
            <a:r>
              <a:rPr lang="en-US" sz="1600" dirty="0" smtClean="0"/>
              <a:t>C, mean of particle size distribution ~ 50 nm)</a:t>
            </a:r>
          </a:p>
          <a:p>
            <a:pPr lvl="1"/>
            <a:r>
              <a:rPr lang="en-US" sz="1600" dirty="0" smtClean="0"/>
              <a:t>FTP (three repeats), NRTC (three repeats), WHTC (three repeats)</a:t>
            </a:r>
          </a:p>
          <a:p>
            <a:pPr lvl="1"/>
            <a:r>
              <a:rPr lang="en-US" sz="1600" dirty="0" smtClean="0"/>
              <a:t>Included sample and reference sensors totaling 27 sensors in parallel</a:t>
            </a:r>
          </a:p>
          <a:p>
            <a:pPr marL="292100" lvl="1">
              <a:buFont typeface="Arial" pitchFamily="34" charset="0"/>
              <a:buChar char="•"/>
            </a:pPr>
            <a:r>
              <a:rPr lang="en-US" sz="1800" dirty="0" smtClean="0"/>
              <a:t>For performance checks, emission level was tuned to target 0.03 g/hp-hr (~90 mg/mile) for FTP cycle (OBD Threshold for HD on-highway)</a:t>
            </a:r>
          </a:p>
          <a:p>
            <a:pPr marL="635000" lvl="2">
              <a:buFont typeface="Arial" pitchFamily="34" charset="0"/>
              <a:buChar char="•"/>
            </a:pPr>
            <a:endParaRPr lang="en-US" sz="1600" dirty="0" smtClean="0"/>
          </a:p>
          <a:p>
            <a:pPr marL="635000" lvl="2">
              <a:buFont typeface="Arial" pitchFamily="34" charset="0"/>
              <a:buChar char="•"/>
            </a:pPr>
            <a:endParaRPr lang="en-US" dirty="0" smtClean="0"/>
          </a:p>
          <a:p>
            <a:endParaRPr lang="en-US" sz="2000" dirty="0" smtClean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2992-D16F-484D-9330-84437A4422A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7260" y="-58723"/>
            <a:ext cx="7549335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Results –  Example of Steady-State (SS) &amp; Transient Sensor Response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95516" y="1164045"/>
            <a:ext cx="3702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Real time Sensor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0352" y="1122804"/>
            <a:ext cx="4257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Cumulative-type Sensor</a:t>
            </a:r>
            <a:endParaRPr lang="en-US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70294" y="4215134"/>
            <a:ext cx="192157" cy="1926721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Content Placeholder 6"/>
          <p:cNvSpPr>
            <a:spLocks noGrp="1"/>
          </p:cNvSpPr>
          <p:nvPr>
            <p:ph idx="1"/>
          </p:nvPr>
        </p:nvSpPr>
        <p:spPr>
          <a:xfrm>
            <a:off x="7096715" y="1862355"/>
            <a:ext cx="1879504" cy="4764947"/>
          </a:xfrm>
        </p:spPr>
        <p:txBody>
          <a:bodyPr>
            <a:noAutofit/>
          </a:bodyPr>
          <a:lstStyle/>
          <a:p>
            <a:pPr marL="227013" indent="-227013"/>
            <a:r>
              <a:rPr lang="en-US" sz="1600" dirty="0" smtClean="0"/>
              <a:t>Real time sensors track Micro-soot sensor reasonably well</a:t>
            </a:r>
          </a:p>
          <a:p>
            <a:r>
              <a:rPr lang="en-US" sz="1600" dirty="0" smtClean="0"/>
              <a:t>For Cumulative sensors, Rate of change of resistance can be correlated with rate of change of soot mass seen by the sensor</a:t>
            </a:r>
          </a:p>
          <a:p>
            <a:pPr marL="292100" indent="-292100"/>
            <a:endParaRPr lang="en-US" sz="1600" dirty="0" smtClean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725" y="1486007"/>
            <a:ext cx="3429000" cy="21016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1" name="Rectangle 30"/>
          <p:cNvSpPr/>
          <p:nvPr/>
        </p:nvSpPr>
        <p:spPr>
          <a:xfrm>
            <a:off x="946820" y="3695700"/>
            <a:ext cx="274320" cy="5033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32695" y="3762375"/>
            <a:ext cx="274320" cy="471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15395" y="3686175"/>
            <a:ext cx="274320" cy="382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0058" y="1806197"/>
            <a:ext cx="99619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3227" y="1425294"/>
            <a:ext cx="3429000" cy="225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/>
          <p:nvPr/>
        </p:nvGrpSpPr>
        <p:grpSpPr>
          <a:xfrm>
            <a:off x="214486" y="3756858"/>
            <a:ext cx="3429000" cy="1912690"/>
            <a:chOff x="575345" y="1390519"/>
            <a:chExt cx="4287060" cy="2549789"/>
          </a:xfrm>
        </p:grpSpPr>
        <p:grpSp>
          <p:nvGrpSpPr>
            <p:cNvPr id="5" name="Group 9"/>
            <p:cNvGrpSpPr/>
            <p:nvPr/>
          </p:nvGrpSpPr>
          <p:grpSpPr>
            <a:xfrm>
              <a:off x="575345" y="1390519"/>
              <a:ext cx="4287060" cy="2549789"/>
              <a:chOff x="355199" y="1390519"/>
              <a:chExt cx="4287060" cy="2549789"/>
            </a:xfrm>
          </p:grpSpPr>
          <p:pic>
            <p:nvPicPr>
              <p:cNvPr id="39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5199" y="1390519"/>
                <a:ext cx="4287060" cy="254978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397144" y="1779601"/>
                <a:ext cx="1782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vert="horz" wrap="square" lIns="91440" tIns="45720" rIns="91440" bIns="45720" rtlCol="0" anchor="ctr" anchorCtr="0">
                <a:noAutofit/>
              </a:bodyPr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Black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679876" y="3732436"/>
              <a:ext cx="1097280" cy="160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pPr marL="0" marR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</a:pPr>
              <a:r>
                <a:rPr kumimoji="0" lang="en-US" sz="1100" i="0" u="none" strike="noStrike" kern="1200" cap="none" spc="0" normalizeH="0" baseline="0" noProof="0" dirty="0" smtClean="0">
                  <a:ln>
                    <a:noFill/>
                  </a:ln>
                  <a:uLnTx/>
                  <a:uFillTx/>
                  <a:latin typeface="+mj-lt"/>
                  <a:cs typeface="Arial" pitchFamily="34" charset="0"/>
                </a:rPr>
                <a:t>Sensor</a:t>
              </a:r>
            </a:p>
          </p:txBody>
        </p:sp>
      </p:grp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0838" y="3592079"/>
            <a:ext cx="3429000" cy="2101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004" y="3769453"/>
            <a:ext cx="3271963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2436" y="3777842"/>
            <a:ext cx="3271963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48806" y="6331167"/>
            <a:ext cx="2133600" cy="365125"/>
          </a:xfrm>
        </p:spPr>
        <p:txBody>
          <a:bodyPr/>
          <a:lstStyle/>
          <a:p>
            <a:fld id="{38962992-D16F-484D-9330-84437A4422A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4001" y="0"/>
            <a:ext cx="7799430" cy="10234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500" dirty="0" smtClean="0"/>
              <a:t>Results – Examples of Sensor Sensitivity Response with Soot Concentration </a:t>
            </a:r>
            <a:r>
              <a:rPr lang="en-US" sz="2500" dirty="0" smtClean="0">
                <a:solidFill>
                  <a:srgbClr val="7030A0"/>
                </a:solidFill>
              </a:rPr>
              <a:t>(GNMD ~ 55 nm, SS)</a:t>
            </a:r>
            <a:endParaRPr lang="en-US" sz="2500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8877" y="1166068"/>
            <a:ext cx="3293195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223" y="1166172"/>
            <a:ext cx="3268383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98290" y="1578526"/>
            <a:ext cx="2323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FF0000"/>
                </a:solidFill>
              </a:rPr>
              <a:t>Cumulative-type Sensor </a:t>
            </a:r>
          </a:p>
          <a:p>
            <a:pPr algn="r"/>
            <a:r>
              <a:rPr lang="en-US" sz="1400" b="1" dirty="0" smtClean="0">
                <a:solidFill>
                  <a:srgbClr val="FF0000"/>
                </a:solidFill>
              </a:rPr>
              <a:t>35 m/s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3495" y="3928842"/>
            <a:ext cx="1560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FF0000"/>
                </a:solidFill>
              </a:rPr>
              <a:t>Real time Sensor </a:t>
            </a:r>
          </a:p>
          <a:p>
            <a:pPr algn="r"/>
            <a:r>
              <a:rPr lang="en-US" sz="1400" b="1" dirty="0" smtClean="0">
                <a:solidFill>
                  <a:srgbClr val="FF0000"/>
                </a:solidFill>
              </a:rPr>
              <a:t>35 m/s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06146" y="3980574"/>
            <a:ext cx="2389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FF0000"/>
                </a:solidFill>
              </a:rPr>
              <a:t>Real time Sensor </a:t>
            </a:r>
          </a:p>
          <a:p>
            <a:pPr algn="r"/>
            <a:r>
              <a:rPr lang="en-US" sz="1400" b="1" dirty="0" smtClean="0">
                <a:solidFill>
                  <a:srgbClr val="FF0000"/>
                </a:solidFill>
              </a:rPr>
              <a:t>50 m/s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55146" y="1630258"/>
            <a:ext cx="2474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FF0000"/>
                </a:solidFill>
              </a:rPr>
              <a:t>Cumulative-type Sensor </a:t>
            </a:r>
          </a:p>
          <a:p>
            <a:pPr algn="r"/>
            <a:r>
              <a:rPr lang="en-US" sz="1400" b="1" dirty="0" smtClean="0">
                <a:solidFill>
                  <a:srgbClr val="FF0000"/>
                </a:solidFill>
              </a:rPr>
              <a:t>50 m/s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74746" y="1419137"/>
            <a:ext cx="20601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latin typeface="Gill Sans MT" pitchFamily="34" charset="0"/>
              </a:rPr>
              <a:t>Average sensitivity for all data was 4.85e5 ohms/mg, with a COV of 36%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>
              <a:latin typeface="Gill Sans MT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dirty="0" smtClean="0">
              <a:latin typeface="Gill Sans MT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dirty="0" smtClean="0">
              <a:latin typeface="Gill Sans MT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dirty="0" smtClean="0">
              <a:latin typeface="Gill Sans MT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latin typeface="Gill Sans MT" pitchFamily="34" charset="0"/>
              </a:rPr>
              <a:t>Average sensitivity for all data was 150.09 </a:t>
            </a:r>
            <a:r>
              <a:rPr lang="en-US" dirty="0" err="1" smtClean="0">
                <a:latin typeface="Gill Sans MT" pitchFamily="34" charset="0"/>
              </a:rPr>
              <a:t>pA</a:t>
            </a:r>
            <a:r>
              <a:rPr lang="en-US" dirty="0" smtClean="0">
                <a:latin typeface="Gill Sans MT" pitchFamily="34" charset="0"/>
              </a:rPr>
              <a:t>, with a COV of 37%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>
              <a:latin typeface="Gill Sans MT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974" y="3659696"/>
            <a:ext cx="3271964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099" y="3643618"/>
            <a:ext cx="3271964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0975" y="1168165"/>
            <a:ext cx="3268382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100" y="1168865"/>
            <a:ext cx="3268382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48806" y="6331167"/>
            <a:ext cx="2133600" cy="365125"/>
          </a:xfrm>
        </p:spPr>
        <p:txBody>
          <a:bodyPr/>
          <a:lstStyle/>
          <a:p>
            <a:fld id="{38962992-D16F-484D-9330-84437A4422A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4001" y="0"/>
            <a:ext cx="7983988" cy="102345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500" dirty="0" smtClean="0"/>
              <a:t>Results – Examples of Sensor Sensitivity Response with Soot Concentration </a:t>
            </a:r>
            <a:r>
              <a:rPr lang="en-US" sz="2500" dirty="0" smtClean="0">
                <a:solidFill>
                  <a:srgbClr val="7030A0"/>
                </a:solidFill>
              </a:rPr>
              <a:t>(GNMD ~ 80nm, SS)</a:t>
            </a:r>
            <a:endParaRPr lang="en-US" sz="25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7406" y="1704361"/>
            <a:ext cx="2063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FF0000"/>
                </a:solidFill>
              </a:rPr>
              <a:t>Cumulative-type Sensor </a:t>
            </a:r>
          </a:p>
          <a:p>
            <a:pPr algn="r"/>
            <a:r>
              <a:rPr lang="en-US" sz="1400" b="1" dirty="0" smtClean="0">
                <a:solidFill>
                  <a:srgbClr val="FF0000"/>
                </a:solidFill>
              </a:rPr>
              <a:t>35 m/s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3495" y="3861730"/>
            <a:ext cx="1568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FF0000"/>
                </a:solidFill>
              </a:rPr>
              <a:t>Real time Sensor </a:t>
            </a:r>
          </a:p>
          <a:p>
            <a:pPr algn="r"/>
            <a:r>
              <a:rPr lang="en-US" sz="1400" b="1" dirty="0" smtClean="0">
                <a:solidFill>
                  <a:srgbClr val="FF0000"/>
                </a:solidFill>
              </a:rPr>
              <a:t>35 m/s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30645" y="3896684"/>
            <a:ext cx="2389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FF0000"/>
                </a:solidFill>
              </a:rPr>
              <a:t>Real time Sensor </a:t>
            </a:r>
          </a:p>
          <a:p>
            <a:pPr algn="r"/>
            <a:r>
              <a:rPr lang="en-US" sz="1400" b="1" dirty="0" smtClean="0">
                <a:solidFill>
                  <a:srgbClr val="FF0000"/>
                </a:solidFill>
              </a:rPr>
              <a:t>50 m/s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55146" y="1739315"/>
            <a:ext cx="2474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FF0000"/>
                </a:solidFill>
              </a:rPr>
              <a:t>Cumulative-type Sensor </a:t>
            </a:r>
          </a:p>
          <a:p>
            <a:pPr algn="r"/>
            <a:r>
              <a:rPr lang="en-US" sz="1400" b="1" dirty="0" smtClean="0">
                <a:solidFill>
                  <a:srgbClr val="FF0000"/>
                </a:solidFill>
              </a:rPr>
              <a:t>50 m/s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74746" y="1419137"/>
            <a:ext cx="20601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latin typeface="Gill Sans MT" pitchFamily="34" charset="0"/>
              </a:rPr>
              <a:t>Average sensitivity for all data was 8.35e5 ohm/mg, with a COV of 73%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>
              <a:latin typeface="Gill Sans MT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dirty="0" smtClean="0">
              <a:latin typeface="Gill Sans MT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dirty="0" smtClean="0">
              <a:latin typeface="Gill Sans MT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dirty="0" smtClean="0">
              <a:latin typeface="Gill Sans MT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latin typeface="Gill Sans MT" pitchFamily="34" charset="0"/>
              </a:rPr>
              <a:t>Average sensitivity for all data was 139.76 </a:t>
            </a:r>
            <a:r>
              <a:rPr lang="en-US" dirty="0" err="1" smtClean="0">
                <a:latin typeface="Gill Sans MT" pitchFamily="34" charset="0"/>
              </a:rPr>
              <a:t>pA</a:t>
            </a:r>
            <a:r>
              <a:rPr lang="en-US" dirty="0" smtClean="0">
                <a:latin typeface="Gill Sans MT" pitchFamily="34" charset="0"/>
              </a:rPr>
              <a:t>, with a COV of 45%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721" y="1411448"/>
            <a:ext cx="4114800" cy="299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44" y="178161"/>
            <a:ext cx="8984756" cy="75144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Results – Examples of  Sensor Sensitivity       Response with Velocity </a:t>
            </a:r>
            <a:r>
              <a:rPr lang="en-US" sz="2800" dirty="0" smtClean="0">
                <a:solidFill>
                  <a:srgbClr val="7030A0"/>
                </a:solidFill>
              </a:rPr>
              <a:t>(GNMD ~ 55 </a:t>
            </a:r>
            <a:r>
              <a:rPr lang="en-US" sz="2800" dirty="0" err="1" smtClean="0">
                <a:solidFill>
                  <a:srgbClr val="7030A0"/>
                </a:solidFill>
              </a:rPr>
              <a:t>nm,SS</a:t>
            </a:r>
            <a:r>
              <a:rPr lang="en-US" sz="2800" dirty="0" smtClean="0">
                <a:solidFill>
                  <a:srgbClr val="7030A0"/>
                </a:solidFill>
              </a:rPr>
              <a:t>)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B63E-866E-4D8D-93A5-118E9712016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98818" y="1041631"/>
            <a:ext cx="370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Cumulative-type Sensor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5927" y="1059807"/>
            <a:ext cx="370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Real time Sensor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587" y="4532851"/>
            <a:ext cx="3821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>
                <a:latin typeface="Gill Sans MT" pitchFamily="34" charset="0"/>
              </a:rPr>
              <a:t>Slight decrease in sensitivity was observed with increasing velocity</a:t>
            </a:r>
          </a:p>
          <a:p>
            <a:endParaRPr lang="en-US" sz="20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0145" y="1434517"/>
            <a:ext cx="4098614" cy="297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728594" y="4551027"/>
            <a:ext cx="3821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>
                <a:latin typeface="Gill Sans MT" pitchFamily="34" charset="0"/>
              </a:rPr>
              <a:t>Slight increase in sensitivity was observed with increasing velocity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665962"/>
            <a:ext cx="4252272" cy="2572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Picture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3272" y="1116701"/>
            <a:ext cx="4281444" cy="25492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Pictur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116701"/>
            <a:ext cx="4252272" cy="25492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413" y="0"/>
            <a:ext cx="7348903" cy="75144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/>
              <a:t>Transient Response (Cycle Basis)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7B434-4F60-4EF3-BC5C-521AEFCE573C}" type="slidenum">
              <a:rPr lang="en-US" smtClean="0"/>
              <a:pPr/>
              <a:t>18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80469" y="1116701"/>
            <a:ext cx="4823669" cy="5249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0164" y="1116701"/>
            <a:ext cx="1619075" cy="511728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FTP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88092" y="1219200"/>
            <a:ext cx="1619075" cy="511728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NRTC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0939" y="3808562"/>
            <a:ext cx="1619075" cy="511728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pitchFamily="34" charset="0"/>
                <a:cs typeface="Arial" pitchFamily="34" charset="0"/>
              </a:rPr>
              <a:t>WHTC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49397" y="3842158"/>
            <a:ext cx="4224042" cy="232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t" anchorCtr="0">
            <a:noAutofit/>
          </a:bodyPr>
          <a:lstStyle/>
          <a:p>
            <a:pPr marL="174625" lvl="1" indent="-174625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ill Sans MT" pitchFamily="34" charset="0"/>
                <a:cs typeface="Arial" pitchFamily="34" charset="0"/>
              </a:rPr>
              <a:t>Correlation and slope seemed to be cycle dependent</a:t>
            </a:r>
          </a:p>
          <a:p>
            <a:pPr marL="174625" lvl="1" indent="-174625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ill Sans MT" pitchFamily="34" charset="0"/>
                <a:cs typeface="Arial" pitchFamily="34" charset="0"/>
              </a:rPr>
              <a:t>Similar observations made with Cumulative-type Sensors</a:t>
            </a:r>
          </a:p>
          <a:p>
            <a:pPr marL="174625" lvl="1" indent="-174625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ill Sans MT" pitchFamily="34" charset="0"/>
                <a:cs typeface="Arial" pitchFamily="34" charset="0"/>
              </a:rPr>
              <a:t>R</a:t>
            </a:r>
            <a:r>
              <a:rPr lang="en-US" sz="1600" baseline="30000" dirty="0" smtClean="0">
                <a:solidFill>
                  <a:schemeClr val="tx1"/>
                </a:solidFill>
                <a:latin typeface="Gill Sans MT" pitchFamily="34" charset="0"/>
                <a:cs typeface="Arial" pitchFamily="34" charset="0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Gill Sans MT" pitchFamily="34" charset="0"/>
                <a:cs typeface="Arial" pitchFamily="34" charset="0"/>
              </a:rPr>
              <a:t>  and slope lowest for FTP and highest for WHTC</a:t>
            </a:r>
          </a:p>
          <a:p>
            <a:pPr marL="174625" lvl="1" indent="-174625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Gill Sans MT" pitchFamily="34" charset="0"/>
                <a:cs typeface="Arial" pitchFamily="34" charset="0"/>
              </a:rPr>
              <a:t>Includes all sensor data from 0-mile, 1000-mile, 20,000-mile-post, 30,000-mile and 50,000-mile Performance Checks</a:t>
            </a:r>
          </a:p>
          <a:p>
            <a:pPr marL="174625" lvl="1" indent="-174625">
              <a:spcBef>
                <a:spcPct val="20000"/>
              </a:spcBef>
              <a:buFont typeface="Arial" pitchFamily="34" charset="0"/>
              <a:buChar char="•"/>
            </a:pPr>
            <a:endParaRPr lang="en-US" sz="1600" baseline="30000" dirty="0" smtClean="0">
              <a:solidFill>
                <a:schemeClr val="tx1"/>
              </a:solidFill>
              <a:latin typeface="Gill Sans MT" pitchFamily="34" charset="0"/>
              <a:cs typeface="Arial" pitchFamily="34" charset="0"/>
            </a:endParaRPr>
          </a:p>
          <a:p>
            <a:pPr marL="174625" lvl="1" indent="-174625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5952" y="1174460"/>
            <a:ext cx="265176" cy="1610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82393" y="1216404"/>
            <a:ext cx="265176" cy="1610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4007" y="3791824"/>
            <a:ext cx="265176" cy="1610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41694" y="2759977"/>
            <a:ext cx="3705139" cy="182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20808" y="2828487"/>
            <a:ext cx="3840480" cy="182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6315" y="5387129"/>
            <a:ext cx="3705139" cy="182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02592" y="656257"/>
            <a:ext cx="4236440" cy="575007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R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b="1" noProof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Real time Sensor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44" y="178161"/>
            <a:ext cx="8984756" cy="75144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900" dirty="0" smtClean="0"/>
              <a:t>Results – Examples of  Sensor Sensitivity       Response After Multiple Exposures (SS)</a:t>
            </a:r>
            <a:endParaRPr 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B63E-866E-4D8D-93A5-118E9712016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444" y="1461114"/>
            <a:ext cx="4023220" cy="292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335" y="1451294"/>
            <a:ext cx="4186105" cy="294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06540" y="1058409"/>
            <a:ext cx="370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Cumulative-type Sensor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5927" y="1059807"/>
            <a:ext cx="370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Real time Sensor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587" y="4532851"/>
            <a:ext cx="38211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>
                <a:latin typeface="Gill Sans MT" pitchFamily="34" charset="0"/>
              </a:rPr>
              <a:t>COV ranged from 27% to 53%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>
                <a:latin typeface="Gill Sans MT" pitchFamily="34" charset="0"/>
              </a:rPr>
              <a:t>Normalized response ranged from 3.59e5 to 5.72e5 ohm/mg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>
                <a:latin typeface="Gill Sans MT" pitchFamily="34" charset="0"/>
              </a:rPr>
              <a:t>The average normalized output for all sensors after all exposures was 4.42e5 with a COV of 42%</a:t>
            </a:r>
          </a:p>
          <a:p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706222" y="4460033"/>
            <a:ext cx="401832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>
                <a:latin typeface="Gill Sans MT" pitchFamily="34" charset="0"/>
              </a:rPr>
              <a:t>COV ranged from 10% to 40%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>
                <a:latin typeface="Gill Sans MT" pitchFamily="34" charset="0"/>
              </a:rPr>
              <a:t>Normalized sensor response ranged from 108 to 155 (pAx40)/(mg/m³)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>
                <a:latin typeface="Gill Sans MT" pitchFamily="34" charset="0"/>
              </a:rPr>
              <a:t>The average normalized current for all sensors after all exposures was 135.4 </a:t>
            </a:r>
            <a:r>
              <a:rPr lang="en-US" sz="1600" dirty="0" err="1" smtClean="0">
                <a:latin typeface="Gill Sans MT" pitchFamily="34" charset="0"/>
              </a:rPr>
              <a:t>pA</a:t>
            </a:r>
            <a:r>
              <a:rPr lang="en-US" sz="1600" dirty="0" smtClean="0">
                <a:latin typeface="Gill Sans MT" pitchFamily="34" charset="0"/>
              </a:rPr>
              <a:t>/mg/m</a:t>
            </a:r>
            <a:r>
              <a:rPr lang="en-US" sz="1600" baseline="30000" dirty="0" smtClean="0">
                <a:latin typeface="Gill Sans MT" pitchFamily="34" charset="0"/>
              </a:rPr>
              <a:t>3</a:t>
            </a:r>
            <a:r>
              <a:rPr lang="en-US" sz="1600" dirty="0" smtClean="0">
                <a:latin typeface="Gill Sans MT" pitchFamily="34" charset="0"/>
              </a:rPr>
              <a:t> with a COV of 36% </a:t>
            </a:r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02" y="52326"/>
            <a:ext cx="8686800" cy="751442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1963" indent="-461963"/>
            <a:r>
              <a:rPr lang="en-US" sz="3200" dirty="0" smtClean="0"/>
              <a:t>PSPD-I was completed in May, 2015</a:t>
            </a:r>
          </a:p>
          <a:p>
            <a:pPr marL="914400" lvl="1" indent="-457200"/>
            <a:r>
              <a:rPr lang="en-US" sz="2800" dirty="0" smtClean="0"/>
              <a:t>Year 1 focus was on Sensor Performance</a:t>
            </a:r>
          </a:p>
          <a:p>
            <a:pPr marL="914400" lvl="1" indent="-457200"/>
            <a:r>
              <a:rPr lang="en-US" sz="2800" dirty="0" smtClean="0"/>
              <a:t>Year 2 focus was on Sensor performance as a function of durability</a:t>
            </a:r>
          </a:p>
          <a:p>
            <a:pPr marL="400050" indent="-457200"/>
            <a:r>
              <a:rPr lang="en-US" sz="3000" dirty="0" smtClean="0"/>
              <a:t>PSPD-II on going</a:t>
            </a:r>
          </a:p>
          <a:p>
            <a:pPr marL="914400" lvl="1" indent="-457200"/>
            <a:r>
              <a:rPr lang="en-US" sz="2800" dirty="0" smtClean="0"/>
              <a:t>Year 1 focus on sensor variability, sensor cross sensitivity and charge/conductivity of exhaust particles from different engine technologies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B63E-866E-4D8D-93A5-118E9712016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442720"/>
            <a:ext cx="5930900" cy="4913630"/>
          </a:xfrm>
        </p:spPr>
        <p:txBody>
          <a:bodyPr>
            <a:normAutofit/>
          </a:bodyPr>
          <a:lstStyle/>
          <a:p>
            <a:pPr marL="292100" indent="-292100"/>
            <a:r>
              <a:rPr lang="en-US" dirty="0" smtClean="0"/>
              <a:t>Significant progress has been made in spark-plug sized technology for sensing particle in engine </a:t>
            </a:r>
            <a:r>
              <a:rPr lang="en-US" dirty="0" smtClean="0"/>
              <a:t>exhaust</a:t>
            </a:r>
          </a:p>
          <a:p>
            <a:pPr marL="292100" indent="-292100"/>
            <a:r>
              <a:rPr lang="en-US" dirty="0" smtClean="0"/>
              <a:t>Sensors show some promising results for moving forward with their applications</a:t>
            </a:r>
            <a:endParaRPr lang="en-US" dirty="0" smtClean="0"/>
          </a:p>
          <a:p>
            <a:pPr marL="292100" indent="-292100"/>
            <a:r>
              <a:rPr lang="en-US" dirty="0" smtClean="0"/>
              <a:t>It is critical to continue the development of this process with the help of engine and sensor manufactures and other interested </a:t>
            </a:r>
            <a:r>
              <a:rPr lang="en-US" dirty="0" smtClean="0"/>
              <a:t>stakeholders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B63E-866E-4D8D-93A5-118E9712016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 descr="PPP_IGLOB_CLP_Global_Compass_S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3920" y="1645920"/>
            <a:ext cx="3302000" cy="2819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work was funded by PSPD consortium members: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2992-D16F-484D-9330-84437A4422A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29473"/>
            <a:ext cx="8305800" cy="1143000"/>
          </a:xfrm>
        </p:spPr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90800"/>
            <a:ext cx="1051560" cy="7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John Deer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1950" y="4500562"/>
            <a:ext cx="2266950" cy="447675"/>
          </a:xfrm>
          <a:prstGeom prst="rect">
            <a:avLst/>
          </a:prstGeom>
          <a:noFill/>
        </p:spPr>
      </p:pic>
      <p:pic>
        <p:nvPicPr>
          <p:cNvPr id="10" name="Picture 3" descr="top_im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1880" y="3505200"/>
            <a:ext cx="2438400" cy="481821"/>
          </a:xfrm>
          <a:prstGeom prst="rect">
            <a:avLst/>
          </a:prstGeom>
          <a:noFill/>
          <a:ln w="31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2" name="Picture 46" descr="Navistar Logo "/>
          <p:cNvPicPr>
            <a:picLocks noChangeAspect="1" noChangeArrowheads="1"/>
          </p:cNvPicPr>
          <p:nvPr/>
        </p:nvPicPr>
        <p:blipFill>
          <a:blip r:embed="rId6" cstate="email">
            <a:lum bright="4000" contrast="19000"/>
          </a:blip>
          <a:srcRect/>
          <a:stretch>
            <a:fillRect/>
          </a:stretch>
        </p:blipFill>
        <p:spPr bwMode="auto">
          <a:xfrm>
            <a:off x="2819400" y="2819400"/>
            <a:ext cx="2011680" cy="324682"/>
          </a:xfrm>
          <a:prstGeom prst="rect">
            <a:avLst/>
          </a:prstGeom>
          <a:noFill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67650" y="4786313"/>
            <a:ext cx="8191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2860" y="4870396"/>
            <a:ext cx="1371600" cy="62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7800" y="3505200"/>
            <a:ext cx="1200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8505" y="5570644"/>
            <a:ext cx="15525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14594" y="5181601"/>
            <a:ext cx="914400" cy="101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20046" y="4114800"/>
            <a:ext cx="1371600" cy="55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 descr="hino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16688" y="2349500"/>
            <a:ext cx="9144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00" y="236884"/>
            <a:ext cx="8686800" cy="751442"/>
          </a:xfrm>
        </p:spPr>
        <p:txBody>
          <a:bodyPr>
            <a:normAutofit/>
          </a:bodyPr>
          <a:lstStyle/>
          <a:p>
            <a:r>
              <a:rPr lang="en-US" dirty="0" smtClean="0"/>
              <a:t>PSPD-II Consortium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37880" cy="513715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Year 1 Kickoff Meeting held in January 2016</a:t>
            </a:r>
          </a:p>
          <a:p>
            <a:r>
              <a:rPr lang="en-US" sz="2800" dirty="0" smtClean="0"/>
              <a:t>Focus on</a:t>
            </a:r>
          </a:p>
          <a:p>
            <a:pPr lvl="1"/>
            <a:r>
              <a:rPr lang="en-US" sz="2600" dirty="0" smtClean="0"/>
              <a:t>Particle Sensor Variability &amp; Accuracy Near Threshold</a:t>
            </a:r>
          </a:p>
          <a:p>
            <a:pPr lvl="2"/>
            <a:r>
              <a:rPr lang="en-US" sz="2400" dirty="0" smtClean="0"/>
              <a:t>Sensor to sensor variability</a:t>
            </a:r>
          </a:p>
          <a:p>
            <a:pPr lvl="2"/>
            <a:r>
              <a:rPr lang="en-US" sz="2400" dirty="0" smtClean="0"/>
              <a:t>Inherent variability of a sensor</a:t>
            </a:r>
          </a:p>
          <a:p>
            <a:pPr lvl="1"/>
            <a:r>
              <a:rPr lang="en-US" sz="2600" dirty="0" smtClean="0"/>
              <a:t>Particle Sensor Cross Sensitivity </a:t>
            </a:r>
          </a:p>
          <a:p>
            <a:pPr lvl="2"/>
            <a:r>
              <a:rPr lang="en-US" sz="2400" dirty="0" smtClean="0"/>
              <a:t>To gases such as NO, 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CO, NH</a:t>
            </a:r>
            <a:r>
              <a:rPr lang="en-US" sz="2400" baseline="-25000" dirty="0" smtClean="0"/>
              <a:t>3</a:t>
            </a:r>
          </a:p>
          <a:p>
            <a:pPr lvl="2"/>
            <a:r>
              <a:rPr lang="en-US" sz="2400" dirty="0" smtClean="0"/>
              <a:t>To ash loading</a:t>
            </a:r>
          </a:p>
          <a:p>
            <a:pPr lvl="1"/>
            <a:r>
              <a:rPr lang="en-US" sz="2600" dirty="0" smtClean="0"/>
              <a:t>Particle Natural Charge and Conductivity Using Different Technology Engines</a:t>
            </a:r>
          </a:p>
          <a:p>
            <a:pPr lvl="2"/>
            <a:r>
              <a:rPr lang="en-US" sz="2400" dirty="0" smtClean="0"/>
              <a:t>Fundamental knowledge needed by different sensing technologies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B63E-866E-4D8D-93A5-118E97120163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2992-D16F-484D-9330-84437A4422A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4380" y="0"/>
            <a:ext cx="8541143" cy="1143000"/>
          </a:xfrm>
        </p:spPr>
        <p:txBody>
          <a:bodyPr/>
          <a:lstStyle/>
          <a:p>
            <a:r>
              <a:rPr lang="en-US" dirty="0" smtClean="0"/>
              <a:t>Reference Particle Instruments </a:t>
            </a:r>
            <a:endParaRPr lang="en-US" dirty="0"/>
          </a:p>
        </p:txBody>
      </p:sp>
      <p:pic>
        <p:nvPicPr>
          <p:cNvPr id="6" name="Picture 11" descr="3090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681628" y="1870745"/>
            <a:ext cx="1452435" cy="1994678"/>
          </a:xfrm>
          <a:prstGeom prst="rect">
            <a:avLst/>
          </a:prstGeom>
          <a:ln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1480" y="1527916"/>
            <a:ext cx="1937603" cy="146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989039" y="1354123"/>
            <a:ext cx="2339931" cy="1565246"/>
          </a:xfrm>
          <a:noFill/>
          <a:ln/>
        </p:spPr>
      </p:pic>
      <p:sp>
        <p:nvSpPr>
          <p:cNvPr id="9" name="TextBox 8"/>
          <p:cNvSpPr txBox="1"/>
          <p:nvPr/>
        </p:nvSpPr>
        <p:spPr>
          <a:xfrm>
            <a:off x="3417116" y="1296098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TSI EEPS                        (Size, Number)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072254" y="1191236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AVL MSS (Soot Mass)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523452" y="2936846"/>
            <a:ext cx="3276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SwRI</a:t>
            </a:r>
            <a:r>
              <a:rPr lang="en-US" sz="1600" dirty="0" smtClean="0"/>
              <a:t> SPSS, Facilitate Solid Particle Measurement </a:t>
            </a:r>
          </a:p>
          <a:p>
            <a:pPr algn="ctr"/>
            <a:r>
              <a:rPr lang="en-US" sz="1600" dirty="0" smtClean="0"/>
              <a:t>(Used Upstream of EEPS)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31196" y="3269915"/>
            <a:ext cx="3436799" cy="731520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1400" b="1" noProof="0" dirty="0" smtClean="0">
                <a:latin typeface="Arial Black" pitchFamily="34" charset="0"/>
                <a:cs typeface="Arial" pitchFamily="34" charset="0"/>
              </a:rPr>
              <a:t>Full Flow CVS and Part 1065 Filter measurement were also included for transient testing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1935" y="4716018"/>
            <a:ext cx="2182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Eu</a:t>
            </a:r>
            <a:r>
              <a:rPr lang="en-US" sz="1600" dirty="0" smtClean="0"/>
              <a:t> PMP compliant Solid Particle Number System</a:t>
            </a:r>
            <a:endParaRPr lang="en-US" sz="1600" dirty="0"/>
          </a:p>
        </p:txBody>
      </p:sp>
      <p:pic>
        <p:nvPicPr>
          <p:cNvPr id="14" name="Picture 2" descr="U:\Khalek\temp\PSPD-17354\PSPD-II\Pictures\PMPv2\IMG_69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8618" y="4513407"/>
            <a:ext cx="1107946" cy="1755162"/>
          </a:xfrm>
          <a:prstGeom prst="rect">
            <a:avLst/>
          </a:prstGeom>
          <a:noFill/>
        </p:spPr>
      </p:pic>
      <p:pic>
        <p:nvPicPr>
          <p:cNvPr id="15" name="Picture 2" descr="U:\Khalek\Archive\Closed Projects\Real Time Ash\Pictures\New Pictures\IMG_0992.JPG"/>
          <p:cNvPicPr>
            <a:picLocks noChangeAspect="1" noChangeArrowheads="1"/>
          </p:cNvPicPr>
          <p:nvPr/>
        </p:nvPicPr>
        <p:blipFill>
          <a:blip r:embed="rId7" cstate="print"/>
          <a:srcRect t="2875" b="5146"/>
          <a:stretch>
            <a:fillRect/>
          </a:stretch>
        </p:blipFill>
        <p:spPr bwMode="auto">
          <a:xfrm>
            <a:off x="6552931" y="4407241"/>
            <a:ext cx="1189968" cy="194767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603925" y="4977149"/>
            <a:ext cx="1103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RT-Ash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976242" y="815129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PSPD-I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4422" y="3980742"/>
            <a:ext cx="3382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Addition for PSPD-II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6561" y="1224793"/>
            <a:ext cx="8237989" cy="275159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6561" y="4370664"/>
            <a:ext cx="8305101" cy="209724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34599" y="5670565"/>
            <a:ext cx="2906891" cy="731520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</a:pPr>
            <a:r>
              <a:rPr lang="en-US" sz="1400" b="1" noProof="0" dirty="0" smtClean="0">
                <a:latin typeface="Arial Black" pitchFamily="34" charset="0"/>
                <a:cs typeface="Arial" pitchFamily="34" charset="0"/>
              </a:rPr>
              <a:t>Full Flow CVS and Part 1065 Filter measurement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691" y="109057"/>
            <a:ext cx="8686800" cy="751442"/>
          </a:xfrm>
        </p:spPr>
        <p:txBody>
          <a:bodyPr/>
          <a:lstStyle/>
          <a:p>
            <a:r>
              <a:rPr lang="en-US" dirty="0" smtClean="0"/>
              <a:t>PSPD-II Members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B63E-866E-4D8D-93A5-118E97120163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16" descr="John Dee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5378" y="2561837"/>
            <a:ext cx="2266950" cy="447675"/>
          </a:xfrm>
          <a:prstGeom prst="rect">
            <a:avLst/>
          </a:prstGeom>
          <a:noFill/>
        </p:spPr>
      </p:pic>
      <p:pic>
        <p:nvPicPr>
          <p:cNvPr id="6" name="Picture 3" descr="top_i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9717" y="4037523"/>
            <a:ext cx="2834529" cy="560095"/>
          </a:xfrm>
          <a:prstGeom prst="rect">
            <a:avLst/>
          </a:prstGeom>
          <a:noFill/>
          <a:ln w="31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7658" y="1120182"/>
            <a:ext cx="1875233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101" y="4621593"/>
            <a:ext cx="2233188" cy="65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www.continentaltire.com/sites/all/themes/continental/assets/images/print-logo.jpg"/>
          <p:cNvPicPr>
            <a:picLocks noChangeAspect="1" noChangeArrowheads="1"/>
          </p:cNvPicPr>
          <p:nvPr/>
        </p:nvPicPr>
        <p:blipFill>
          <a:blip r:embed="rId7" cstate="print"/>
          <a:srcRect t="29221"/>
          <a:stretch>
            <a:fillRect/>
          </a:stretch>
        </p:blipFill>
        <p:spPr bwMode="auto">
          <a:xfrm>
            <a:off x="724308" y="1807584"/>
            <a:ext cx="1877588" cy="635420"/>
          </a:xfrm>
          <a:prstGeom prst="rect">
            <a:avLst/>
          </a:prstGeom>
          <a:noFill/>
        </p:spPr>
      </p:pic>
      <p:pic>
        <p:nvPicPr>
          <p:cNvPr id="9220" name="Picture 4" descr="http://www.optomec.com/wp-content/uploads/2014/02/Bosch-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1608" y="3097486"/>
            <a:ext cx="1876687" cy="538609"/>
          </a:xfrm>
          <a:prstGeom prst="rect">
            <a:avLst/>
          </a:prstGeom>
          <a:noFill/>
        </p:spPr>
      </p:pic>
      <p:pic>
        <p:nvPicPr>
          <p:cNvPr id="9222" name="Picture 6" descr="http://www.allpartsautomotive.co.uk/wp-content/uploads/2012/10/denso-auto-parts.jpg"/>
          <p:cNvPicPr>
            <a:picLocks noChangeAspect="1" noChangeArrowheads="1"/>
          </p:cNvPicPr>
          <p:nvPr/>
        </p:nvPicPr>
        <p:blipFill>
          <a:blip r:embed="rId9" cstate="print"/>
          <a:srcRect l="5978" t="20647" r="6149" b="21895"/>
          <a:stretch>
            <a:fillRect/>
          </a:stretch>
        </p:blipFill>
        <p:spPr bwMode="auto">
          <a:xfrm>
            <a:off x="4271002" y="5086428"/>
            <a:ext cx="1748679" cy="700347"/>
          </a:xfrm>
          <a:prstGeom prst="rect">
            <a:avLst/>
          </a:prstGeom>
          <a:noFill/>
        </p:spPr>
      </p:pic>
      <p:pic>
        <p:nvPicPr>
          <p:cNvPr id="12" name="Picture 10" descr="hino_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03421" y="2840783"/>
            <a:ext cx="1073023" cy="107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RI Metallic Logo BRIGHT wDark Reg Mark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48000" y="1358215"/>
            <a:ext cx="3009900" cy="217683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776288" y="3725545"/>
            <a:ext cx="7648575" cy="1095375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0A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Southwest Research Institute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60A8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®</a:t>
            </a:r>
            <a:endParaRPr kumimoji="0" lang="en-US" sz="3200" b="1" i="0" u="none" strike="noStrike" kern="1200" cap="none" spc="0" normalizeH="0" baseline="30000" noProof="0" dirty="0">
              <a:ln>
                <a:noFill/>
              </a:ln>
              <a:solidFill>
                <a:srgbClr val="0060A8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1219200" cy="365125"/>
          </a:xfrm>
          <a:prstGeom prst="rect">
            <a:avLst/>
          </a:prstGeom>
        </p:spPr>
        <p:txBody>
          <a:bodyPr/>
          <a:lstStyle/>
          <a:p>
            <a:fld id="{22A9B63E-866E-4D8D-93A5-118E9712016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55520" y="4820920"/>
            <a:ext cx="4582160" cy="1630680"/>
          </a:xfrm>
          <a:prstGeom prst="rect">
            <a:avLst/>
          </a:prstGeom>
          <a:noFill/>
          <a:effectLst/>
        </p:spPr>
        <p:txBody>
          <a:bodyPr vert="horz" wrap="none" lIns="91440" tIns="45720" rIns="91440" bIns="45720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For questions or any other matters please contact: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/>
              <a:t>Imad A. Khalek, Ph.D.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>
                <a:hlinkClick r:id="rId4"/>
              </a:rPr>
              <a:t>Ikhalek@swri.org</a:t>
            </a:r>
            <a:r>
              <a:rPr lang="en-US" sz="2400" dirty="0" smtClean="0"/>
              <a:t> 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/>
              <a:t>office: 210-522-2536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/>
              <a:t>mobile: 210-305-2642</a:t>
            </a:r>
          </a:p>
          <a:p>
            <a:pPr algn="ctr">
              <a:lnSpc>
                <a:spcPct val="90000"/>
              </a:lnSpc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3520"/>
            <a:ext cx="87630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Particle Sensor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Onboard vehicles downstream of exhaust particle filters for:</a:t>
            </a:r>
          </a:p>
          <a:p>
            <a:pPr lvl="1"/>
            <a:r>
              <a:rPr lang="en-US" dirty="0" smtClean="0"/>
              <a:t>OBD Requirement (highway vehicles, potentially </a:t>
            </a:r>
            <a:r>
              <a:rPr lang="en-US" dirty="0" err="1" smtClean="0"/>
              <a:t>nonroad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CARB </a:t>
            </a:r>
            <a:r>
              <a:rPr lang="en-US" dirty="0" smtClean="0"/>
              <a:t>Heavy-Duty &amp; Light-Duty </a:t>
            </a:r>
            <a:r>
              <a:rPr lang="en-US" dirty="0" smtClean="0"/>
              <a:t>On-Highway: 2016 </a:t>
            </a:r>
            <a:r>
              <a:rPr lang="en-US" dirty="0" smtClean="0"/>
              <a:t>Enforcement</a:t>
            </a:r>
          </a:p>
          <a:p>
            <a:pPr lvl="2"/>
            <a:r>
              <a:rPr lang="en-US" dirty="0" smtClean="0"/>
              <a:t>Light-Duty Gasoline: 2019 Enforcement</a:t>
            </a:r>
            <a:endParaRPr lang="en-US" dirty="0" smtClean="0"/>
          </a:p>
          <a:p>
            <a:pPr lvl="1"/>
            <a:r>
              <a:rPr lang="en-US" dirty="0" smtClean="0"/>
              <a:t>Leak detection and durability </a:t>
            </a:r>
          </a:p>
          <a:p>
            <a:pPr lvl="2"/>
            <a:r>
              <a:rPr lang="en-US" dirty="0" smtClean="0"/>
              <a:t>QA/QC</a:t>
            </a:r>
          </a:p>
          <a:p>
            <a:pPr lvl="2"/>
            <a:r>
              <a:rPr lang="en-US" dirty="0" smtClean="0"/>
              <a:t>In-use screening</a:t>
            </a:r>
          </a:p>
          <a:p>
            <a:pPr lvl="1"/>
            <a:r>
              <a:rPr lang="en-US" dirty="0" smtClean="0"/>
              <a:t>Onboard vehicles engine out</a:t>
            </a:r>
          </a:p>
          <a:p>
            <a:pPr lvl="2"/>
            <a:r>
              <a:rPr lang="en-US" dirty="0" smtClean="0"/>
              <a:t>Active particle emissions control</a:t>
            </a:r>
          </a:p>
          <a:p>
            <a:pPr lvl="2"/>
            <a:r>
              <a:rPr lang="en-US" dirty="0" smtClean="0"/>
              <a:t>Engine mapping (real world)</a:t>
            </a:r>
          </a:p>
          <a:p>
            <a:pPr lvl="2"/>
            <a:r>
              <a:rPr lang="en-US" dirty="0" smtClean="0"/>
              <a:t>EGR cooler diagnostics through particle dynamics</a:t>
            </a:r>
          </a:p>
          <a:p>
            <a:r>
              <a:rPr lang="en-US" dirty="0" smtClean="0"/>
              <a:t>Retrofit applications</a:t>
            </a:r>
          </a:p>
          <a:p>
            <a:r>
              <a:rPr lang="en-US" dirty="0" smtClean="0"/>
              <a:t>In-use testing (simple systems)</a:t>
            </a:r>
          </a:p>
          <a:p>
            <a:r>
              <a:rPr lang="en-US" dirty="0" smtClean="0"/>
              <a:t>Smoke meter replacement (laboratory use)</a:t>
            </a:r>
          </a:p>
          <a:p>
            <a:r>
              <a:rPr lang="en-US" dirty="0" smtClean="0"/>
              <a:t>Onboard </a:t>
            </a:r>
            <a:r>
              <a:rPr lang="en-US" dirty="0" smtClean="0"/>
              <a:t>for </a:t>
            </a:r>
            <a:r>
              <a:rPr lang="en-US" dirty="0" smtClean="0"/>
              <a:t>continuous in-use </a:t>
            </a:r>
            <a:r>
              <a:rPr lang="en-US" dirty="0" smtClean="0"/>
              <a:t>emissions monitoring 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B63E-866E-4D8D-93A5-118E9712016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advTm="7311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Sensor Technology in the Market Place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69" y="0"/>
            <a:ext cx="8250072" cy="96899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Electric Resistance Cumulative Sensor-</a:t>
            </a:r>
            <a:r>
              <a:rPr lang="en-US" sz="2800" dirty="0" err="1" smtClean="0"/>
              <a:t>Electricfil</a:t>
            </a:r>
            <a:endParaRPr lang="en-US" sz="2800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64024" y="1191810"/>
            <a:ext cx="4040188" cy="4984447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Particles collect on an electrode with high electric resistor</a:t>
            </a:r>
          </a:p>
          <a:p>
            <a:r>
              <a:rPr lang="en-US" dirty="0" smtClean="0"/>
              <a:t>Electric resistance decrease with soot loading</a:t>
            </a:r>
          </a:p>
          <a:p>
            <a:r>
              <a:rPr lang="en-US" dirty="0" smtClean="0"/>
              <a:t>As resistance reaches a threshold, sensor is regenerated, and the process starts again</a:t>
            </a:r>
          </a:p>
          <a:p>
            <a:r>
              <a:rPr lang="en-US" dirty="0" smtClean="0"/>
              <a:t>Change in resistance over time is determined between:</a:t>
            </a:r>
          </a:p>
          <a:p>
            <a:pPr lvl="1"/>
            <a:r>
              <a:rPr lang="en-US" dirty="0" smtClean="0"/>
              <a:t>End of Regeneration and Beginning of Regeneration</a:t>
            </a:r>
          </a:p>
          <a:p>
            <a:r>
              <a:rPr lang="en-US" dirty="0" smtClean="0"/>
              <a:t>This sensor provides integrated soot accumulation on the sensor surface over a period of time:</a:t>
            </a:r>
          </a:p>
          <a:p>
            <a:pPr lvl="1"/>
            <a:r>
              <a:rPr lang="en-US" dirty="0" smtClean="0"/>
              <a:t>Time will be short if the concentration is high</a:t>
            </a:r>
          </a:p>
          <a:p>
            <a:pPr lvl="1"/>
            <a:r>
              <a:rPr lang="en-US" dirty="0" smtClean="0"/>
              <a:t>Time will be long if the concentration is low</a:t>
            </a:r>
          </a:p>
          <a:p>
            <a:pPr lvl="1"/>
            <a:r>
              <a:rPr lang="en-US" dirty="0" smtClean="0"/>
              <a:t>For an engine producing ~0.03 g/hp-hr, four regeneration events took place in 20 minutes</a:t>
            </a:r>
          </a:p>
          <a:p>
            <a:r>
              <a:rPr lang="en-US" dirty="0" smtClean="0"/>
              <a:t>Even if the sensor is very accurate, particle deposition will have to be proportional to engine exhaust to get a proper weighting to exhaust emissions, especially under transient operation (a very challenging fluid dynamic problem)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936" y="800100"/>
            <a:ext cx="4114800" cy="264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936" y="3442716"/>
            <a:ext cx="4114800" cy="29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89890" y="3487668"/>
            <a:ext cx="457200" cy="2560320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B63E-866E-4D8D-93A5-118E9712016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 advTm="5979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5144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Electric Resistance </a:t>
            </a:r>
            <a:r>
              <a:rPr lang="en-US" sz="2800" dirty="0" smtClean="0"/>
              <a:t>Cumulative Sensor- </a:t>
            </a:r>
            <a:r>
              <a:rPr lang="en-US" sz="2800" dirty="0" err="1" smtClean="0"/>
              <a:t>Stoneridge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B63E-866E-4D8D-93A5-118E9712016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357" y="1543050"/>
            <a:ext cx="549728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U:\Khalek\temp\PSPD-17354\2014 Activities (Year 2)\Pictures\Sensors\IMG_2531.JPG"/>
          <p:cNvPicPr>
            <a:picLocks noChangeAspect="1" noChangeArrowheads="1"/>
          </p:cNvPicPr>
          <p:nvPr/>
        </p:nvPicPr>
        <p:blipFill>
          <a:blip r:embed="rId3" cstate="print"/>
          <a:srcRect l="16112" r="26296" b="21250"/>
          <a:stretch>
            <a:fillRect/>
          </a:stretch>
        </p:blipFill>
        <p:spPr bwMode="auto">
          <a:xfrm>
            <a:off x="6781805" y="1381125"/>
            <a:ext cx="1504647" cy="2743200"/>
          </a:xfrm>
          <a:prstGeom prst="rect">
            <a:avLst/>
          </a:prstGeom>
          <a:noFill/>
        </p:spPr>
      </p:pic>
      <p:pic>
        <p:nvPicPr>
          <p:cNvPr id="3075" name="Picture 3" descr="U:\Khalek\temp\PSPD-17354\2014 Activities (Year 2)\Pictures\Sensors\IMG_2533.JPG"/>
          <p:cNvPicPr>
            <a:picLocks noChangeAspect="1" noChangeArrowheads="1"/>
          </p:cNvPicPr>
          <p:nvPr/>
        </p:nvPicPr>
        <p:blipFill>
          <a:blip r:embed="rId4" cstate="print"/>
          <a:srcRect l="8148" t="9722" r="18783" b="33333"/>
          <a:stretch>
            <a:fillRect/>
          </a:stretch>
        </p:blipFill>
        <p:spPr bwMode="auto">
          <a:xfrm>
            <a:off x="6486823" y="4124325"/>
            <a:ext cx="2199977" cy="228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39940" y="4686300"/>
            <a:ext cx="441960" cy="26670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0920" y="6096000"/>
            <a:ext cx="746760" cy="129540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advTm="3828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</a:t>
            </a:r>
            <a:r>
              <a:rPr lang="en-US" dirty="0" smtClean="0"/>
              <a:t>Time </a:t>
            </a:r>
            <a:r>
              <a:rPr lang="en-US" dirty="0" smtClean="0"/>
              <a:t>Sensor- </a:t>
            </a:r>
            <a:r>
              <a:rPr lang="en-US" dirty="0" err="1" smtClean="0"/>
              <a:t>Emisense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57200" y="1444294"/>
            <a:ext cx="4040188" cy="496927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sample of exhaust is extracted into the sensor electrode region by a </a:t>
            </a:r>
            <a:r>
              <a:rPr lang="en-US" dirty="0" err="1" smtClean="0"/>
              <a:t>venturi</a:t>
            </a:r>
            <a:r>
              <a:rPr lang="en-US" dirty="0" smtClean="0"/>
              <a:t> using exhaust velocity</a:t>
            </a:r>
          </a:p>
          <a:p>
            <a:r>
              <a:rPr lang="en-US" dirty="0" smtClean="0"/>
              <a:t>Naturally charged particles are captured between two electrodes in a electric field</a:t>
            </a:r>
          </a:p>
          <a:p>
            <a:r>
              <a:rPr lang="en-US" dirty="0" smtClean="0"/>
              <a:t>Captured particles break away from the surface of the electrode due to high charge buildup </a:t>
            </a:r>
          </a:p>
          <a:p>
            <a:r>
              <a:rPr lang="en-US" dirty="0" smtClean="0"/>
              <a:t>Electrometer current is an output associated with particle release from the electrode surface. </a:t>
            </a:r>
          </a:p>
          <a:p>
            <a:pPr lvl="1"/>
            <a:r>
              <a:rPr lang="en-US" dirty="0" smtClean="0"/>
              <a:t>Better understanding of sensor fundamental performance is currently being developed by the sensor manufacturer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219200"/>
            <a:ext cx="2743200" cy="519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7388" y="4800600"/>
            <a:ext cx="1371600" cy="127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B63E-866E-4D8D-93A5-118E9712016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 advTm="5945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</a:t>
            </a:r>
            <a:r>
              <a:rPr lang="en-US" dirty="0" smtClean="0"/>
              <a:t>Time </a:t>
            </a:r>
            <a:r>
              <a:rPr lang="en-US" dirty="0" smtClean="0"/>
              <a:t>Sensor- NGK-NTK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203200" y="1444294"/>
            <a:ext cx="4294188" cy="541370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Air driven by an external pump is ionized via a positive corona needle to charge the particles</a:t>
            </a:r>
          </a:p>
          <a:p>
            <a:r>
              <a:rPr lang="en-US" dirty="0" smtClean="0"/>
              <a:t>The high velocity ionized air creates a low pressure region where exhaust enters and mixes with it.</a:t>
            </a:r>
          </a:p>
          <a:p>
            <a:r>
              <a:rPr lang="en-US" dirty="0" smtClean="0"/>
              <a:t>The excess ions are trapped</a:t>
            </a:r>
          </a:p>
          <a:p>
            <a:pPr lvl="1"/>
            <a:r>
              <a:rPr lang="en-US" dirty="0" smtClean="0"/>
              <a:t>Newest design does not include an ion trap</a:t>
            </a:r>
          </a:p>
          <a:p>
            <a:r>
              <a:rPr lang="en-US" dirty="0" smtClean="0"/>
              <a:t>The positively charged particles enter and escape a Faraday cup creating a net total charge that is proportional to particle concentration</a:t>
            </a:r>
          </a:p>
          <a:p>
            <a:r>
              <a:rPr lang="en-US" dirty="0" smtClean="0"/>
              <a:t>No trapping of particles is required for this method to work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219200"/>
            <a:ext cx="3657600" cy="287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861300" y="3784301"/>
            <a:ext cx="1282700" cy="31399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Picture 4" descr="U:\Khalek\temp\PSPD-17354\NGK-NTK\Pictures\IMG_1526.JPG"/>
          <p:cNvPicPr>
            <a:picLocks noChangeAspect="1" noChangeArrowheads="1"/>
          </p:cNvPicPr>
          <p:nvPr/>
        </p:nvPicPr>
        <p:blipFill>
          <a:blip r:embed="rId3" cstate="print"/>
          <a:srcRect l="31667" t="8889" r="30000"/>
          <a:stretch>
            <a:fillRect/>
          </a:stretch>
        </p:blipFill>
        <p:spPr bwMode="auto">
          <a:xfrm>
            <a:off x="5486400" y="4098295"/>
            <a:ext cx="1371600" cy="2445026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B63E-866E-4D8D-93A5-118E9712016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 advTm="4578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7401"/>
            <a:ext cx="8686800" cy="7514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Engine Test Cell Setup - Year 1</a:t>
            </a:r>
            <a:br>
              <a:rPr lang="en-US" dirty="0" smtClean="0"/>
            </a:br>
            <a:r>
              <a:rPr lang="en-US" dirty="0" smtClean="0"/>
              <a:t>1998 Heavy-Duty Diesel Engine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632" y="1795964"/>
            <a:ext cx="5150902" cy="379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5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784" y="2683824"/>
            <a:ext cx="3561760" cy="205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B63E-866E-4D8D-93A5-118E9712016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70664" y="4962617"/>
            <a:ext cx="1233996" cy="50602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advTm="4104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RICorporatePPT-Templatev1-d03">
  <a:themeElements>
    <a:clrScheme name="SwRI Corporate Pallet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SwRICorporatePPT-Templatev1-d03</Template>
  <TotalTime>1069</TotalTime>
  <Words>1403</Words>
  <Application>Microsoft Office PowerPoint</Application>
  <PresentationFormat>On-screen Show (4:3)</PresentationFormat>
  <Paragraphs>211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SwRICorporatePPT-Templatev1-d03</vt:lpstr>
      <vt:lpstr>Spark-Plug Sized Exhaust Particle Sensors for OBD and Emissions Monitoring</vt:lpstr>
      <vt:lpstr>Background</vt:lpstr>
      <vt:lpstr>Particle Sensor Applications</vt:lpstr>
      <vt:lpstr>Slide 4</vt:lpstr>
      <vt:lpstr>Electric Resistance Cumulative Sensor-Electricfil</vt:lpstr>
      <vt:lpstr>Electric Resistance Cumulative Sensor- Stoneridge</vt:lpstr>
      <vt:lpstr>Real Time Sensor- Emisense</vt:lpstr>
      <vt:lpstr>Real Time Sensor- NGK-NTK</vt:lpstr>
      <vt:lpstr>Engine Test Cell Setup - Year 1 1998 Heavy-Duty Diesel Engine  </vt:lpstr>
      <vt:lpstr>Engine Test Cell Setup - Year 2 2011 Heavy-Duty Diesel Engine </vt:lpstr>
      <vt:lpstr>Reference Particle Instruments </vt:lpstr>
      <vt:lpstr>PSPD-I Year 1 Test Matrix</vt:lpstr>
      <vt:lpstr>Sensor Experiments Test Matrix – Year 2</vt:lpstr>
      <vt:lpstr>Results –  Example of Steady-State (SS) &amp; Transient Sensor Response</vt:lpstr>
      <vt:lpstr>Results – Examples of Sensor Sensitivity Response with Soot Concentration (GNMD ~ 55 nm, SS)</vt:lpstr>
      <vt:lpstr>Results – Examples of Sensor Sensitivity Response with Soot Concentration (GNMD ~ 80nm, SS)</vt:lpstr>
      <vt:lpstr>Results – Examples of  Sensor Sensitivity       Response with Velocity (GNMD ~ 55 nm,SS)</vt:lpstr>
      <vt:lpstr>Transient Response (Cycle Basis)</vt:lpstr>
      <vt:lpstr>Results – Examples of  Sensor Sensitivity       Response After Multiple Exposures (SS)</vt:lpstr>
      <vt:lpstr>Summary</vt:lpstr>
      <vt:lpstr>Acknowledgments</vt:lpstr>
      <vt:lpstr>PSPD-II Consortium Activities</vt:lpstr>
      <vt:lpstr>Reference Particle Instruments </vt:lpstr>
      <vt:lpstr>PSPD-II Members</vt:lpstr>
      <vt:lpstr>Slide 25</vt:lpstr>
    </vt:vector>
  </TitlesOfParts>
  <Company>EEVRD03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Spark-Plug Sized Exhaust Particle Sensors for OBD and Emissions Monitoring</dc:title>
  <dc:creator>ikhalek</dc:creator>
  <cp:lastModifiedBy>ikhalek</cp:lastModifiedBy>
  <cp:revision>20</cp:revision>
  <dcterms:created xsi:type="dcterms:W3CDTF">2016-03-13T23:33:35Z</dcterms:created>
  <dcterms:modified xsi:type="dcterms:W3CDTF">2016-03-17T14:06:22Z</dcterms:modified>
</cp:coreProperties>
</file>