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tif" ContentType="image/tif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32" r:id="rId1"/>
  </p:sldMasterIdLst>
  <p:notesMasterIdLst>
    <p:notesMasterId r:id="rId16"/>
  </p:notesMasterIdLst>
  <p:handoutMasterIdLst>
    <p:handoutMasterId r:id="rId17"/>
  </p:handoutMasterIdLst>
  <p:sldIdLst>
    <p:sldId id="485" r:id="rId2"/>
    <p:sldId id="486" r:id="rId3"/>
    <p:sldId id="505" r:id="rId4"/>
    <p:sldId id="519" r:id="rId5"/>
    <p:sldId id="516" r:id="rId6"/>
    <p:sldId id="513" r:id="rId7"/>
    <p:sldId id="517" r:id="rId8"/>
    <p:sldId id="518" r:id="rId9"/>
    <p:sldId id="521" r:id="rId10"/>
    <p:sldId id="520" r:id="rId11"/>
    <p:sldId id="524" r:id="rId12"/>
    <p:sldId id="523" r:id="rId13"/>
    <p:sldId id="522" r:id="rId14"/>
    <p:sldId id="510" r:id="rId15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1F497D"/>
    <a:srgbClr val="008000"/>
    <a:srgbClr val="FF0000"/>
    <a:srgbClr val="FF6600"/>
    <a:srgbClr val="FF3300"/>
    <a:srgbClr val="FF0066"/>
    <a:srgbClr val="FFFF99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74" autoAdjust="0"/>
    <p:restoredTop sz="98611" autoAdjust="0"/>
  </p:normalViewPr>
  <p:slideViewPr>
    <p:cSldViewPr>
      <p:cViewPr>
        <p:scale>
          <a:sx n="70" d="100"/>
          <a:sy n="70" d="100"/>
        </p:scale>
        <p:origin x="-3464" y="-8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00" d="100"/>
        <a:sy n="3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Ø"/>
              <a:defRPr sz="1200" i="1">
                <a:latin typeface="Tahoma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Ø"/>
              <a:defRPr sz="1200" i="1">
                <a:latin typeface="Tahoma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Ø"/>
              <a:defRPr sz="1200" i="1">
                <a:latin typeface="Tahoma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Ø"/>
              <a:defRPr sz="1200" i="1">
                <a:latin typeface="Tahoma" pitchFamily="34" charset="0"/>
              </a:defRPr>
            </a:lvl1pPr>
          </a:lstStyle>
          <a:p>
            <a:pPr>
              <a:defRPr/>
            </a:pPr>
            <a:fld id="{730C0409-239F-4DD0-B438-B11E2453D3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18180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C7B19031-1BF4-4DB6-AA97-CA41C3D3BA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49184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9A18-3214-4D56-80AC-6576AD750C3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Qisheng 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4239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9A18-3214-4D56-80AC-6576AD750C3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5017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9A18-3214-4D56-80AC-6576AD750C3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5017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9A18-3214-4D56-80AC-6576AD750C3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5017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9A18-3214-4D56-80AC-6576AD750C3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5017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Qisheng Ou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CE89A18-3214-4D56-80AC-6576AD750C3B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627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9A18-3214-4D56-80AC-6576AD750C3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501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9A18-3214-4D56-80AC-6576AD750C3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5017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9A18-3214-4D56-80AC-6576AD750C3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5017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9A18-3214-4D56-80AC-6576AD750C3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5017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9A18-3214-4D56-80AC-6576AD750C3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5017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9A18-3214-4D56-80AC-6576AD750C3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5017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9A18-3214-4D56-80AC-6576AD750C3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5017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9A18-3214-4D56-80AC-6576AD750C3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501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2147483647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6" name="Picture 9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4763"/>
            <a:ext cx="2778125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61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4761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4F0D7-86EA-4DB0-9501-AEF30096D8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6747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84E0D-3F1B-41D0-B28E-1A5BB644F4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0623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7E888-F29B-41EE-8142-E4300D4112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2556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BA63CF-5C06-46B5-A2F7-D4D59896D1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3059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3A2B65-796C-4CB0-BCE2-99A66542C0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281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32D103-37FC-49D4-975A-E95CB7AEA8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7038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E901AE-FECD-48A4-9E8C-85E00294A9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1065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858D00-08D9-4ED2-9A64-772A1B9E8C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7450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1B0F02-8C3F-43D3-B97E-6DA7EDAEF2E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8162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91ADB-4994-48FC-80B3-C75CC3891F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5202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D38DF9-AFBF-4DD1-A14C-FA24FD56C8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5508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5083-B287-4071-8726-62B746AD7B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7009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751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751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751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pPr>
              <a:defRPr/>
            </a:pPr>
            <a:fld id="{C5BB79D6-5165-42DB-85BC-364A6B7046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2147483647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3" name="Picture 9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4763"/>
            <a:ext cx="2778125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  <p:sldLayoutId id="2147483883" r:id="rId12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t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4.t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4" Type="http://schemas.openxmlformats.org/officeDocument/2006/relationships/image" Target="../media/image14.t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tif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T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381000" y="1066800"/>
            <a:ext cx="8610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en-US" sz="3200" dirty="0">
                <a:solidFill>
                  <a:schemeClr val="tx2"/>
                </a:solidFill>
              </a:rPr>
              <a:t>Investigating the operating principle of the Emisense PMTrac sensor</a:t>
            </a:r>
            <a:endParaRPr lang="en-US" sz="3200" b="1" kern="0" dirty="0" smtClean="0">
              <a:solidFill>
                <a:schemeClr val="tx2"/>
              </a:solidFill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 bwMode="auto">
          <a:xfrm>
            <a:off x="304800" y="3581400"/>
            <a:ext cx="85344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1" hangingPunct="1">
              <a:spcBef>
                <a:spcPct val="20000"/>
              </a:spcBef>
              <a:buClr>
                <a:srgbClr val="7A0019"/>
              </a:buClr>
            </a:pPr>
            <a:r>
              <a:rPr lang="en-US" sz="2000" kern="0" dirty="0" smtClean="0">
                <a:latin typeface="+mn-lt"/>
              </a:rPr>
              <a:t>David Bilby, David Kubinski, </a:t>
            </a:r>
            <a:r>
              <a:rPr lang="en-US" sz="2000" u="sng" kern="0" dirty="0" smtClean="0">
                <a:latin typeface="+mn-lt"/>
              </a:rPr>
              <a:t>Matti Maricq</a:t>
            </a:r>
            <a:endParaRPr lang="en-US" sz="2000" kern="0" dirty="0" smtClean="0">
              <a:latin typeface="+mn-lt"/>
            </a:endParaRPr>
          </a:p>
          <a:p>
            <a:pPr lvl="0" algn="ctr" eaLnBrk="1" hangingPunct="1">
              <a:spcBef>
                <a:spcPct val="20000"/>
              </a:spcBef>
              <a:buClr>
                <a:srgbClr val="7A0019"/>
              </a:buClr>
            </a:pPr>
            <a:r>
              <a:rPr lang="en-US" sz="2000" kern="0" dirty="0" smtClean="0">
                <a:latin typeface="+mn-lt"/>
              </a:rPr>
              <a:t>Research and Advanced Engineering, Ford Motor Company</a:t>
            </a: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A0019"/>
              </a:buClr>
              <a:buSzTx/>
              <a:tabLst/>
              <a:defRPr/>
            </a:pPr>
            <a:endParaRPr lang="en-US" sz="2000" kern="0" dirty="0" smtClean="0">
              <a:latin typeface="+mn-lt"/>
              <a:ea typeface="+mn-ea"/>
            </a:endParaRPr>
          </a:p>
          <a:p>
            <a:pPr algn="ctr">
              <a:lnSpc>
                <a:spcPct val="80000"/>
              </a:lnSpc>
              <a:spcAft>
                <a:spcPts val="600"/>
              </a:spcAft>
            </a:pPr>
            <a:r>
              <a:rPr lang="en-US" altLang="zh-CN" dirty="0" smtClean="0">
                <a:solidFill>
                  <a:srgbClr val="000000"/>
                </a:solidFill>
              </a:rPr>
              <a:t>2016 PEMS Workshop, CE-CERT</a:t>
            </a:r>
            <a:r>
              <a:rPr lang="en-US" altLang="zh-CN" sz="1600" dirty="0" smtClean="0">
                <a:solidFill>
                  <a:srgbClr val="000000"/>
                </a:solidFill>
              </a:rPr>
              <a:t> </a:t>
            </a:r>
            <a:endParaRPr lang="en-US" altLang="zh-CN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3888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381000" y="685800"/>
            <a:ext cx="7772402" cy="1219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0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163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1383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955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0527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5099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spcBef>
                <a:spcPts val="0"/>
              </a:spcBef>
              <a:spcAft>
                <a:spcPts val="0"/>
              </a:spcAft>
            </a:pPr>
            <a:r>
              <a:rPr lang="en-US" sz="2000" kern="0" dirty="0" smtClean="0"/>
              <a:t>Sample unipolar soot into electrostatic trap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</a:pPr>
            <a:r>
              <a:rPr lang="en-US" sz="2000" kern="0" dirty="0" smtClean="0"/>
              <a:t>Soot dendrite structures found on both electrodes!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</a:pPr>
            <a:r>
              <a:rPr lang="en-US" sz="2000" kern="0" dirty="0" smtClean="0"/>
              <a:t>Implies that soot is moving from one electrode to the other</a:t>
            </a:r>
            <a:endParaRPr lang="en-US" sz="2000" kern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540" y="228600"/>
            <a:ext cx="8458200" cy="457200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+mn-lt"/>
              </a:rPr>
              <a:t>SEM images of soot on electrodes</a:t>
            </a:r>
            <a:endParaRPr lang="en-US" sz="2800" b="1" dirty="0"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9" b="-43"/>
          <a:stretch/>
        </p:blipFill>
        <p:spPr bwMode="auto">
          <a:xfrm>
            <a:off x="1676400" y="1752600"/>
            <a:ext cx="6172200" cy="4657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1253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685799" y="838200"/>
            <a:ext cx="7772402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0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163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1383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955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0527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5099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spcBef>
                <a:spcPts val="0"/>
              </a:spcBef>
              <a:spcAft>
                <a:spcPts val="0"/>
              </a:spcAft>
            </a:pPr>
            <a:r>
              <a:rPr lang="en-US" sz="2000" kern="0" dirty="0" smtClean="0"/>
              <a:t>Kinetic model for soot dendrite growth and fragmentation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</a:pPr>
            <a:r>
              <a:rPr lang="en-US" sz="2000" kern="0" dirty="0" smtClean="0"/>
              <a:t>Current carried by dendrite fragments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</a:pPr>
            <a:endParaRPr lang="en-US" sz="2000" kern="0" dirty="0"/>
          </a:p>
          <a:p>
            <a:pPr marL="285750" indent="-285750">
              <a:spcBef>
                <a:spcPts val="0"/>
              </a:spcBef>
              <a:spcAft>
                <a:spcPts val="0"/>
              </a:spcAft>
            </a:pPr>
            <a:r>
              <a:rPr lang="en-US" sz="2000" kern="0" dirty="0" smtClean="0"/>
              <a:t>S = entering soot flux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</a:pPr>
            <a:r>
              <a:rPr lang="en-US" sz="2000" kern="0" dirty="0" err="1" smtClean="0"/>
              <a:t>D</a:t>
            </a:r>
            <a:r>
              <a:rPr lang="en-US" sz="2000" kern="0" baseline="-25000" dirty="0" err="1" smtClean="0"/>
              <a:t>n</a:t>
            </a:r>
            <a:r>
              <a:rPr lang="en-US" sz="2000" kern="0" dirty="0" smtClean="0"/>
              <a:t> = dendrite with n segments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</a:pPr>
            <a:r>
              <a:rPr lang="en-US" sz="2000" kern="0" dirty="0" smtClean="0"/>
              <a:t>Br = “break-off” fragment</a:t>
            </a:r>
            <a:endParaRPr lang="en-US" sz="2000" kern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540" y="228600"/>
            <a:ext cx="8458200" cy="457200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+mn-lt"/>
              </a:rPr>
              <a:t>Trap model</a:t>
            </a:r>
            <a:endParaRPr lang="en-US" sz="2800" b="1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457200" y="2743200"/>
                <a:ext cx="4572000" cy="335239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2000" i="1" dirty="0"/>
                  <a:t>Dendrite growth</a:t>
                </a:r>
                <a:endParaRPr lang="en-US" sz="2000" dirty="0"/>
              </a:p>
              <a:p>
                <a:r>
                  <a:rPr lang="en-US" sz="2000" i="1" dirty="0"/>
                  <a:t>	</a:t>
                </a:r>
                <a14:m>
                  <m:oMath xmlns="" xmlns:m="http://schemas.openxmlformats.org/officeDocument/2006/math">
                    <m:r>
                      <a:rPr lang="en-US" sz="2000" i="1">
                        <a:latin typeface="Cambria Math"/>
                      </a:rPr>
                      <m:t>𝑆</m:t>
                    </m:r>
                    <m:r>
                      <a:rPr lang="en-US" sz="2000" i="1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sz="2000" i="1">
                        <a:latin typeface="Cambria Math"/>
                      </a:rPr>
                      <m:t> </m:t>
                    </m:r>
                    <m:box>
                      <m:boxPr>
                        <m:ctrlPr>
                          <a:rPr lang="en-US" sz="2000" i="1">
                            <a:latin typeface="Cambria Math"/>
                          </a:rPr>
                        </m:ctrlPr>
                      </m:boxPr>
                      <m:e>
                        <m:groupChr>
                          <m:groupChrPr>
                            <m:chr m:val="→"/>
                            <m:pos m:val="top"/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groupChrPr>
                          <m:e>
                            <m:sSub>
                              <m:sSub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/>
                                  </a:rPr>
                                  <m:t>𝑠</m:t>
                                </m:r>
                              </m:sub>
                            </m:sSub>
                          </m:e>
                        </m:groupChr>
                      </m:e>
                    </m:box>
                    <m:r>
                      <a:rPr lang="en-US" sz="2000" i="1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𝑛</m:t>
                        </m:r>
                        <m:r>
                          <a:rPr lang="en-US" sz="2000" i="1">
                            <a:latin typeface="Cambria Math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sz="2000" dirty="0"/>
                  <a:t>	</a:t>
                </a:r>
              </a:p>
              <a:p>
                <a:r>
                  <a:rPr lang="en-US" sz="2000" dirty="0"/>
                  <a:t>	</a:t>
                </a:r>
                <a14:m>
                  <m:oMath xmlns="" xmlns:m="http://schemas.openxmlformats.org/officeDocument/2006/math">
                    <m:r>
                      <a:rPr lang="en-US" sz="2000" i="1">
                        <a:latin typeface="Cambria Math"/>
                      </a:rPr>
                      <m:t>𝐵𝑟</m:t>
                    </m:r>
                    <m:r>
                      <a:rPr lang="en-US" sz="2000" i="1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sz="2000" i="1">
                        <a:latin typeface="Cambria Math"/>
                      </a:rPr>
                      <m:t> </m:t>
                    </m:r>
                    <m:box>
                      <m:boxPr>
                        <m:ctrlPr>
                          <a:rPr lang="en-US" sz="2000" i="1">
                            <a:latin typeface="Cambria Math"/>
                          </a:rPr>
                        </m:ctrlPr>
                      </m:boxPr>
                      <m:e>
                        <m:groupChr>
                          <m:groupChrPr>
                            <m:chr m:val="→"/>
                            <m:pos m:val="top"/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groupChrPr>
                          <m:e>
                            <m:sSub>
                              <m:sSub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/>
                                  </a:rPr>
                                  <m:t>𝑏</m:t>
                                </m:r>
                              </m:sub>
                            </m:sSub>
                          </m:e>
                        </m:groupChr>
                      </m:e>
                    </m:box>
                    <m:r>
                      <a:rPr lang="en-US" sz="2000" i="1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𝑛</m:t>
                        </m:r>
                        <m:r>
                          <a:rPr lang="en-US" sz="2000" i="1">
                            <a:latin typeface="Cambria Math"/>
                          </a:rPr>
                          <m:t>+</m:t>
                        </m:r>
                        <m:r>
                          <a:rPr lang="en-US" sz="2000" i="1">
                            <a:latin typeface="Cambria Math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en-US" sz="2000" dirty="0"/>
                  <a:t>	</a:t>
                </a:r>
                <a:endParaRPr lang="en-US" sz="2000" dirty="0" smtClean="0"/>
              </a:p>
              <a:p>
                <a:pPr algn="r"/>
                <a:endParaRPr lang="en-US" sz="2000" i="1" dirty="0" smtClean="0"/>
              </a:p>
              <a:p>
                <a:r>
                  <a:rPr lang="en-US" sz="2000" i="1" dirty="0" smtClean="0"/>
                  <a:t>Dendrite fragmentation</a:t>
                </a:r>
                <a:endParaRPr lang="en-US" sz="2000" dirty="0" smtClean="0"/>
              </a:p>
              <a:p>
                <a:r>
                  <a:rPr lang="en-US" sz="2000" i="1" dirty="0"/>
                  <a:t>	</a:t>
                </a:r>
                <a14:m>
                  <m:oMath xmlns=""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sz="2000" i="1">
                        <a:latin typeface="Cambria Math"/>
                      </a:rPr>
                      <m:t> </m:t>
                    </m:r>
                    <m:box>
                      <m:boxPr>
                        <m:ctrlPr>
                          <a:rPr lang="en-US" sz="2000" i="1">
                            <a:latin typeface="Cambria Math"/>
                          </a:rPr>
                        </m:ctrlPr>
                      </m:boxPr>
                      <m:e>
                        <m:groupChr>
                          <m:groupChrPr>
                            <m:chr m:val="→"/>
                            <m:pos m:val="top"/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groupChrPr>
                          <m:e>
                            <m:sSub>
                              <m:sSub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/>
                                  </a:rPr>
                                  <m:t>𝐹</m:t>
                                </m:r>
                              </m:sub>
                            </m:sSub>
                          </m:e>
                        </m:groupChr>
                      </m:e>
                    </m:box>
                    <m:r>
                      <a:rPr lang="en-US" sz="2000" i="1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𝑛</m:t>
                        </m:r>
                        <m:r>
                          <a:rPr lang="en-US" sz="2000" i="1">
                            <a:latin typeface="Cambria Math"/>
                          </a:rPr>
                          <m:t>−</m:t>
                        </m:r>
                        <m:r>
                          <a:rPr lang="en-US" sz="2000" i="1">
                            <a:latin typeface="Cambria Math"/>
                          </a:rPr>
                          <m:t>𝑓</m:t>
                        </m:r>
                      </m:sub>
                    </m:sSub>
                    <m:r>
                      <a:rPr lang="en-US" sz="2000" i="1">
                        <a:latin typeface="Cambria Math"/>
                      </a:rPr>
                      <m:t>+</m:t>
                    </m:r>
                    <m:r>
                      <a:rPr lang="en-US" sz="2000" i="1">
                        <a:latin typeface="Cambria Math"/>
                      </a:rPr>
                      <m:t>𝐵𝑟</m:t>
                    </m:r>
                    <m:r>
                      <a:rPr lang="en-US" sz="2000" i="1">
                        <a:latin typeface="Cambria Math"/>
                      </a:rPr>
                      <m:t>            (</m:t>
                    </m:r>
                    <m:r>
                      <a:rPr lang="en-US" sz="2000" i="1">
                        <a:latin typeface="Cambria Math"/>
                      </a:rPr>
                      <m:t>𝑛</m:t>
                    </m:r>
                    <m:r>
                      <a:rPr lang="en-US" sz="2000" i="1">
                        <a:latin typeface="Cambria Math"/>
                      </a:rPr>
                      <m:t>&gt;</m:t>
                    </m:r>
                    <m:sSup>
                      <m:sSupPr>
                        <m:ctrlPr>
                          <a:rPr lang="en-US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∗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)</m:t>
                    </m:r>
                  </m:oMath>
                </a14:m>
                <a:endParaRPr lang="en-US" sz="2000" dirty="0" smtClean="0"/>
              </a:p>
              <a:p>
                <a:r>
                  <a:rPr lang="en-US" sz="2000" dirty="0"/>
                  <a:t>	</a:t>
                </a:r>
                <a:endParaRPr lang="en-US" sz="2000" dirty="0" smtClean="0"/>
              </a:p>
              <a:p>
                <a:r>
                  <a:rPr lang="en-US" sz="2000" i="1" dirty="0" smtClean="0"/>
                  <a:t>Fragment loss</a:t>
                </a:r>
                <a:endParaRPr lang="en-US" sz="2000" dirty="0" smtClean="0"/>
              </a:p>
              <a:p>
                <a:r>
                  <a:rPr lang="en-US" sz="2000" i="1" dirty="0"/>
                  <a:t>	</a:t>
                </a:r>
                <a14:m>
                  <m:oMath xmlns="" xmlns:m="http://schemas.openxmlformats.org/officeDocument/2006/math">
                    <m:r>
                      <a:rPr lang="en-US" sz="2000" i="1">
                        <a:latin typeface="Cambria Math"/>
                      </a:rPr>
                      <m:t>𝐵𝑟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box>
                      <m:boxPr>
                        <m:ctrlPr>
                          <a:rPr lang="en-US" sz="2000" i="1">
                            <a:latin typeface="Cambria Math"/>
                          </a:rPr>
                        </m:ctrlPr>
                      </m:boxPr>
                      <m:e>
                        <m:groupChr>
                          <m:groupChrPr>
                            <m:chr m:val="→"/>
                            <m:pos m:val="top"/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groupChrPr>
                          <m:e>
                            <m:sSub>
                              <m:sSub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/>
                                  </a:rPr>
                                  <m:t>𝐿</m:t>
                                </m:r>
                              </m:sub>
                            </m:sSub>
                          </m:e>
                        </m:groupChr>
                      </m:e>
                    </m:box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𝑒𝑥𝑖𝑡𝑠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𝑡𝑟𝑎𝑝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𝑜𝑟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𝑙𝑜𝑠𝑡</m:t>
                    </m:r>
                  </m:oMath>
                </a14:m>
                <a:r>
                  <a:rPr lang="en-US" sz="2000" dirty="0"/>
                  <a:t>	</a:t>
                </a: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743200"/>
                <a:ext cx="4572000" cy="3352393"/>
              </a:xfrm>
              <a:prstGeom prst="rect">
                <a:avLst/>
              </a:prstGeom>
              <a:blipFill rotWithShape="1">
                <a:blip r:embed="rId3"/>
                <a:stretch>
                  <a:fillRect l="-1333" t="-727" b="-2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714500"/>
            <a:ext cx="2286001" cy="392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96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097711"/>
            <a:ext cx="6324600" cy="4236289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838198" y="5486400"/>
            <a:ext cx="7772402" cy="776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0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163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1383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955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0527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5099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0" dirty="0" smtClean="0"/>
              <a:t>small modulations of HV, 0.25 – 4%, have a large impact on trap current, 20 - &gt;100%</a:t>
            </a:r>
            <a:endParaRPr lang="en-US" sz="2000" kern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540" y="228600"/>
            <a:ext cx="8458200" cy="990600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+mn-lt"/>
              </a:rPr>
              <a:t>Comparison of model to experiment:</a:t>
            </a:r>
            <a:br>
              <a:rPr lang="en-US" sz="2800" dirty="0" smtClean="0">
                <a:latin typeface="+mn-lt"/>
              </a:rPr>
            </a:br>
            <a:r>
              <a:rPr lang="en-US" sz="2800" dirty="0" smtClean="0">
                <a:latin typeface="+mn-lt"/>
              </a:rPr>
              <a:t>1). Voltage modulation</a:t>
            </a:r>
            <a:endParaRPr lang="en-US" sz="2800" b="1" dirty="0">
              <a:latin typeface="+mn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1155274"/>
            <a:ext cx="2286001" cy="392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31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152400" y="1683891"/>
            <a:ext cx="40386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0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163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1383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955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0527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5099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spcBef>
                <a:spcPts val="0"/>
              </a:spcBef>
              <a:spcAft>
                <a:spcPts val="0"/>
              </a:spcAft>
            </a:pPr>
            <a:r>
              <a:rPr lang="en-US" sz="2000" kern="0" dirty="0" smtClean="0"/>
              <a:t>Steps up (down) in flow through trap cause transient under (over) shoots in trap current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</a:pPr>
            <a:endParaRPr lang="en-US" sz="2000" kern="0" dirty="0" smtClean="0"/>
          </a:p>
          <a:p>
            <a:pPr marL="285750" indent="-285750">
              <a:spcBef>
                <a:spcPts val="0"/>
              </a:spcBef>
              <a:spcAft>
                <a:spcPts val="0"/>
              </a:spcAft>
            </a:pPr>
            <a:r>
              <a:rPr lang="en-US" sz="2000" kern="0" dirty="0" smtClean="0"/>
              <a:t>This behavior is not seen for step changes in soot concentration</a:t>
            </a:r>
            <a:endParaRPr lang="en-US" sz="2000" kern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540" y="228600"/>
            <a:ext cx="8458200" cy="457200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+mn-lt"/>
              </a:rPr>
              <a:t>2) Flow dependence</a:t>
            </a:r>
            <a:endParaRPr lang="en-US" sz="2800" b="1" dirty="0"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9651"/>
            <a:ext cx="4648200" cy="652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31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66800"/>
            <a:ext cx="8229600" cy="46482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000" dirty="0" smtClean="0"/>
              <a:t>PMTrac operates on electrostatic trap principle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000" dirty="0" smtClean="0"/>
              <a:t>Electric field causes the growth of high aspect ratio dendrites from the electrode surfaces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000" dirty="0" smtClean="0"/>
              <a:t>As these grow, they reach a threshold height at which the dendrite fragments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000" dirty="0" smtClean="0"/>
              <a:t>The fragment carries away a charge equivalent to or greater than the surface charge of the electrode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000" dirty="0" smtClean="0"/>
              <a:t>The resulting “chain reaction” of growth, fragmentation, charge transport amplifies the incoming </a:t>
            </a:r>
            <a:r>
              <a:rPr lang="en-US" sz="2000" dirty="0" err="1" smtClean="0"/>
              <a:t>pA</a:t>
            </a:r>
            <a:r>
              <a:rPr lang="en-US" sz="2000" dirty="0" smtClean="0"/>
              <a:t> current carried by soot particles to </a:t>
            </a:r>
            <a:r>
              <a:rPr lang="en-US" sz="2000" dirty="0" err="1" smtClean="0"/>
              <a:t>nA</a:t>
            </a:r>
            <a:r>
              <a:rPr lang="en-US" sz="2000" dirty="0" smtClean="0"/>
              <a:t> levels.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sz="1800" dirty="0" smtClean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5800" y="249382"/>
            <a:ext cx="8229600" cy="588818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+mn-lt"/>
              </a:rPr>
              <a:t>Summary</a:t>
            </a:r>
            <a:endParaRPr lang="en-US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01580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304800"/>
            <a:ext cx="8080097" cy="563562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+mn-lt"/>
              </a:rPr>
              <a:t>Introduction</a:t>
            </a:r>
            <a:endParaRPr lang="en-US" sz="3200" dirty="0">
              <a:latin typeface="+mn-lt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465343" cy="4419600"/>
          </a:xfrm>
        </p:spPr>
        <p:txBody>
          <a:bodyPr>
            <a:normAutofit/>
          </a:bodyPr>
          <a:lstStyle/>
          <a:p>
            <a:pPr marL="403225" indent="-403225"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/>
              <a:t>On-board </a:t>
            </a:r>
            <a:r>
              <a:rPr lang="en-US" sz="2400" dirty="0" smtClean="0"/>
              <a:t>diagnostics </a:t>
            </a:r>
            <a:r>
              <a:rPr lang="en-US" sz="2400" dirty="0" smtClean="0"/>
              <a:t>(OBD) is required to monitor health of diesel particulate filters (DPF)</a:t>
            </a:r>
          </a:p>
          <a:p>
            <a:pPr marL="403225" indent="-403225"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/>
              <a:t>Current method is the resistive sensor</a:t>
            </a:r>
          </a:p>
          <a:p>
            <a:pPr marL="403225" indent="-403225"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/>
              <a:t>Many problems</a:t>
            </a:r>
          </a:p>
          <a:p>
            <a:pPr marL="730250" lvl="1" indent="-403225">
              <a:spcBef>
                <a:spcPts val="0"/>
              </a:spcBef>
              <a:spcAft>
                <a:spcPts val="0"/>
              </a:spcAft>
            </a:pPr>
            <a:r>
              <a:rPr lang="en-US" sz="2200" dirty="0"/>
              <a:t>deposition efficiency unknown</a:t>
            </a:r>
          </a:p>
          <a:p>
            <a:pPr marL="730250" lvl="1" indent="-403225">
              <a:spcBef>
                <a:spcPts val="0"/>
              </a:spcBef>
              <a:spcAft>
                <a:spcPts val="0"/>
              </a:spcAft>
            </a:pPr>
            <a:r>
              <a:rPr lang="en-US" sz="2200" dirty="0" smtClean="0"/>
              <a:t>insufficient sensitivity</a:t>
            </a:r>
          </a:p>
          <a:p>
            <a:pPr marL="730250" lvl="1" indent="-403225">
              <a:spcBef>
                <a:spcPts val="0"/>
              </a:spcBef>
              <a:spcAft>
                <a:spcPts val="0"/>
              </a:spcAft>
            </a:pPr>
            <a:r>
              <a:rPr lang="en-US" sz="2200" dirty="0" smtClean="0"/>
              <a:t>takes too long</a:t>
            </a:r>
            <a:endParaRPr lang="en-US" sz="2000" dirty="0" smtClean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109" y="2846922"/>
            <a:ext cx="4193434" cy="332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54" y="3682305"/>
            <a:ext cx="2908322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1210761" y="5559672"/>
            <a:ext cx="27416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400" dirty="0"/>
              <a:t>Electrode structure</a:t>
            </a:r>
          </a:p>
        </p:txBody>
      </p:sp>
    </p:spTree>
    <p:extLst>
      <p:ext uri="{BB962C8B-B14F-4D97-AF65-F5344CB8AC3E}">
        <p14:creationId xmlns:p14="http://schemas.microsoft.com/office/powerpoint/2010/main" val="144523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729" y="304800"/>
            <a:ext cx="8458200" cy="563562"/>
          </a:xfrm>
        </p:spPr>
        <p:txBody>
          <a:bodyPr>
            <a:noAutofit/>
          </a:bodyPr>
          <a:lstStyle/>
          <a:p>
            <a:r>
              <a:rPr lang="en-US" sz="2800" dirty="0" err="1" smtClean="0">
                <a:latin typeface="+mn-lt"/>
              </a:rPr>
              <a:t>Emisense</a:t>
            </a:r>
            <a:r>
              <a:rPr lang="en-US" sz="2800" dirty="0" smtClean="0">
                <a:latin typeface="+mn-lt"/>
              </a:rPr>
              <a:t> PMTrac sensor – electrostatic trap</a:t>
            </a:r>
            <a:endParaRPr lang="en-US" sz="2800" b="1" dirty="0"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891" y="3561848"/>
            <a:ext cx="7091417" cy="2800985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76200" y="947931"/>
            <a:ext cx="9296400" cy="3365271"/>
            <a:chOff x="76200" y="947931"/>
            <a:chExt cx="9296400" cy="3365271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0" y="947931"/>
              <a:ext cx="4724400" cy="3365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Rectangle 10"/>
            <p:cNvSpPr/>
            <p:nvPr/>
          </p:nvSpPr>
          <p:spPr>
            <a:xfrm>
              <a:off x="4800600" y="1173882"/>
              <a:ext cx="4572000" cy="15696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403225" lvl="0" indent="-403225" eaLnBrk="0" hangingPunct="0">
                <a:spcBef>
                  <a:spcPts val="0"/>
                </a:spcBef>
                <a:spcAft>
                  <a:spcPts val="0"/>
                </a:spcAft>
                <a:buClr>
                  <a:srgbClr val="CC9900"/>
                </a:buClr>
                <a:buSzPct val="65000"/>
                <a:buFont typeface="Wingdings" pitchFamily="2" charset="2"/>
                <a:buChar char="n"/>
              </a:pPr>
              <a:r>
                <a:rPr lang="en-US" sz="2400" kern="0" dirty="0">
                  <a:solidFill>
                    <a:srgbClr val="000000"/>
                  </a:solidFill>
                  <a:latin typeface="Arial"/>
                </a:rPr>
                <a:t>soot is naturally charged in flame</a:t>
              </a:r>
            </a:p>
            <a:p>
              <a:pPr marL="403225" lvl="0" indent="-403225" eaLnBrk="0" hangingPunct="0">
                <a:spcBef>
                  <a:spcPts val="0"/>
                </a:spcBef>
                <a:spcAft>
                  <a:spcPts val="0"/>
                </a:spcAft>
                <a:buClr>
                  <a:srgbClr val="CC9900"/>
                </a:buClr>
                <a:buSzPct val="65000"/>
                <a:buFont typeface="Wingdings" pitchFamily="2" charset="2"/>
                <a:buChar char="n"/>
              </a:pPr>
              <a:r>
                <a:rPr lang="en-US" sz="2400" kern="0" dirty="0">
                  <a:solidFill>
                    <a:srgbClr val="000000"/>
                  </a:solidFill>
                  <a:latin typeface="Arial"/>
                </a:rPr>
                <a:t>bipolar with </a:t>
              </a:r>
              <a:r>
                <a:rPr lang="en-US" sz="2400" kern="0" dirty="0" err="1">
                  <a:solidFill>
                    <a:srgbClr val="000000"/>
                  </a:solidFill>
                  <a:latin typeface="Arial"/>
                </a:rPr>
                <a:t>approx</a:t>
              </a:r>
              <a:r>
                <a:rPr lang="en-US" sz="2400" kern="0" dirty="0">
                  <a:solidFill>
                    <a:srgbClr val="000000"/>
                  </a:solidFill>
                  <a:latin typeface="Arial"/>
                </a:rPr>
                <a:t> 30% + and 30% - charges</a:t>
              </a:r>
              <a:endParaRPr lang="en-US" sz="2000" kern="0" dirty="0">
                <a:solidFill>
                  <a:srgbClr val="000000"/>
                </a:solidFill>
                <a:latin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593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540" y="228600"/>
            <a:ext cx="8458200" cy="457200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+mn-lt"/>
              </a:rPr>
              <a:t>Electrostatic traps</a:t>
            </a:r>
            <a:endParaRPr lang="en-US" sz="2800" b="1" dirty="0"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13" y="1219200"/>
            <a:ext cx="7888650" cy="4495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24334" y="819090"/>
            <a:ext cx="11837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CC"/>
                </a:solidFill>
              </a:rPr>
              <a:t>Top view</a:t>
            </a:r>
            <a:endParaRPr lang="en-US" sz="2000" dirty="0">
              <a:solidFill>
                <a:srgbClr val="0000C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19800" y="819090"/>
            <a:ext cx="12843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CC"/>
                </a:solidFill>
              </a:rPr>
              <a:t>Side view</a:t>
            </a:r>
            <a:endParaRPr lang="en-US" sz="2000" dirty="0">
              <a:solidFill>
                <a:srgbClr val="0000CC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6227" y="5715000"/>
            <a:ext cx="14959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CC"/>
                </a:solidFill>
              </a:rPr>
              <a:t>Segmented</a:t>
            </a:r>
            <a:endParaRPr lang="en-US" sz="2000" dirty="0">
              <a:solidFill>
                <a:srgbClr val="0000C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61963" y="5710563"/>
            <a:ext cx="10728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CC"/>
                </a:solidFill>
              </a:rPr>
              <a:t>PMTrac</a:t>
            </a:r>
            <a:endParaRPr lang="en-US" sz="20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190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457200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+mn-lt"/>
              </a:rPr>
              <a:t>Experimental setup</a:t>
            </a:r>
            <a:endParaRPr lang="en-US" sz="28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990600"/>
            <a:ext cx="6686434" cy="497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110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193840" y="1371601"/>
            <a:ext cx="285416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0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163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1383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955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0527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5099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 kern="0" dirty="0" smtClean="0"/>
              <a:t>Characteristic Behavior</a:t>
            </a:r>
          </a:p>
          <a:p>
            <a:pPr marL="231775" indent="-231775">
              <a:spcBef>
                <a:spcPts val="0"/>
              </a:spcBef>
              <a:spcAft>
                <a:spcPts val="0"/>
              </a:spcAft>
            </a:pPr>
            <a:r>
              <a:rPr lang="en-US" sz="2000" kern="0" dirty="0" smtClean="0"/>
              <a:t>Delay period of minutes where trap current is </a:t>
            </a:r>
            <a:r>
              <a:rPr lang="en-US" sz="2000" kern="0" dirty="0" err="1" smtClean="0"/>
              <a:t>pA</a:t>
            </a:r>
            <a:endParaRPr lang="en-US" sz="2000" kern="0" dirty="0" smtClean="0"/>
          </a:p>
          <a:p>
            <a:pPr marL="231775" indent="-231775">
              <a:spcBef>
                <a:spcPts val="0"/>
              </a:spcBef>
              <a:spcAft>
                <a:spcPts val="0"/>
              </a:spcAft>
            </a:pPr>
            <a:r>
              <a:rPr lang="en-US" sz="2000" kern="0" dirty="0" smtClean="0"/>
              <a:t>And exit soot mass is ~1/3 of entrance value</a:t>
            </a:r>
          </a:p>
          <a:p>
            <a:pPr marL="231775" indent="-231775">
              <a:spcBef>
                <a:spcPts val="0"/>
              </a:spcBef>
              <a:spcAft>
                <a:spcPts val="0"/>
              </a:spcAft>
            </a:pPr>
            <a:endParaRPr lang="en-US" sz="2000" kern="0" dirty="0" smtClean="0"/>
          </a:p>
          <a:p>
            <a:pPr marL="231775" indent="-231775">
              <a:spcBef>
                <a:spcPts val="0"/>
              </a:spcBef>
              <a:spcAft>
                <a:spcPts val="0"/>
              </a:spcAft>
            </a:pPr>
            <a:r>
              <a:rPr lang="en-US" sz="2000" kern="0" dirty="0" smtClean="0"/>
              <a:t>After ~ 1 minute current rises to </a:t>
            </a:r>
            <a:r>
              <a:rPr lang="en-US" sz="2000" kern="0" dirty="0" err="1" smtClean="0"/>
              <a:t>nA</a:t>
            </a:r>
            <a:endParaRPr lang="en-US" sz="2000" kern="0" dirty="0" smtClean="0"/>
          </a:p>
          <a:p>
            <a:pPr marL="231775" indent="-231775">
              <a:spcBef>
                <a:spcPts val="0"/>
              </a:spcBef>
              <a:spcAft>
                <a:spcPts val="0"/>
              </a:spcAft>
            </a:pPr>
            <a:r>
              <a:rPr lang="en-US" sz="2000" kern="0" dirty="0" smtClean="0"/>
              <a:t>And exit soot mass increases</a:t>
            </a:r>
            <a:endParaRPr lang="en-US" sz="2000" kern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540" y="152400"/>
            <a:ext cx="8458200" cy="457200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+mn-lt"/>
              </a:rPr>
              <a:t>Trap current &amp; exiting soot mass</a:t>
            </a:r>
            <a:endParaRPr lang="en-US" sz="2800" b="1" dirty="0"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1143000"/>
            <a:ext cx="5730282" cy="440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55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188794" y="1371600"/>
            <a:ext cx="2554406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0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163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1383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955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0527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5099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 kern="0" dirty="0" smtClean="0"/>
              <a:t>Trap on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</a:pPr>
            <a:r>
              <a:rPr lang="en-US" sz="2000" kern="0" dirty="0" smtClean="0"/>
              <a:t> Particle number at ~100 nm reduced with trap turned on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</a:pPr>
            <a:r>
              <a:rPr lang="en-US" sz="2000" kern="0" dirty="0" smtClean="0"/>
              <a:t>Particle number at ~1000 nm increases with trap on</a:t>
            </a:r>
            <a:endParaRPr lang="en-US" sz="2000" kern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540" y="228600"/>
            <a:ext cx="8458200" cy="457200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+mn-lt"/>
              </a:rPr>
              <a:t>SMPS – APS size distribution of soot at trap exit</a:t>
            </a:r>
            <a:endParaRPr lang="en-US" sz="2800" b="1" dirty="0"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1371600"/>
            <a:ext cx="5835333" cy="3951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108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228600" y="2057400"/>
            <a:ext cx="41148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0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163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1383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955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0527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5099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0" dirty="0" smtClean="0"/>
              <a:t>Some fragments exiting the trap have very large numbers of charges: tens to hundreds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4191000" cy="1295400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latin typeface="+mn-lt"/>
              </a:rPr>
              <a:t>Tandem DMA measurement of dendrite fragment charge</a:t>
            </a:r>
            <a:endParaRPr lang="en-US" sz="2800" b="1" dirty="0"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351430"/>
            <a:ext cx="4379530" cy="6317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90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685801" y="1981200"/>
            <a:ext cx="32004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600">
                <a:solidFill>
                  <a:schemeClr val="tx1"/>
                </a:solidFill>
                <a:latin typeface="+mn-lt"/>
              </a:defRPr>
            </a:lvl2pPr>
            <a:lvl3pPr marL="1022350" indent="-350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339850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</a:defRPr>
            </a:lvl4pPr>
            <a:lvl5pPr marL="1681163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1383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5955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0527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5099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0" dirty="0" smtClean="0"/>
              <a:t>Electric field induces growth of high aspect dendritic structures.</a:t>
            </a:r>
            <a:endParaRPr lang="en-US" sz="2000" kern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540" y="228600"/>
            <a:ext cx="8458200" cy="457200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+mn-lt"/>
              </a:rPr>
              <a:t>In situ images of soot dendrites</a:t>
            </a:r>
            <a:endParaRPr lang="en-US" sz="2800" b="1" dirty="0"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565" y="666674"/>
            <a:ext cx="4585461" cy="31873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565" y="3886200"/>
            <a:ext cx="4658383" cy="22086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95600" y="819090"/>
            <a:ext cx="11837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CC"/>
                </a:solidFill>
              </a:rPr>
              <a:t>Top view</a:t>
            </a:r>
            <a:endParaRPr lang="en-US" sz="2000" dirty="0">
              <a:solidFill>
                <a:srgbClr val="0000C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95060" y="3994245"/>
            <a:ext cx="12843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CC"/>
                </a:solidFill>
              </a:rPr>
              <a:t>Side view</a:t>
            </a:r>
            <a:endParaRPr lang="en-US" sz="20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53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17186</TotalTime>
  <Words>447</Words>
  <Application>Microsoft Macintosh PowerPoint</Application>
  <PresentationFormat>On-screen Show (4:3)</PresentationFormat>
  <Paragraphs>87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Edge</vt:lpstr>
      <vt:lpstr>PowerPoint Presentation</vt:lpstr>
      <vt:lpstr>Introduction</vt:lpstr>
      <vt:lpstr>Emisense PMTrac sensor – electrostatic trap</vt:lpstr>
      <vt:lpstr>Electrostatic traps</vt:lpstr>
      <vt:lpstr>Experimental setup</vt:lpstr>
      <vt:lpstr>Trap current &amp; exiting soot mass</vt:lpstr>
      <vt:lpstr>SMPS – APS size distribution of soot at trap exit</vt:lpstr>
      <vt:lpstr>Tandem DMA measurement of dendrite fragment charge</vt:lpstr>
      <vt:lpstr>In situ images of soot dendrites</vt:lpstr>
      <vt:lpstr>SEM images of soot on electrodes</vt:lpstr>
      <vt:lpstr>Trap model</vt:lpstr>
      <vt:lpstr>Comparison of model to experiment: 1). Voltage modulation</vt:lpstr>
      <vt:lpstr>2) Flow dependence</vt:lpstr>
      <vt:lpstr>Summary</vt:lpstr>
    </vt:vector>
  </TitlesOfParts>
  <Company>Ford Motor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mmaricq</dc:creator>
  <cp:lastModifiedBy>video</cp:lastModifiedBy>
  <cp:revision>416</cp:revision>
  <dcterms:created xsi:type="dcterms:W3CDTF">2002-04-22T15:54:47Z</dcterms:created>
  <dcterms:modified xsi:type="dcterms:W3CDTF">2016-03-17T14:56:18Z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1124669313</vt:i4>
  </property>
  <property fmtid="{D5CDD505-2E9C-101B-9397-08002B2CF9AE}" pid="3" name="_NewReviewCycle">
    <vt:lpwstr/>
  </property>
  <property fmtid="{D5CDD505-2E9C-101B-9397-08002B2CF9AE}" pid="4" name="_EmailSubject">
    <vt:lpwstr>Wednesday's project review</vt:lpwstr>
  </property>
  <property fmtid="{D5CDD505-2E9C-101B-9397-08002B2CF9AE}" pid="5" name="_AuthorEmail">
    <vt:lpwstr>jszente@ford.com</vt:lpwstr>
  </property>
  <property fmtid="{D5CDD505-2E9C-101B-9397-08002B2CF9AE}" pid="6" name="_AuthorEmailDisplayName">
    <vt:lpwstr>Szente, Joseph (J.J.)</vt:lpwstr>
  </property>
  <property fmtid="{D5CDD505-2E9C-101B-9397-08002B2CF9AE}" pid="7" name="_PreviousAdHocReviewCycleID">
    <vt:i4>2048957319</vt:i4>
  </property>
</Properties>
</file>