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4"/>
  </p:notesMasterIdLst>
  <p:handoutMasterIdLst>
    <p:handoutMasterId r:id="rId25"/>
  </p:handoutMasterIdLst>
  <p:sldIdLst>
    <p:sldId id="293" r:id="rId5"/>
    <p:sldId id="308" r:id="rId6"/>
    <p:sldId id="310" r:id="rId7"/>
    <p:sldId id="294" r:id="rId8"/>
    <p:sldId id="296" r:id="rId9"/>
    <p:sldId id="297" r:id="rId10"/>
    <p:sldId id="309" r:id="rId11"/>
    <p:sldId id="298" r:id="rId12"/>
    <p:sldId id="299" r:id="rId13"/>
    <p:sldId id="305" r:id="rId14"/>
    <p:sldId id="304" r:id="rId15"/>
    <p:sldId id="306" r:id="rId16"/>
    <p:sldId id="300" r:id="rId17"/>
    <p:sldId id="302" r:id="rId18"/>
    <p:sldId id="301" r:id="rId19"/>
    <p:sldId id="312" r:id="rId20"/>
    <p:sldId id="313" r:id="rId21"/>
    <p:sldId id="314" r:id="rId22"/>
    <p:sldId id="315" r:id="rId23"/>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691"/>
    <a:srgbClr val="704E36"/>
    <a:srgbClr val="FCCC82"/>
    <a:srgbClr val="FFFEFE"/>
    <a:srgbClr val="FFFEFD"/>
    <a:srgbClr val="FFFDFD"/>
    <a:srgbClr val="FEFEFF"/>
    <a:srgbClr val="FEFFFF"/>
    <a:srgbClr val="FDFEFE"/>
    <a:srgbClr val="FDFD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68" autoAdjust="0"/>
    <p:restoredTop sz="96386" autoAdjust="0"/>
  </p:normalViewPr>
  <p:slideViewPr>
    <p:cSldViewPr snapToGrid="0" showGuides="1">
      <p:cViewPr>
        <p:scale>
          <a:sx n="70" d="100"/>
          <a:sy n="70" d="100"/>
        </p:scale>
        <p:origin x="-3888" y="-1736"/>
      </p:cViewPr>
      <p:guideLst>
        <p:guide orient="horz" pos="74"/>
        <p:guide orient="horz" pos="3703"/>
        <p:guide orient="horz" pos="4246"/>
        <p:guide pos="79"/>
        <p:guide pos="56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9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sz="1050">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571B396-5EB5-43A2-9F3C-65BB162D5C15}" type="datetimeFigureOut">
              <a:rPr lang="sv-SE" sz="1050" smtClean="0">
                <a:latin typeface="Arial" panose="020B0604020202020204" pitchFamily="34" charset="0"/>
                <a:cs typeface="Arial" panose="020B0604020202020204" pitchFamily="34" charset="0"/>
              </a:rPr>
              <a:t>3/17/16</a:t>
            </a:fld>
            <a:endParaRPr lang="sv-SE" sz="105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sz="105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503EFD-5C7C-4260-94FE-FA415DFE38F0}" type="slidenum">
              <a:rPr lang="sv-SE" sz="1050" smtClean="0">
                <a:latin typeface="Arial" panose="020B0604020202020204" pitchFamily="34" charset="0"/>
                <a:cs typeface="Arial" panose="020B0604020202020204" pitchFamily="34" charset="0"/>
              </a:rPr>
              <a:t>‹#›</a:t>
            </a:fld>
            <a:endParaRPr lang="sv-SE" sz="105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1323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050">
                <a:latin typeface="Arial" panose="020B0604020202020204" pitchFamily="34" charset="0"/>
                <a:cs typeface="Arial" panose="020B0604020202020204" pitchFamily="34" charset="0"/>
              </a:defRPr>
            </a:lvl1pPr>
          </a:lstStyle>
          <a:p>
            <a:endParaRPr lang="sv-S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050">
                <a:latin typeface="Arial" panose="020B0604020202020204" pitchFamily="34" charset="0"/>
                <a:cs typeface="Arial" panose="020B0604020202020204" pitchFamily="34" charset="0"/>
              </a:defRPr>
            </a:lvl1pPr>
          </a:lstStyle>
          <a:p>
            <a:fld id="{7EC0D584-1162-4B69-BD71-00178374AA28}" type="datetimeFigureOut">
              <a:rPr lang="sv-SE" smtClean="0"/>
              <a:pPr/>
              <a:t>3/17/16</a:t>
            </a:fld>
            <a:endParaRPr lang="sv-S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050">
                <a:latin typeface="Arial" panose="020B0604020202020204" pitchFamily="34" charset="0"/>
                <a:cs typeface="Arial" panose="020B0604020202020204" pitchFamily="34" charset="0"/>
              </a:defRPr>
            </a:lvl1pPr>
          </a:lstStyle>
          <a:p>
            <a:endParaRPr lang="sv-S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050">
                <a:latin typeface="Arial" panose="020B0604020202020204" pitchFamily="34" charset="0"/>
                <a:cs typeface="Arial" panose="020B0604020202020204" pitchFamily="34" charset="0"/>
              </a:defRPr>
            </a:lvl1pPr>
          </a:lstStyle>
          <a:p>
            <a:fld id="{FF94F495-0C05-401B-97D1-8B8BF03EB4E9}" type="slidenum">
              <a:rPr lang="sv-SE" smtClean="0"/>
              <a:pPr/>
              <a:t>‹#›</a:t>
            </a:fld>
            <a:endParaRPr lang="sv-SE"/>
          </a:p>
        </p:txBody>
      </p:sp>
    </p:spTree>
    <p:extLst>
      <p:ext uri="{BB962C8B-B14F-4D97-AF65-F5344CB8AC3E}">
        <p14:creationId xmlns:p14="http://schemas.microsoft.com/office/powerpoint/2010/main" val="2874420334"/>
      </p:ext>
    </p:extLst>
  </p:cSld>
  <p:clrMap bg1="lt1" tx1="dk1" bg2="lt2" tx2="dk2" accent1="accent1" accent2="accent2" accent3="accent3" accent4="accent4" accent5="accent5" accent6="accent6" hlink="hlink" folHlink="folHlink"/>
  <p:notesStyle>
    <a:lvl1pPr marL="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11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1000"/>
              </a:spcBef>
              <a:spcAft>
                <a:spcPts val="0"/>
              </a:spcAft>
              <a:buClrTx/>
              <a:buSzTx/>
              <a:buFontTx/>
              <a:buNone/>
              <a:tabLst/>
              <a:defRPr/>
            </a:pPr>
            <a:r>
              <a:rPr lang="en-US" dirty="0" smtClean="0"/>
              <a:t>Needs</a:t>
            </a:r>
            <a:r>
              <a:rPr lang="en-US" baseline="0" dirty="0" smtClean="0"/>
              <a:t> to be replaced. New ones on Volvo Group Violin. </a:t>
            </a:r>
            <a:endParaRPr lang="en-US" dirty="0" smtClean="0"/>
          </a:p>
          <a:p>
            <a:endParaRPr lang="en-US" dirty="0"/>
          </a:p>
        </p:txBody>
      </p:sp>
      <p:sp>
        <p:nvSpPr>
          <p:cNvPr id="4" name="Slide Number Placeholder 3"/>
          <p:cNvSpPr>
            <a:spLocks noGrp="1"/>
          </p:cNvSpPr>
          <p:nvPr>
            <p:ph type="sldNum" sz="quarter" idx="10"/>
          </p:nvPr>
        </p:nvSpPr>
        <p:spPr/>
        <p:txBody>
          <a:bodyPr/>
          <a:lstStyle/>
          <a:p>
            <a:fld id="{68186CD8-2B5F-47D2-B024-698315872481}" type="slidenum">
              <a:rPr lang="sv-SE" smtClean="0"/>
              <a:pPr/>
              <a:t>3</a:t>
            </a:fld>
            <a:endParaRPr lang="sv-SE"/>
          </a:p>
        </p:txBody>
      </p:sp>
    </p:spTree>
    <p:extLst>
      <p:ext uri="{BB962C8B-B14F-4D97-AF65-F5344CB8AC3E}">
        <p14:creationId xmlns:p14="http://schemas.microsoft.com/office/powerpoint/2010/main" val="4210013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8" name="Rectangle 27"/>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2" name="Title 1"/>
          <p:cNvSpPr>
            <a:spLocks noGrp="1"/>
          </p:cNvSpPr>
          <p:nvPr>
            <p:ph type="title" hasCustomPrompt="1"/>
          </p:nvPr>
        </p:nvSpPr>
        <p:spPr>
          <a:xfrm>
            <a:off x="544513" y="1301262"/>
            <a:ext cx="5706818" cy="1591359"/>
          </a:xfrm>
        </p:spPr>
        <p:txBody>
          <a:bodyPr anchor="b" anchorCtr="0"/>
          <a:lstStyle>
            <a:lvl1pPr>
              <a:lnSpc>
                <a:spcPts val="5500"/>
              </a:lnSpc>
              <a:defRPr sz="7000" b="0" cap="all" spc="0" baseline="0">
                <a:latin typeface="Volvo Broad Pro Digital" panose="020B0606030202080204" pitchFamily="34" charset="0"/>
                <a:cs typeface="VolvoBroad" panose="020B0806020102060101" pitchFamily="34" charset="0"/>
              </a:defRPr>
            </a:lvl1pPr>
          </a:lstStyle>
          <a:p>
            <a:r>
              <a:rPr lang="en-US" smtClean="0"/>
              <a:t>Click to add title</a:t>
            </a:r>
            <a:br>
              <a:rPr lang="en-US" smtClean="0"/>
            </a:br>
            <a:r>
              <a:rPr lang="en-US" smtClean="0"/>
              <a:t>max two lines</a:t>
            </a:r>
            <a:endParaRPr lang="sv-SE"/>
          </a:p>
        </p:txBody>
      </p:sp>
      <p:sp>
        <p:nvSpPr>
          <p:cNvPr id="5" name="Text Placeholder 4"/>
          <p:cNvSpPr>
            <a:spLocks noGrp="1"/>
          </p:cNvSpPr>
          <p:nvPr>
            <p:ph type="body" sz="quarter" idx="10" hasCustomPrompt="1"/>
          </p:nvPr>
        </p:nvSpPr>
        <p:spPr>
          <a:xfrm>
            <a:off x="544513" y="2789664"/>
            <a:ext cx="5706534" cy="474663"/>
          </a:xfrm>
        </p:spPr>
        <p:txBody>
          <a:bodyPr>
            <a:noAutofit/>
          </a:bodyPr>
          <a:lstStyle>
            <a:lvl1pPr marL="0" indent="0">
              <a:buNone/>
              <a:defRPr sz="2000" spc="-30" baseline="0"/>
            </a:lvl1pPr>
          </a:lstStyle>
          <a:p>
            <a:pPr lvl="0"/>
            <a:r>
              <a:rPr lang="en-US" smtClean="0"/>
              <a:t>Click to add sub-heading – max one line</a:t>
            </a:r>
          </a:p>
        </p:txBody>
      </p:sp>
      <p:sp>
        <p:nvSpPr>
          <p:cNvPr id="8" name="Picture Placeholder 7"/>
          <p:cNvSpPr>
            <a:spLocks noGrp="1"/>
          </p:cNvSpPr>
          <p:nvPr>
            <p:ph type="pic" sz="quarter" idx="11" hasCustomPrompt="1"/>
          </p:nvPr>
        </p:nvSpPr>
        <p:spPr>
          <a:xfrm>
            <a:off x="125413" y="3429000"/>
            <a:ext cx="8893175" cy="3314700"/>
          </a:xfrm>
        </p:spPr>
        <p:txBody>
          <a:bodyPr anchor="ctr" anchorCtr="0">
            <a:normAutofit/>
          </a:bodyPr>
          <a:lstStyle>
            <a:lvl1pPr marL="0" indent="0" algn="ctr">
              <a:buNone/>
              <a:defRPr sz="1400"/>
            </a:lvl1pPr>
          </a:lstStyle>
          <a:p>
            <a:r>
              <a:rPr lang="sv-SE" smtClean="0"/>
              <a:t>Click icon to insert Picture</a:t>
            </a:r>
            <a:endParaRPr lang="sv-SE"/>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4760" y="657313"/>
            <a:ext cx="1962912" cy="566928"/>
          </a:xfrm>
          <a:prstGeom prst="rect">
            <a:avLst/>
          </a:prstGeom>
        </p:spPr>
      </p:pic>
      <p:grpSp>
        <p:nvGrpSpPr>
          <p:cNvPr id="32" name="Group 31"/>
          <p:cNvGrpSpPr/>
          <p:nvPr userDrawn="1"/>
        </p:nvGrpSpPr>
        <p:grpSpPr>
          <a:xfrm>
            <a:off x="-1512277" y="87480"/>
            <a:ext cx="1436079" cy="6318724"/>
            <a:chOff x="-1512277" y="87480"/>
            <a:chExt cx="1436079" cy="6318724"/>
          </a:xfrm>
        </p:grpSpPr>
        <p:sp>
          <p:nvSpPr>
            <p:cNvPr id="33" name="Rectangle 32"/>
            <p:cNvSpPr/>
            <p:nvPr userDrawn="1"/>
          </p:nvSpPr>
          <p:spPr>
            <a:xfrm>
              <a:off x="-1380392" y="230723"/>
              <a:ext cx="1304194" cy="707886"/>
            </a:xfrm>
            <a:prstGeom prst="rect">
              <a:avLst/>
            </a:prstGeom>
          </p:spPr>
          <p:txBody>
            <a:bodyPr wrap="square">
              <a:spAutoFit/>
            </a:bodyPr>
            <a:lstStyle/>
            <a:p>
              <a:pPr algn="r"/>
              <a:r>
                <a:rPr lang="sv-SE" sz="800" smtClean="0">
                  <a:solidFill>
                    <a:schemeClr val="bg2"/>
                  </a:solidFill>
                </a:rPr>
                <a:t>On the Home tab, in the Slides group,</a:t>
              </a:r>
              <a:r>
                <a:rPr lang="sv-SE" sz="800" baseline="0" smtClean="0">
                  <a:solidFill>
                    <a:schemeClr val="bg2"/>
                  </a:solidFill>
                </a:rPr>
                <a:t> </a:t>
              </a:r>
              <a:r>
                <a:rPr lang="en-US" sz="800" smtClean="0">
                  <a:solidFill>
                    <a:schemeClr val="bg2"/>
                  </a:solidFill>
                </a:rPr>
                <a:t>click </a:t>
              </a:r>
              <a:r>
                <a:rPr lang="en-US" sz="800">
                  <a:solidFill>
                    <a:schemeClr val="bg2"/>
                  </a:solidFill>
                </a:rPr>
                <a:t>the down arrow </a:t>
              </a:r>
              <a:r>
                <a:rPr lang="en-US" sz="800" smtClean="0">
                  <a:solidFill>
                    <a:schemeClr val="bg2"/>
                  </a:solidFill>
                </a:rPr>
                <a:t>on the </a:t>
              </a:r>
              <a:r>
                <a:rPr lang="en-US" sz="800">
                  <a:solidFill>
                    <a:schemeClr val="bg2"/>
                  </a:solidFill>
                </a:rPr>
                <a:t>New </a:t>
              </a:r>
              <a:r>
                <a:rPr lang="en-US" sz="800" smtClean="0">
                  <a:solidFill>
                    <a:schemeClr val="bg2"/>
                  </a:solidFill>
                </a:rPr>
                <a:t>Slide button </a:t>
              </a:r>
              <a:r>
                <a:rPr lang="sv-SE" sz="800" smtClean="0">
                  <a:solidFill>
                    <a:schemeClr val="bg2"/>
                  </a:solidFill>
                </a:rPr>
                <a:t>and select</a:t>
              </a:r>
              <a:br>
                <a:rPr lang="sv-SE" sz="800" smtClean="0">
                  <a:solidFill>
                    <a:schemeClr val="bg2"/>
                  </a:solidFill>
                </a:rPr>
              </a:br>
              <a:r>
                <a:rPr lang="sv-SE" sz="800" smtClean="0">
                  <a:solidFill>
                    <a:schemeClr val="bg2"/>
                  </a:solidFill>
                </a:rPr>
                <a:t> Volvo branded layouts.</a:t>
              </a:r>
              <a:endParaRPr lang="sv-SE" sz="800">
                <a:solidFill>
                  <a:schemeClr val="bg2"/>
                </a:solidFill>
              </a:endParaRPr>
            </a:p>
          </p:txBody>
        </p:sp>
        <p:sp>
          <p:nvSpPr>
            <p:cNvPr id="34" name="textruta 17"/>
            <p:cNvSpPr txBox="1"/>
            <p:nvPr userDrawn="1"/>
          </p:nvSpPr>
          <p:spPr>
            <a:xfrm>
              <a:off x="-1380392" y="87480"/>
              <a:ext cx="1304194" cy="215444"/>
            </a:xfrm>
            <a:prstGeom prst="rect">
              <a:avLst/>
            </a:prstGeom>
            <a:noFill/>
          </p:spPr>
          <p:txBody>
            <a:bodyPr wrap="square" rtlCol="0">
              <a:spAutoFit/>
            </a:bodyPr>
            <a:lstStyle/>
            <a:p>
              <a:pPr algn="r"/>
              <a:r>
                <a:rPr lang="en-US" sz="800" b="1" smtClean="0">
                  <a:solidFill>
                    <a:schemeClr val="bg2"/>
                  </a:solidFill>
                  <a:latin typeface="Arial" panose="020B0604020202020204" pitchFamily="34" charset="0"/>
                  <a:cs typeface="Arial" panose="020B0604020202020204" pitchFamily="34" charset="0"/>
                </a:rPr>
                <a:t>Use Volvo Layouts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35" name="textruta 17"/>
            <p:cNvSpPr txBox="1"/>
            <p:nvPr userDrawn="1"/>
          </p:nvSpPr>
          <p:spPr>
            <a:xfrm>
              <a:off x="-1276678" y="3844431"/>
              <a:ext cx="1200480" cy="338554"/>
            </a:xfrm>
            <a:prstGeom prst="rect">
              <a:avLst/>
            </a:prstGeom>
            <a:noFill/>
          </p:spPr>
          <p:txBody>
            <a:bodyPr wrap="square" rtlCol="0">
              <a:spAutoFit/>
            </a:bodyPr>
            <a:lstStyle/>
            <a:p>
              <a:pPr algn="r"/>
              <a:r>
                <a:rPr lang="en-US" sz="800">
                  <a:solidFill>
                    <a:schemeClr val="bg2"/>
                  </a:solidFill>
                  <a:latin typeface="Arial" panose="020B0604020202020204" pitchFamily="34" charset="0"/>
                  <a:cs typeface="Arial" panose="020B0604020202020204" pitchFamily="34" charset="0"/>
                </a:rPr>
                <a:t>Picture is optional in </a:t>
              </a:r>
              <a:br>
                <a:rPr lang="en-US" sz="800">
                  <a:solidFill>
                    <a:schemeClr val="bg2"/>
                  </a:solidFill>
                  <a:latin typeface="Arial" panose="020B0604020202020204" pitchFamily="34" charset="0"/>
                  <a:cs typeface="Arial" panose="020B0604020202020204" pitchFamily="34" charset="0"/>
                </a:rPr>
              </a:br>
              <a:r>
                <a:rPr lang="en-US" sz="800">
                  <a:solidFill>
                    <a:schemeClr val="bg2"/>
                  </a:solidFill>
                  <a:latin typeface="Arial" panose="020B0604020202020204" pitchFamily="34" charset="0"/>
                  <a:cs typeface="Arial" panose="020B0604020202020204" pitchFamily="34" charset="0"/>
                </a:rPr>
                <a:t>internal presentations.</a:t>
              </a:r>
            </a:p>
          </p:txBody>
        </p:sp>
        <p:sp>
          <p:nvSpPr>
            <p:cNvPr id="36" name="textruta 17"/>
            <p:cNvSpPr txBox="1"/>
            <p:nvPr userDrawn="1"/>
          </p:nvSpPr>
          <p:spPr>
            <a:xfrm>
              <a:off x="-1512277" y="1211709"/>
              <a:ext cx="1436079" cy="2308324"/>
            </a:xfrm>
            <a:prstGeom prst="rect">
              <a:avLst/>
            </a:prstGeom>
            <a:noFill/>
          </p:spPr>
          <p:txBody>
            <a:bodyPr wrap="square" rtlCol="0">
              <a:spAutoFit/>
            </a:bodyPr>
            <a:lstStyle/>
            <a:p>
              <a:pPr algn="r"/>
              <a:r>
                <a:rPr lang="en-US" sz="800" kern="1200" smtClean="0">
                  <a:solidFill>
                    <a:schemeClr val="bg2"/>
                  </a:solidFill>
                  <a:latin typeface="+mn-lt"/>
                  <a:ea typeface="+mn-ea"/>
                  <a:cs typeface="+mn-cs"/>
                </a:rPr>
                <a:t>Note that Volvo Broad Pro Digital TTF is embedded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in this template. No other version of Volvo Broad (Volvo Broad Pro or Volvo Broad Outline) may be inserted or copied into the document as this will break the embedding and cause Volvo Broad to be</a:t>
              </a:r>
              <a:r>
                <a:rPr lang="en-US" sz="800" kern="1200" baseline="0" smtClean="0">
                  <a:solidFill>
                    <a:schemeClr val="bg2"/>
                  </a:solidFill>
                  <a:latin typeface="+mn-lt"/>
                  <a:ea typeface="+mn-ea"/>
                  <a:cs typeface="+mn-cs"/>
                </a:rPr>
                <a:t> </a:t>
              </a:r>
              <a:br>
                <a:rPr lang="en-US" sz="800" kern="1200" baseline="0" smtClean="0">
                  <a:solidFill>
                    <a:schemeClr val="bg2"/>
                  </a:solidFill>
                  <a:latin typeface="+mn-lt"/>
                  <a:ea typeface="+mn-ea"/>
                  <a:cs typeface="+mn-cs"/>
                </a:rPr>
              </a:br>
              <a:r>
                <a:rPr lang="en-US" sz="800" kern="1200" smtClean="0">
                  <a:solidFill>
                    <a:schemeClr val="bg2"/>
                  </a:solidFill>
                  <a:latin typeface="+mn-lt"/>
                  <a:ea typeface="+mn-ea"/>
                  <a:cs typeface="+mn-cs"/>
                </a:rPr>
                <a:t>replaced by a default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font on other computers.</a:t>
              </a:r>
            </a:p>
            <a:p>
              <a:pPr algn="r"/>
              <a:r>
                <a:rPr lang="en-US" sz="800" kern="1200" smtClean="0">
                  <a:solidFill>
                    <a:schemeClr val="bg2"/>
                  </a:solidFill>
                  <a:latin typeface="+mn-lt"/>
                  <a:ea typeface="+mn-ea"/>
                  <a:cs typeface="+mn-cs"/>
                </a:rPr>
                <a:t>The embedding of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Volvo Broad Pro Digital does not work on Mac.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You must save the</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 final version of </a:t>
              </a:r>
              <a:r>
                <a:rPr lang="en-US" sz="800" kern="1200" baseline="0" smtClean="0">
                  <a:solidFill>
                    <a:schemeClr val="bg2"/>
                  </a:solidFill>
                  <a:latin typeface="+mn-lt"/>
                  <a:ea typeface="+mn-ea"/>
                  <a:cs typeface="+mn-cs"/>
                </a:rPr>
                <a:t> </a:t>
              </a:r>
              <a:r>
                <a:rPr lang="en-US" sz="800" kern="1200" smtClean="0">
                  <a:solidFill>
                    <a:schemeClr val="bg2"/>
                  </a:solidFill>
                  <a:latin typeface="+mn-lt"/>
                  <a:ea typeface="+mn-ea"/>
                  <a:cs typeface="+mn-cs"/>
                </a:rPr>
                <a:t>the </a:t>
              </a:r>
              <a:br>
                <a:rPr lang="en-US" sz="800" kern="1200" smtClean="0">
                  <a:solidFill>
                    <a:schemeClr val="bg2"/>
                  </a:solidFill>
                  <a:latin typeface="+mn-lt"/>
                  <a:ea typeface="+mn-ea"/>
                  <a:cs typeface="+mn-cs"/>
                </a:rPr>
              </a:br>
              <a:r>
                <a:rPr lang="en-US" sz="800" kern="1200" smtClean="0">
                  <a:solidFill>
                    <a:schemeClr val="bg2"/>
                  </a:solidFill>
                  <a:latin typeface="+mn-lt"/>
                  <a:ea typeface="+mn-ea"/>
                  <a:cs typeface="+mn-cs"/>
                </a:rPr>
                <a:t>PPT</a:t>
              </a:r>
              <a:r>
                <a:rPr lang="en-US" sz="800" kern="1200" baseline="0" smtClean="0">
                  <a:solidFill>
                    <a:schemeClr val="bg2"/>
                  </a:solidFill>
                  <a:latin typeface="+mn-lt"/>
                  <a:ea typeface="+mn-ea"/>
                  <a:cs typeface="+mn-cs"/>
                </a:rPr>
                <a:t> o</a:t>
              </a:r>
              <a:r>
                <a:rPr lang="en-US" sz="800" kern="1200" smtClean="0">
                  <a:solidFill>
                    <a:schemeClr val="bg2"/>
                  </a:solidFill>
                  <a:latin typeface="+mn-lt"/>
                  <a:ea typeface="+mn-ea"/>
                  <a:cs typeface="+mn-cs"/>
                </a:rPr>
                <a:t>n a</a:t>
              </a:r>
              <a:r>
                <a:rPr lang="en-US" sz="800" kern="1200" baseline="0" smtClean="0">
                  <a:solidFill>
                    <a:schemeClr val="bg2"/>
                  </a:solidFill>
                  <a:latin typeface="+mn-lt"/>
                  <a:ea typeface="+mn-ea"/>
                  <a:cs typeface="+mn-cs"/>
                </a:rPr>
                <a:t> </a:t>
              </a:r>
              <a:r>
                <a:rPr lang="en-US" sz="800" kern="1200" smtClean="0">
                  <a:solidFill>
                    <a:schemeClr val="bg2"/>
                  </a:solidFill>
                  <a:latin typeface="+mn-lt"/>
                  <a:ea typeface="+mn-ea"/>
                  <a:cs typeface="+mn-cs"/>
                </a:rPr>
                <a:t>PC.</a:t>
              </a:r>
              <a:endParaRPr lang="en-US" sz="800" kern="1200">
                <a:solidFill>
                  <a:schemeClr val="bg2"/>
                </a:solidFill>
                <a:latin typeface="+mn-lt"/>
                <a:ea typeface="+mn-ea"/>
                <a:cs typeface="+mn-cs"/>
              </a:endParaRPr>
            </a:p>
          </p:txBody>
        </p:sp>
        <p:sp>
          <p:nvSpPr>
            <p:cNvPr id="37" name="Rectangle 36"/>
            <p:cNvSpPr/>
            <p:nvPr userDrawn="1"/>
          </p:nvSpPr>
          <p:spPr>
            <a:xfrm>
              <a:off x="-1222130" y="5427904"/>
              <a:ext cx="1145932" cy="215444"/>
            </a:xfrm>
            <a:prstGeom prst="rect">
              <a:avLst/>
            </a:prstGeom>
          </p:spPr>
          <p:txBody>
            <a:bodyPr wrap="square">
              <a:spAutoFit/>
            </a:bodyPr>
            <a:lstStyle/>
            <a:p>
              <a:pPr algn="r"/>
              <a:r>
                <a:rPr lang="en-US" sz="800" b="1" smtClean="0">
                  <a:solidFill>
                    <a:schemeClr val="bg2"/>
                  </a:solidFill>
                  <a:latin typeface="Arial" panose="020B0604020202020204" pitchFamily="34" charset="0"/>
                  <a:cs typeface="Arial" panose="020B0604020202020204" pitchFamily="34" charset="0"/>
                </a:rPr>
                <a:t>Compress Pictures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38" name="Rectangle 37"/>
            <p:cNvSpPr/>
            <p:nvPr userDrawn="1"/>
          </p:nvSpPr>
          <p:spPr>
            <a:xfrm>
              <a:off x="-1222130" y="5575207"/>
              <a:ext cx="1145931" cy="830997"/>
            </a:xfrm>
            <a:prstGeom prst="rect">
              <a:avLst/>
            </a:prstGeom>
          </p:spPr>
          <p:txBody>
            <a:bodyPr wrap="square">
              <a:spAutoFit/>
            </a:bodyPr>
            <a:lstStyle/>
            <a:p>
              <a:pPr algn="r"/>
              <a:r>
                <a:rPr lang="sv-SE" sz="800" smtClean="0">
                  <a:solidFill>
                    <a:schemeClr val="bg2"/>
                  </a:solidFill>
                </a:rPr>
                <a:t>Select the picture </a:t>
              </a:r>
              <a:br>
                <a:rPr lang="sv-SE" sz="800" smtClean="0">
                  <a:solidFill>
                    <a:schemeClr val="bg2"/>
                  </a:solidFill>
                </a:rPr>
              </a:br>
              <a:r>
                <a:rPr lang="sv-SE" sz="800" smtClean="0">
                  <a:solidFill>
                    <a:schemeClr val="bg2"/>
                  </a:solidFill>
                </a:rPr>
                <a:t>and dubble click.</a:t>
              </a:r>
            </a:p>
            <a:p>
              <a:pPr algn="r"/>
              <a:r>
                <a:rPr lang="sv-SE" sz="800" smtClean="0">
                  <a:solidFill>
                    <a:schemeClr val="bg2"/>
                  </a:solidFill>
                </a:rPr>
                <a:t>On the Format</a:t>
              </a:r>
              <a:r>
                <a:rPr lang="sv-SE" sz="800" baseline="0" smtClean="0">
                  <a:solidFill>
                    <a:schemeClr val="bg2"/>
                  </a:solidFill>
                </a:rPr>
                <a:t> </a:t>
              </a:r>
              <a:r>
                <a:rPr lang="sv-SE" sz="800" smtClean="0">
                  <a:solidFill>
                    <a:schemeClr val="bg2"/>
                  </a:solidFill>
                </a:rPr>
                <a:t>tab, </a:t>
              </a:r>
              <a:br>
                <a:rPr lang="sv-SE" sz="800" smtClean="0">
                  <a:solidFill>
                    <a:schemeClr val="bg2"/>
                  </a:solidFill>
                </a:rPr>
              </a:br>
              <a:r>
                <a:rPr lang="sv-SE" sz="800" smtClean="0">
                  <a:solidFill>
                    <a:schemeClr val="bg2"/>
                  </a:solidFill>
                </a:rPr>
                <a:t>in the Adjust group,</a:t>
              </a:r>
              <a:r>
                <a:rPr lang="sv-SE" sz="800" baseline="0" smtClean="0">
                  <a:solidFill>
                    <a:schemeClr val="bg2"/>
                  </a:solidFill>
                </a:rPr>
                <a:t> </a:t>
              </a:r>
              <a:r>
                <a:rPr lang="en-US" sz="800" smtClean="0">
                  <a:solidFill>
                    <a:schemeClr val="bg2"/>
                  </a:solidFill>
                </a:rPr>
                <a:t>click the Compress Pictures</a:t>
              </a:r>
              <a:r>
                <a:rPr lang="en-US" sz="800" baseline="0" smtClean="0">
                  <a:solidFill>
                    <a:schemeClr val="bg2"/>
                  </a:solidFill>
                </a:rPr>
                <a:t> </a:t>
              </a:r>
              <a:r>
                <a:rPr lang="en-US" sz="800" smtClean="0">
                  <a:solidFill>
                    <a:schemeClr val="bg2"/>
                  </a:solidFill>
                </a:rPr>
                <a:t>button.</a:t>
              </a:r>
              <a:endParaRPr lang="sv-SE" sz="800">
                <a:solidFill>
                  <a:schemeClr val="bg2"/>
                </a:solidFill>
              </a:endParaRPr>
            </a:p>
          </p:txBody>
        </p:sp>
        <p:sp>
          <p:nvSpPr>
            <p:cNvPr id="39" name="Rectangle 38"/>
            <p:cNvSpPr/>
            <p:nvPr userDrawn="1"/>
          </p:nvSpPr>
          <p:spPr>
            <a:xfrm>
              <a:off x="-1222130" y="4279685"/>
              <a:ext cx="1145932" cy="1115690"/>
            </a:xfrm>
            <a:prstGeom prst="rect">
              <a:avLst/>
            </a:prstGeom>
          </p:spPr>
          <p:txBody>
            <a:bodyPr wrap="square">
              <a:spAutoFit/>
            </a:bodyPr>
            <a:lstStyle/>
            <a:p>
              <a:pPr algn="r">
                <a:spcBef>
                  <a:spcPts val="300"/>
                </a:spcBef>
              </a:pPr>
              <a:r>
                <a:rPr lang="en-US" sz="800" smtClean="0">
                  <a:solidFill>
                    <a:schemeClr val="bg2"/>
                  </a:solidFill>
                  <a:effectLst/>
                </a:rPr>
                <a:t>Only insert pictures that are in line with the Volvo tonality </a:t>
              </a:r>
              <a:br>
                <a:rPr lang="en-US" sz="800" smtClean="0">
                  <a:solidFill>
                    <a:schemeClr val="bg2"/>
                  </a:solidFill>
                  <a:effectLst/>
                </a:rPr>
              </a:br>
              <a:r>
                <a:rPr lang="en-US" sz="800" smtClean="0">
                  <a:solidFill>
                    <a:schemeClr val="bg2"/>
                  </a:solidFill>
                  <a:effectLst/>
                </a:rPr>
                <a:t>for pictures. </a:t>
              </a:r>
            </a:p>
            <a:p>
              <a:pPr algn="r">
                <a:spcBef>
                  <a:spcPts val="300"/>
                </a:spcBef>
              </a:pPr>
              <a:r>
                <a:rPr lang="en-US" sz="800" smtClean="0">
                  <a:solidFill>
                    <a:schemeClr val="bg2"/>
                  </a:solidFill>
                  <a:effectLst/>
                </a:rPr>
                <a:t>See Volvo Brand Communication Guideline for </a:t>
              </a:r>
              <a:br>
                <a:rPr lang="en-US" sz="800" smtClean="0">
                  <a:solidFill>
                    <a:schemeClr val="bg2"/>
                  </a:solidFill>
                  <a:effectLst/>
                </a:rPr>
              </a:br>
              <a:r>
                <a:rPr lang="en-US" sz="800" smtClean="0">
                  <a:solidFill>
                    <a:schemeClr val="bg2"/>
                  </a:solidFill>
                  <a:effectLst/>
                </a:rPr>
                <a:t>further information.</a:t>
              </a:r>
              <a:endParaRPr lang="sv-SE" sz="800">
                <a:solidFill>
                  <a:schemeClr val="bg2"/>
                </a:solidFill>
              </a:endParaRPr>
            </a:p>
          </p:txBody>
        </p:sp>
      </p:grpSp>
      <p:grpSp>
        <p:nvGrpSpPr>
          <p:cNvPr id="40" name="Group 39"/>
          <p:cNvGrpSpPr/>
          <p:nvPr userDrawn="1"/>
        </p:nvGrpSpPr>
        <p:grpSpPr>
          <a:xfrm>
            <a:off x="9235289" y="87480"/>
            <a:ext cx="1271519" cy="2487110"/>
            <a:chOff x="9235289" y="87480"/>
            <a:chExt cx="1271519" cy="2487110"/>
          </a:xfrm>
        </p:grpSpPr>
        <p:sp>
          <p:nvSpPr>
            <p:cNvPr id="41" name="textruta 17"/>
            <p:cNvSpPr txBox="1"/>
            <p:nvPr userDrawn="1"/>
          </p:nvSpPr>
          <p:spPr>
            <a:xfrm>
              <a:off x="9235289" y="87480"/>
              <a:ext cx="1193003" cy="215444"/>
            </a:xfrm>
            <a:prstGeom prst="rect">
              <a:avLst/>
            </a:prstGeom>
            <a:noFill/>
          </p:spPr>
          <p:txBody>
            <a:bodyPr wrap="square" rtlCol="0">
              <a:spAutoFit/>
            </a:bodyPr>
            <a:lstStyle/>
            <a:p>
              <a:r>
                <a:rPr lang="en-US" sz="800" b="1" dirty="0" smtClean="0">
                  <a:solidFill>
                    <a:schemeClr val="bg2"/>
                  </a:solidFill>
                  <a:latin typeface="Arial" panose="020B0604020202020204" pitchFamily="34" charset="0"/>
                  <a:cs typeface="Arial" panose="020B0604020202020204" pitchFamily="34" charset="0"/>
                </a:rPr>
                <a:t>Volvo </a:t>
              </a:r>
              <a:r>
                <a:rPr lang="en-US" sz="800" b="1" smtClean="0">
                  <a:solidFill>
                    <a:schemeClr val="bg2"/>
                  </a:solidFill>
                  <a:latin typeface="Arial" panose="020B0604020202020204" pitchFamily="34" charset="0"/>
                  <a:cs typeface="Arial" panose="020B0604020202020204" pitchFamily="34" charset="0"/>
                </a:rPr>
                <a:t>Profile colors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42" name="Ellips 5"/>
            <p:cNvSpPr/>
            <p:nvPr userDrawn="1"/>
          </p:nvSpPr>
          <p:spPr>
            <a:xfrm>
              <a:off x="9330867" y="349164"/>
              <a:ext cx="148037" cy="148037"/>
            </a:xfrm>
            <a:prstGeom prst="ellipse">
              <a:avLst/>
            </a:prstGeom>
            <a:solidFill>
              <a:schemeClr val="bg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43" name="Ellips 7"/>
            <p:cNvSpPr/>
            <p:nvPr userDrawn="1"/>
          </p:nvSpPr>
          <p:spPr>
            <a:xfrm>
              <a:off x="9533192" y="349164"/>
              <a:ext cx="148037" cy="148037"/>
            </a:xfrm>
            <a:prstGeom prst="ellipse">
              <a:avLst/>
            </a:prstGeom>
            <a:solidFill>
              <a:schemeClr val="accent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44" name="Ellips 8"/>
            <p:cNvSpPr/>
            <p:nvPr userDrawn="1"/>
          </p:nvSpPr>
          <p:spPr>
            <a:xfrm>
              <a:off x="9730688" y="349164"/>
              <a:ext cx="148037" cy="148037"/>
            </a:xfrm>
            <a:prstGeom prst="ellipse">
              <a:avLst/>
            </a:prstGeom>
            <a:solidFill>
              <a:schemeClr val="tx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45" name="Ellips 9"/>
            <p:cNvSpPr/>
            <p:nvPr userDrawn="1"/>
          </p:nvSpPr>
          <p:spPr>
            <a:xfrm>
              <a:off x="9330867" y="551558"/>
              <a:ext cx="148037" cy="148037"/>
            </a:xfrm>
            <a:prstGeom prst="ellipse">
              <a:avLst/>
            </a:prstGeom>
            <a:solidFill>
              <a:schemeClr val="accent3"/>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46" name="Ellips 10"/>
            <p:cNvSpPr/>
            <p:nvPr userDrawn="1"/>
          </p:nvSpPr>
          <p:spPr>
            <a:xfrm>
              <a:off x="9533192" y="551558"/>
              <a:ext cx="148037" cy="148037"/>
            </a:xfrm>
            <a:prstGeom prst="ellipse">
              <a:avLst/>
            </a:prstGeom>
            <a:solidFill>
              <a:schemeClr val="accent6"/>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47" name="Ellips 11"/>
            <p:cNvSpPr/>
            <p:nvPr userDrawn="1"/>
          </p:nvSpPr>
          <p:spPr>
            <a:xfrm>
              <a:off x="9730688" y="551558"/>
              <a:ext cx="148037" cy="148037"/>
            </a:xfrm>
            <a:prstGeom prst="ellipse">
              <a:avLst/>
            </a:prstGeom>
            <a:solidFill>
              <a:schemeClr val="accent5"/>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48" name="Ellips 12"/>
            <p:cNvSpPr/>
            <p:nvPr userDrawn="1"/>
          </p:nvSpPr>
          <p:spPr>
            <a:xfrm>
              <a:off x="9928184" y="551558"/>
              <a:ext cx="148037" cy="148037"/>
            </a:xfrm>
            <a:prstGeom prst="ellipse">
              <a:avLst/>
            </a:prstGeom>
            <a:solidFill>
              <a:srgbClr val="704E36"/>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49" name="Ellips 13"/>
            <p:cNvSpPr/>
            <p:nvPr userDrawn="1"/>
          </p:nvSpPr>
          <p:spPr>
            <a:xfrm>
              <a:off x="9330867" y="749054"/>
              <a:ext cx="148037" cy="148037"/>
            </a:xfrm>
            <a:prstGeom prst="ellipse">
              <a:avLst/>
            </a:prstGeom>
            <a:solidFill>
              <a:srgbClr val="C8E69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50" name="Ellips 14"/>
            <p:cNvSpPr/>
            <p:nvPr userDrawn="1"/>
          </p:nvSpPr>
          <p:spPr>
            <a:xfrm>
              <a:off x="9533192" y="749054"/>
              <a:ext cx="148037" cy="148037"/>
            </a:xfrm>
            <a:prstGeom prst="ellipse">
              <a:avLst/>
            </a:prstGeom>
            <a:solidFill>
              <a:srgbClr val="FCCC82"/>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51" name="Ellips 15"/>
            <p:cNvSpPr/>
            <p:nvPr userDrawn="1"/>
          </p:nvSpPr>
          <p:spPr>
            <a:xfrm>
              <a:off x="9730688" y="749054"/>
              <a:ext cx="148037" cy="148037"/>
            </a:xfrm>
            <a:prstGeom prst="ellipse">
              <a:avLst/>
            </a:prstGeom>
            <a:solidFill>
              <a:schemeClr val="accent4"/>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52" name="Ellips 16"/>
            <p:cNvSpPr/>
            <p:nvPr userDrawn="1"/>
          </p:nvSpPr>
          <p:spPr>
            <a:xfrm>
              <a:off x="9928184" y="749054"/>
              <a:ext cx="148037" cy="148037"/>
            </a:xfrm>
            <a:prstGeom prst="ellipse">
              <a:avLst/>
            </a:prstGeom>
            <a:solidFill>
              <a:schemeClr val="accent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53" name="Ellips 19"/>
            <p:cNvSpPr/>
            <p:nvPr userDrawn="1"/>
          </p:nvSpPr>
          <p:spPr>
            <a:xfrm>
              <a:off x="9330867" y="1160530"/>
              <a:ext cx="148037" cy="148037"/>
            </a:xfrm>
            <a:prstGeom prst="ellipse">
              <a:avLst/>
            </a:prstGeom>
            <a:solidFill>
              <a:srgbClr val="DA445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54" name="Ellips 20"/>
            <p:cNvSpPr/>
            <p:nvPr userDrawn="1"/>
          </p:nvSpPr>
          <p:spPr>
            <a:xfrm>
              <a:off x="9533192" y="1160530"/>
              <a:ext cx="148037" cy="148037"/>
            </a:xfrm>
            <a:prstGeom prst="ellipse">
              <a:avLst/>
            </a:prstGeom>
            <a:solidFill>
              <a:srgbClr val="763369"/>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smtClean="0"/>
            </a:p>
          </p:txBody>
        </p:sp>
        <p:sp>
          <p:nvSpPr>
            <p:cNvPr id="55" name="textruta 21"/>
            <p:cNvSpPr txBox="1"/>
            <p:nvPr userDrawn="1"/>
          </p:nvSpPr>
          <p:spPr>
            <a:xfrm>
              <a:off x="9235289" y="946548"/>
              <a:ext cx="1193003" cy="215444"/>
            </a:xfrm>
            <a:prstGeom prst="rect">
              <a:avLst/>
            </a:prstGeom>
            <a:noFill/>
          </p:spPr>
          <p:txBody>
            <a:bodyPr wrap="square" rtlCol="0">
              <a:spAutoFit/>
            </a:bodyPr>
            <a:lstStyle/>
            <a:p>
              <a:r>
                <a:rPr lang="en-US" sz="800" b="1" dirty="0" smtClean="0">
                  <a:solidFill>
                    <a:schemeClr val="bg2"/>
                  </a:solidFill>
                  <a:latin typeface="Arial" panose="020B0604020202020204" pitchFamily="34" charset="0"/>
                  <a:cs typeface="Arial" panose="020B0604020202020204" pitchFamily="34" charset="0"/>
                </a:rPr>
                <a:t>Volvo </a:t>
              </a:r>
              <a:r>
                <a:rPr lang="en-US" sz="800" b="1" smtClean="0">
                  <a:solidFill>
                    <a:schemeClr val="bg2"/>
                  </a:solidFill>
                  <a:latin typeface="Arial" panose="020B0604020202020204" pitchFamily="34" charset="0"/>
                  <a:cs typeface="Arial" panose="020B0604020202020204" pitchFamily="34" charset="0"/>
                </a:rPr>
                <a:t>Accent colors</a:t>
              </a:r>
              <a:endParaRPr lang="en-US" sz="800" b="1" dirty="0" smtClean="0">
                <a:solidFill>
                  <a:schemeClr val="bg2"/>
                </a:solidFill>
                <a:latin typeface="Arial" panose="020B0604020202020204" pitchFamily="34" charset="0"/>
                <a:cs typeface="Arial" panose="020B0604020202020204" pitchFamily="34" charset="0"/>
              </a:endParaRPr>
            </a:p>
          </p:txBody>
        </p:sp>
        <p:sp>
          <p:nvSpPr>
            <p:cNvPr id="56" name="textruta 18"/>
            <p:cNvSpPr txBox="1"/>
            <p:nvPr userDrawn="1"/>
          </p:nvSpPr>
          <p:spPr>
            <a:xfrm>
              <a:off x="9235289" y="1374261"/>
              <a:ext cx="1271519" cy="1200329"/>
            </a:xfrm>
            <a:prstGeom prst="rect">
              <a:avLst/>
            </a:prstGeom>
            <a:noFill/>
          </p:spPr>
          <p:txBody>
            <a:bodyPr wrap="square" rtlCol="0">
              <a:spAutoFit/>
            </a:bodyPr>
            <a:lstStyle/>
            <a:p>
              <a:r>
                <a:rPr lang="en-US" sz="800" smtClean="0">
                  <a:solidFill>
                    <a:schemeClr val="bg2"/>
                  </a:solidFill>
                </a:rPr>
                <a:t>Only use these approved Volvo colors. Use the colors in 100% only – never in tints. For more information and</a:t>
              </a:r>
              <a:r>
                <a:rPr lang="en-US" sz="800" baseline="0" smtClean="0">
                  <a:solidFill>
                    <a:schemeClr val="bg2"/>
                  </a:solidFill>
                </a:rPr>
                <a:t> </a:t>
              </a:r>
              <a:r>
                <a:rPr lang="en-US" sz="800" smtClean="0">
                  <a:solidFill>
                    <a:schemeClr val="bg2"/>
                  </a:solidFill>
                </a:rPr>
                <a:t>RGB color codes please select</a:t>
              </a:r>
              <a:r>
                <a:rPr lang="en-US" sz="800" baseline="0" smtClean="0">
                  <a:solidFill>
                    <a:schemeClr val="bg2"/>
                  </a:solidFill>
                </a:rPr>
                <a:t> </a:t>
              </a:r>
              <a:r>
                <a:rPr lang="en-US" sz="800" smtClean="0">
                  <a:solidFill>
                    <a:schemeClr val="bg2"/>
                  </a:solidFill>
                </a:rPr>
                <a:t>the Volvo Layout “Volvo Brand Colors”.</a:t>
              </a:r>
              <a:endParaRPr lang="en-US" sz="800" dirty="0" smtClean="0">
                <a:solidFill>
                  <a:schemeClr val="bg2"/>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416287487"/>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with Pictur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5416065"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14" name="Picture Placeholder 7"/>
          <p:cNvSpPr>
            <a:spLocks noGrp="1"/>
          </p:cNvSpPr>
          <p:nvPr>
            <p:ph type="pic" sz="quarter" idx="14" hasCustomPrompt="1"/>
          </p:nvPr>
        </p:nvSpPr>
        <p:spPr>
          <a:xfrm>
            <a:off x="6084888" y="117476"/>
            <a:ext cx="2936875" cy="5761037"/>
          </a:xfrm>
        </p:spPr>
        <p:txBody>
          <a:bodyPr anchor="ctr" anchorCtr="0">
            <a:normAutofit/>
          </a:bodyPr>
          <a:lstStyle>
            <a:lvl1pPr marL="0" indent="0" algn="ctr">
              <a:buNone/>
              <a:defRPr sz="1200" baseline="0"/>
            </a:lvl1pPr>
          </a:lstStyle>
          <a:p>
            <a:r>
              <a:rPr lang="sv-SE" smtClean="0"/>
              <a:t>Click icon to insert Picture</a:t>
            </a:r>
            <a:endParaRPr lang="sv-SE"/>
          </a:p>
        </p:txBody>
      </p:sp>
      <p:sp>
        <p:nvSpPr>
          <p:cNvPr id="11" name="Text Placeholder 10"/>
          <p:cNvSpPr>
            <a:spLocks noGrp="1"/>
          </p:cNvSpPr>
          <p:nvPr>
            <p:ph type="body" sz="quarter" idx="11"/>
          </p:nvPr>
        </p:nvSpPr>
        <p:spPr>
          <a:xfrm>
            <a:off x="554400" y="1731600"/>
            <a:ext cx="2654792" cy="415103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3" name="Text Placeholder 10"/>
          <p:cNvSpPr>
            <a:spLocks noGrp="1"/>
          </p:cNvSpPr>
          <p:nvPr>
            <p:ph type="body" sz="quarter" idx="12"/>
          </p:nvPr>
        </p:nvSpPr>
        <p:spPr>
          <a:xfrm>
            <a:off x="3323977" y="1731600"/>
            <a:ext cx="2654792" cy="415103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95862413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with Picture Lef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10" name="Picture Placeholder 9"/>
          <p:cNvSpPr>
            <a:spLocks noGrp="1"/>
          </p:cNvSpPr>
          <p:nvPr>
            <p:ph type="pic" sz="quarter" idx="10" hasCustomPrompt="1"/>
          </p:nvPr>
        </p:nvSpPr>
        <p:spPr>
          <a:xfrm>
            <a:off x="649381" y="1855175"/>
            <a:ext cx="3694113" cy="3605213"/>
          </a:xfrm>
        </p:spPr>
        <p:txBody>
          <a:bodyPr anchor="ctr" anchorCtr="0">
            <a:normAutofit/>
          </a:bodyPr>
          <a:lstStyle>
            <a:lvl1pPr marL="0" indent="0" algn="ctr">
              <a:buNone/>
              <a:defRPr sz="1400"/>
            </a:lvl1pPr>
          </a:lstStyle>
          <a:p>
            <a:r>
              <a:rPr lang="sv-SE" smtClean="0"/>
              <a:t>Click icon to insert Picture</a:t>
            </a:r>
            <a:endParaRPr lang="sv-SE"/>
          </a:p>
        </p:txBody>
      </p:sp>
      <p:sp>
        <p:nvSpPr>
          <p:cNvPr id="12" name="Text Placeholder 10"/>
          <p:cNvSpPr>
            <a:spLocks noGrp="1"/>
          </p:cNvSpPr>
          <p:nvPr>
            <p:ph type="body" sz="quarter" idx="11"/>
          </p:nvPr>
        </p:nvSpPr>
        <p:spPr>
          <a:xfrm>
            <a:off x="4697646" y="1855175"/>
            <a:ext cx="3895200" cy="369789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185118642"/>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with Picture Righ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10" name="Picture Placeholder 9"/>
          <p:cNvSpPr>
            <a:spLocks noGrp="1"/>
          </p:cNvSpPr>
          <p:nvPr>
            <p:ph type="pic" sz="quarter" idx="10" hasCustomPrompt="1"/>
          </p:nvPr>
        </p:nvSpPr>
        <p:spPr>
          <a:xfrm>
            <a:off x="4791075" y="1855175"/>
            <a:ext cx="3694113" cy="3605213"/>
          </a:xfrm>
        </p:spPr>
        <p:txBody>
          <a:bodyPr anchor="ctr" anchorCtr="0">
            <a:normAutofit/>
          </a:bodyPr>
          <a:lstStyle>
            <a:lvl1pPr marL="0" indent="0" algn="ctr">
              <a:buNone/>
              <a:defRPr sz="1400"/>
            </a:lvl1pPr>
          </a:lstStyle>
          <a:p>
            <a:r>
              <a:rPr lang="sv-SE" smtClean="0"/>
              <a:t>Click icon to insert Picture</a:t>
            </a:r>
            <a:endParaRPr lang="sv-SE"/>
          </a:p>
        </p:txBody>
      </p:sp>
      <p:sp>
        <p:nvSpPr>
          <p:cNvPr id="12" name="Text Placeholder 10"/>
          <p:cNvSpPr>
            <a:spLocks noGrp="1"/>
          </p:cNvSpPr>
          <p:nvPr>
            <p:ph type="body" sz="quarter" idx="11"/>
          </p:nvPr>
        </p:nvSpPr>
        <p:spPr>
          <a:xfrm>
            <a:off x="554400" y="1855175"/>
            <a:ext cx="3895200" cy="3697899"/>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61828480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lid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25413" y="123827"/>
            <a:ext cx="8896349" cy="5754686"/>
          </a:xfrm>
        </p:spPr>
        <p:txBody>
          <a:bodyPr anchor="ctr" anchorCtr="0">
            <a:normAutofit/>
          </a:bodyPr>
          <a:lstStyle>
            <a:lvl1pPr marL="0" indent="0" algn="ctr">
              <a:buNone/>
              <a:defRPr sz="1400" baseline="0"/>
            </a:lvl1pPr>
          </a:lstStyle>
          <a:p>
            <a:r>
              <a:rPr lang="sv-SE" smtClean="0"/>
              <a:t>Click icon to insert Picture</a:t>
            </a:r>
            <a:endParaRPr lang="sv-SE"/>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9"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21646565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Title on Top">
    <p:spTree>
      <p:nvGrpSpPr>
        <p:cNvPr id="1" name=""/>
        <p:cNvGrpSpPr/>
        <p:nvPr/>
      </p:nvGrpSpPr>
      <p:grpSpPr>
        <a:xfrm>
          <a:off x="0" y="0"/>
          <a:ext cx="0" cy="0"/>
          <a:chOff x="0" y="0"/>
          <a:chExt cx="0" cy="0"/>
        </a:xfrm>
      </p:grpSpPr>
      <p:sp>
        <p:nvSpPr>
          <p:cNvPr id="9" name="Picture Placeholder 3"/>
          <p:cNvSpPr>
            <a:spLocks noGrp="1"/>
          </p:cNvSpPr>
          <p:nvPr>
            <p:ph type="pic" sz="quarter" idx="10" hasCustomPrompt="1"/>
          </p:nvPr>
        </p:nvSpPr>
        <p:spPr>
          <a:xfrm>
            <a:off x="125413" y="123827"/>
            <a:ext cx="8896349" cy="5754686"/>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Tree>
    <p:extLst>
      <p:ext uri="{BB962C8B-B14F-4D97-AF65-F5344CB8AC3E}">
        <p14:creationId xmlns:p14="http://schemas.microsoft.com/office/powerpoint/2010/main" val="3850798928"/>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Title">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12713" y="123827"/>
            <a:ext cx="8909050" cy="5754686"/>
          </a:xfrm>
        </p:spPr>
        <p:txBody>
          <a:bodyPr anchor="ctr" anchorCtr="0">
            <a:normAutofit/>
          </a:bodyPr>
          <a:lstStyle>
            <a:lvl1pPr marL="0" indent="0" algn="ctr">
              <a:buNone/>
              <a:defRPr sz="1400" baseline="0"/>
            </a:lvl1pPr>
          </a:lstStyle>
          <a:p>
            <a:r>
              <a:rPr lang="sv-SE" smtClean="0"/>
              <a:t>Click icon to insert Picture</a:t>
            </a:r>
            <a:endParaRPr lang="sv-SE"/>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2" name="Title 1"/>
          <p:cNvSpPr>
            <a:spLocks noGrp="1"/>
          </p:cNvSpPr>
          <p:nvPr>
            <p:ph type="title" hasCustomPrompt="1"/>
          </p:nvPr>
        </p:nvSpPr>
        <p:spPr>
          <a:xfrm>
            <a:off x="553912" y="3481749"/>
            <a:ext cx="6295296" cy="1892418"/>
          </a:xfrm>
        </p:spPr>
        <p:txBody>
          <a:bodyPr anchor="b"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title</a:t>
            </a:r>
            <a:br>
              <a:rPr lang="en-US" smtClean="0"/>
            </a:br>
            <a:r>
              <a:rPr lang="en-US" smtClean="0"/>
              <a:t>max two lines</a:t>
            </a:r>
            <a:endParaRPr lang="sv-SE" dirty="0"/>
          </a:p>
        </p:txBody>
      </p:sp>
      <p:sp>
        <p:nvSpPr>
          <p:cNvPr id="9" name="Text Placeholder 4"/>
          <p:cNvSpPr>
            <a:spLocks noGrp="1"/>
          </p:cNvSpPr>
          <p:nvPr>
            <p:ph type="body" sz="quarter" idx="13" hasCustomPrompt="1"/>
          </p:nvPr>
        </p:nvSpPr>
        <p:spPr>
          <a:xfrm>
            <a:off x="553912" y="5269094"/>
            <a:ext cx="6296400" cy="474663"/>
          </a:xfrm>
        </p:spPr>
        <p:txBody>
          <a:bodyPr>
            <a:noAutofit/>
          </a:bodyPr>
          <a:lstStyle>
            <a:lvl1pPr marL="0" indent="0">
              <a:buNone/>
              <a:defRPr sz="2000" spc="-30" baseline="0"/>
            </a:lvl1pPr>
          </a:lstStyle>
          <a:p>
            <a:pPr lvl="0"/>
            <a:r>
              <a:rPr lang="en-US" smtClean="0"/>
              <a:t>Click to add sub-heading – max one line</a:t>
            </a:r>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6701167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lored Background with Title">
    <p:spTree>
      <p:nvGrpSpPr>
        <p:cNvPr id="1" name=""/>
        <p:cNvGrpSpPr/>
        <p:nvPr/>
      </p:nvGrpSpPr>
      <p:grpSpPr>
        <a:xfrm>
          <a:off x="0" y="0"/>
          <a:ext cx="0" cy="0"/>
          <a:chOff x="0" y="0"/>
          <a:chExt cx="0" cy="0"/>
        </a:xfrm>
      </p:grpSpPr>
      <p:sp>
        <p:nvSpPr>
          <p:cNvPr id="11" name="Text Placeholder 2"/>
          <p:cNvSpPr>
            <a:spLocks noGrp="1"/>
          </p:cNvSpPr>
          <p:nvPr>
            <p:ph type="body" sz="quarter" idx="11" hasCustomPrompt="1"/>
          </p:nvPr>
        </p:nvSpPr>
        <p:spPr>
          <a:xfrm>
            <a:off x="122400" y="122400"/>
            <a:ext cx="8896293" cy="5756113"/>
          </a:xfrm>
          <a:solidFill>
            <a:schemeClr val="accent2"/>
          </a:solidFill>
        </p:spPr>
        <p:txBody>
          <a:bodyPr anchor="b" anchorCtr="0">
            <a:normAutofit/>
          </a:bodyPr>
          <a:lstStyle>
            <a:lvl1pPr marL="0" indent="0" algn="ctr">
              <a:lnSpc>
                <a:spcPts val="1300"/>
              </a:lnSpc>
              <a:spcBef>
                <a:spcPts val="100"/>
              </a:spcBef>
              <a:buNone/>
              <a:defRPr sz="1200" b="0" baseline="0"/>
            </a:lvl1pPr>
          </a:lstStyle>
          <a:p>
            <a:pPr lvl="0"/>
            <a:r>
              <a:rPr lang="en-US" smtClean="0"/>
              <a:t>Click to change color</a:t>
            </a:r>
            <a:br>
              <a:rPr lang="en-US" smtClean="0"/>
            </a:br>
            <a:r>
              <a:rPr lang="en-US" smtClean="0"/>
              <a:t>and then press the space key once</a:t>
            </a:r>
            <a:br>
              <a:rPr lang="en-US" smtClean="0"/>
            </a:br>
            <a:r>
              <a:rPr lang="en-US" smtClean="0"/>
              <a:t>to get rid of this text and dotted frame</a:t>
            </a:r>
          </a:p>
        </p:txBody>
      </p:sp>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2" name="Title 1"/>
          <p:cNvSpPr>
            <a:spLocks noGrp="1"/>
          </p:cNvSpPr>
          <p:nvPr>
            <p:ph type="title" hasCustomPrompt="1"/>
          </p:nvPr>
        </p:nvSpPr>
        <p:spPr>
          <a:xfrm>
            <a:off x="553914" y="682252"/>
            <a:ext cx="6427178" cy="2998181"/>
          </a:xfrm>
        </p:spPr>
        <p:txBody>
          <a:bodyPr anchor="t" anchorCtr="0"/>
          <a:lstStyle>
            <a:lvl1pPr>
              <a:lnSpc>
                <a:spcPts val="5500"/>
              </a:lnSpc>
              <a:defRPr lang="sv-SE" sz="7000" b="0" kern="1200" cap="all" spc="0" baseline="0">
                <a:solidFill>
                  <a:schemeClr val="bg1"/>
                </a:solidFill>
                <a:latin typeface="Volvo Broad Pro Digital" panose="020B0606030202080204" pitchFamily="34" charset="0"/>
                <a:ea typeface="+mj-ea"/>
                <a:cs typeface="VolvoBroad" panose="020B0806020102060101" pitchFamily="34" charset="0"/>
              </a:defRPr>
            </a:lvl1pPr>
          </a:lstStyle>
          <a:p>
            <a:r>
              <a:rPr lang="en-US" smtClean="0"/>
              <a:t>Click to add statement, comment or similar</a:t>
            </a:r>
            <a:br>
              <a:rPr lang="en-US" smtClean="0"/>
            </a:br>
            <a:r>
              <a:rPr lang="en-US" smtClean="0"/>
              <a:t>max four lines</a:t>
            </a:r>
            <a:endParaRPr lang="sv-SE" dirty="0"/>
          </a:p>
        </p:txBody>
      </p:sp>
      <p:sp>
        <p:nvSpPr>
          <p:cNvPr id="9" name="Text Placeholder 4"/>
          <p:cNvSpPr>
            <a:spLocks noGrp="1"/>
          </p:cNvSpPr>
          <p:nvPr>
            <p:ph type="body" sz="quarter" idx="13" hasCustomPrompt="1"/>
          </p:nvPr>
        </p:nvSpPr>
        <p:spPr>
          <a:xfrm>
            <a:off x="553913" y="3528216"/>
            <a:ext cx="6428305" cy="474663"/>
          </a:xfrm>
        </p:spPr>
        <p:txBody>
          <a:bodyPr>
            <a:noAutofit/>
          </a:bodyPr>
          <a:lstStyle>
            <a:lvl1pPr marL="0" indent="0" algn="l">
              <a:buNone/>
              <a:defRPr sz="1600" spc="-30" baseline="0">
                <a:solidFill>
                  <a:schemeClr val="bg1"/>
                </a:solidFill>
              </a:defRPr>
            </a:lvl1pPr>
          </a:lstStyle>
          <a:p>
            <a:pPr lvl="0"/>
            <a:r>
              <a:rPr lang="en-US" smtClean="0"/>
              <a:t>Click to insert Name and Company – max one line</a:t>
            </a:r>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2"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608200479"/>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Half Page Pictur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4097219" cy="1143000"/>
          </a:xfrm>
        </p:spPr>
        <p:txBody>
          <a:bodyPr/>
          <a:lstStyle/>
          <a:p>
            <a:r>
              <a:rPr lang="en-US" smtClean="0"/>
              <a:t>Click to edit Master title style</a:t>
            </a:r>
            <a:endParaRPr lang="sv-SE"/>
          </a:p>
        </p:txBody>
      </p:sp>
      <p:sp>
        <p:nvSpPr>
          <p:cNvPr id="4" name="Footer Placeholder 3"/>
          <p:cNvSpPr>
            <a:spLocks noGrp="1"/>
          </p:cNvSpPr>
          <p:nvPr>
            <p:ph type="ftr" sz="quarter" idx="11"/>
          </p:nvPr>
        </p:nvSpPr>
        <p:spPr/>
        <p:txBody>
          <a:bodyPr/>
          <a:lstStyle/>
          <a:p>
            <a:r>
              <a:rPr lang="en-US" smtClean="0"/>
              <a:t>Jonas Holmberg, Volvo Penta</a:t>
            </a:r>
            <a:endParaRPr lang="sv-SE"/>
          </a:p>
        </p:txBody>
      </p:sp>
      <p:sp>
        <p:nvSpPr>
          <p:cNvPr id="8" name="Picture Placeholder 7"/>
          <p:cNvSpPr>
            <a:spLocks noGrp="1"/>
          </p:cNvSpPr>
          <p:nvPr>
            <p:ph type="pic" sz="quarter" idx="13" hasCustomPrompt="1"/>
          </p:nvPr>
        </p:nvSpPr>
        <p:spPr>
          <a:xfrm>
            <a:off x="4791808" y="117475"/>
            <a:ext cx="4229955" cy="5761038"/>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10" name="Text Placeholder 10"/>
          <p:cNvSpPr>
            <a:spLocks noGrp="1"/>
          </p:cNvSpPr>
          <p:nvPr>
            <p:ph type="body" sz="quarter" idx="14"/>
          </p:nvPr>
        </p:nvSpPr>
        <p:spPr>
          <a:xfrm>
            <a:off x="554400" y="1731599"/>
            <a:ext cx="3895200" cy="4146913"/>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842477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with Half Page Picture">
    <p:spTree>
      <p:nvGrpSpPr>
        <p:cNvPr id="1" name=""/>
        <p:cNvGrpSpPr/>
        <p:nvPr/>
      </p:nvGrpSpPr>
      <p:grpSpPr>
        <a:xfrm>
          <a:off x="0" y="0"/>
          <a:ext cx="0" cy="0"/>
          <a:chOff x="0" y="0"/>
          <a:chExt cx="0" cy="0"/>
        </a:xfrm>
      </p:grpSpPr>
      <p:cxnSp>
        <p:nvCxnSpPr>
          <p:cNvPr id="16" name="Straight Connector 15"/>
          <p:cNvCxnSpPr/>
          <p:nvPr userDrawn="1"/>
        </p:nvCxnSpPr>
        <p:spPr>
          <a:xfrm>
            <a:off x="123093" y="5953124"/>
            <a:ext cx="8895600" cy="0"/>
          </a:xfrm>
          <a:prstGeom prst="line">
            <a:avLst/>
          </a:prstGeom>
          <a:ln w="635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2" name="Title 1"/>
          <p:cNvSpPr>
            <a:spLocks noGrp="1"/>
          </p:cNvSpPr>
          <p:nvPr>
            <p:ph type="title" hasCustomPrompt="1"/>
          </p:nvPr>
        </p:nvSpPr>
        <p:spPr>
          <a:xfrm>
            <a:off x="404446" y="682252"/>
            <a:ext cx="4167557" cy="2878633"/>
          </a:xfrm>
        </p:spPr>
        <p:txBody>
          <a:bodyPr anchor="t"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comment </a:t>
            </a:r>
            <a:br>
              <a:rPr lang="en-US" smtClean="0"/>
            </a:br>
            <a:r>
              <a:rPr lang="en-US" smtClean="0"/>
              <a:t>max four lines</a:t>
            </a:r>
            <a:endParaRPr lang="sv-SE" dirty="0"/>
          </a:p>
        </p:txBody>
      </p:sp>
      <p:sp>
        <p:nvSpPr>
          <p:cNvPr id="9" name="Text Placeholder 4"/>
          <p:cNvSpPr>
            <a:spLocks noGrp="1"/>
          </p:cNvSpPr>
          <p:nvPr>
            <p:ph type="body" sz="quarter" idx="13" hasCustomPrompt="1"/>
          </p:nvPr>
        </p:nvSpPr>
        <p:spPr>
          <a:xfrm>
            <a:off x="404446" y="3577156"/>
            <a:ext cx="4168800" cy="474663"/>
          </a:xfrm>
        </p:spPr>
        <p:txBody>
          <a:bodyPr>
            <a:noAutofit/>
          </a:bodyPr>
          <a:lstStyle>
            <a:lvl1pPr marL="17463" indent="0" algn="l">
              <a:buNone/>
              <a:defRPr sz="1600" spc="-30" baseline="0">
                <a:solidFill>
                  <a:schemeClr val="bg2"/>
                </a:solidFill>
              </a:defRPr>
            </a:lvl1pPr>
          </a:lstStyle>
          <a:p>
            <a:pPr lvl="0"/>
            <a:r>
              <a:rPr lang="en-US" smtClean="0"/>
              <a:t>Click to insert Name and Company</a:t>
            </a:r>
          </a:p>
        </p:txBody>
      </p:sp>
      <p:sp>
        <p:nvSpPr>
          <p:cNvPr id="12" name="Picture Placeholder 7"/>
          <p:cNvSpPr>
            <a:spLocks noGrp="1"/>
          </p:cNvSpPr>
          <p:nvPr>
            <p:ph type="pic" sz="quarter" idx="14" hasCustomPrompt="1"/>
          </p:nvPr>
        </p:nvSpPr>
        <p:spPr>
          <a:xfrm>
            <a:off x="4791808" y="117475"/>
            <a:ext cx="4229955" cy="5761038"/>
          </a:xfrm>
        </p:spPr>
        <p:txBody>
          <a:bodyPr anchor="ctr" anchorCtr="0">
            <a:normAutofit/>
          </a:bodyPr>
          <a:lstStyle>
            <a:lvl1pPr marL="0" indent="0" algn="ctr">
              <a:buNone/>
              <a:defRPr sz="1400" baseline="0"/>
            </a:lvl1pPr>
          </a:lstStyle>
          <a:p>
            <a:r>
              <a:rPr lang="sv-SE" smtClean="0"/>
              <a:t>Click icon to insert Picture</a:t>
            </a:r>
            <a:endParaRPr lang="sv-SE"/>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1"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2196109990"/>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9" name="Media Placeholder 8"/>
          <p:cNvSpPr>
            <a:spLocks noGrp="1"/>
          </p:cNvSpPr>
          <p:nvPr>
            <p:ph type="media" sz="quarter" idx="10" hasCustomPrompt="1"/>
          </p:nvPr>
        </p:nvSpPr>
        <p:spPr>
          <a:xfrm>
            <a:off x="112713" y="117475"/>
            <a:ext cx="8909050" cy="5761038"/>
          </a:xfrm>
        </p:spPr>
        <p:txBody>
          <a:bodyPr anchor="ctr" anchorCtr="0">
            <a:normAutofit/>
          </a:bodyPr>
          <a:lstStyle>
            <a:lvl1pPr marL="0" indent="0" algn="ctr">
              <a:buNone/>
              <a:defRPr sz="1400"/>
            </a:lvl1pPr>
          </a:lstStyle>
          <a:p>
            <a:r>
              <a:rPr lang="sv-SE" smtClean="0"/>
              <a:t>Click icon to insert Video</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3780330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545246" y="1838204"/>
            <a:ext cx="8229600" cy="3824287"/>
          </a:xfrm>
        </p:spPr>
        <p:txBody>
          <a:bodyPr>
            <a:normAutofit/>
          </a:bodyPr>
          <a:lstStyle>
            <a:lvl1pPr marL="0" indent="0">
              <a:buNone/>
              <a:tabLst>
                <a:tab pos="1257300" algn="l"/>
                <a:tab pos="5556250" algn="l"/>
              </a:tabLst>
              <a:defRPr sz="1600" b="0" baseline="0"/>
            </a:lvl1pPr>
          </a:lstStyle>
          <a:p>
            <a:pPr lvl="0"/>
            <a:r>
              <a:rPr lang="en-US" smtClean="0"/>
              <a:t>00:00-00:00	Tab to add text	Tab to add text </a:t>
            </a:r>
          </a:p>
        </p:txBody>
      </p:sp>
      <p:sp>
        <p:nvSpPr>
          <p:cNvPr id="2" name="Title 1"/>
          <p:cNvSpPr>
            <a:spLocks noGrp="1"/>
          </p:cNvSpPr>
          <p:nvPr>
            <p:ph type="title" hasCustomPrompt="1"/>
          </p:nvPr>
        </p:nvSpPr>
        <p:spPr/>
        <p:txBody>
          <a:bodyPr/>
          <a:lstStyle>
            <a:lvl1pPr>
              <a:defRPr/>
            </a:lvl1pPr>
          </a:lstStyle>
          <a:p>
            <a:r>
              <a:rPr lang="en-US" smtClean="0"/>
              <a:t>Click to add Agenda title</a:t>
            </a:r>
            <a:endParaRPr lang="sv-SE"/>
          </a:p>
        </p:txBody>
      </p:sp>
      <p:sp>
        <p:nvSpPr>
          <p:cNvPr id="8"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10"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2"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558926426"/>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cluding Slide">
    <p:spTree>
      <p:nvGrpSpPr>
        <p:cNvPr id="1" name=""/>
        <p:cNvGrpSpPr/>
        <p:nvPr/>
      </p:nvGrpSpPr>
      <p:grpSpPr>
        <a:xfrm>
          <a:off x="0" y="0"/>
          <a:ext cx="0" cy="0"/>
          <a:chOff x="0" y="0"/>
          <a:chExt cx="0" cy="0"/>
        </a:xfrm>
      </p:grpSpPr>
      <p:sp>
        <p:nvSpPr>
          <p:cNvPr id="2" name="Rectangle 1"/>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728" y="2450590"/>
            <a:ext cx="4352544" cy="1243584"/>
          </a:xfrm>
          <a:prstGeom prst="rect">
            <a:avLst/>
          </a:prstGeom>
        </p:spPr>
      </p:pic>
    </p:spTree>
    <p:extLst>
      <p:ext uri="{BB962C8B-B14F-4D97-AF65-F5344CB8AC3E}">
        <p14:creationId xmlns:p14="http://schemas.microsoft.com/office/powerpoint/2010/main" val="2703167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olvo Brand Colors">
    <p:spTree>
      <p:nvGrpSpPr>
        <p:cNvPr id="1" name=""/>
        <p:cNvGrpSpPr/>
        <p:nvPr/>
      </p:nvGrpSpPr>
      <p:grpSpPr>
        <a:xfrm>
          <a:off x="0" y="0"/>
          <a:ext cx="0" cy="0"/>
          <a:chOff x="0" y="0"/>
          <a:chExt cx="0" cy="0"/>
        </a:xfrm>
      </p:grpSpPr>
      <p:sp>
        <p:nvSpPr>
          <p:cNvPr id="69" name="Rectangle 68"/>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5" name="Rectangle 4"/>
          <p:cNvSpPr/>
          <p:nvPr userDrawn="1"/>
        </p:nvSpPr>
        <p:spPr>
          <a:xfrm>
            <a:off x="501163" y="369252"/>
            <a:ext cx="7103548" cy="584775"/>
          </a:xfrm>
          <a:prstGeom prst="rect">
            <a:avLst/>
          </a:prstGeom>
        </p:spPr>
        <p:txBody>
          <a:bodyPr wrap="none">
            <a:spAutoFit/>
          </a:bodyPr>
          <a:lstStyle/>
          <a:p>
            <a:r>
              <a:rPr lang="sv-SE" sz="3200" b="1" kern="1200" spc="-80" baseline="0" smtClean="0">
                <a:solidFill>
                  <a:schemeClr val="bg2"/>
                </a:solidFill>
                <a:latin typeface="Arial" panose="020B0604020202020204" pitchFamily="34" charset="0"/>
                <a:ea typeface="+mn-ea"/>
                <a:cs typeface="Arial" panose="020B0604020202020204" pitchFamily="34" charset="0"/>
              </a:rPr>
              <a:t>Volvo brand profile and accent colors</a:t>
            </a:r>
            <a:endParaRPr lang="sv-SE" sz="3200" b="1" kern="1200" spc="-80" baseline="0" dirty="0">
              <a:solidFill>
                <a:schemeClr val="bg2"/>
              </a:solidFill>
              <a:latin typeface="Arial" panose="020B0604020202020204" pitchFamily="34" charset="0"/>
              <a:ea typeface="+mn-ea"/>
              <a:cs typeface="Arial" panose="020B0604020202020204" pitchFamily="34" charset="0"/>
            </a:endParaRPr>
          </a:p>
        </p:txBody>
      </p:sp>
      <p:sp>
        <p:nvSpPr>
          <p:cNvPr id="82" name="Rectangle 81"/>
          <p:cNvSpPr/>
          <p:nvPr userDrawn="1"/>
        </p:nvSpPr>
        <p:spPr>
          <a:xfrm>
            <a:off x="490211" y="1122045"/>
            <a:ext cx="3638843" cy="548868"/>
          </a:xfrm>
          <a:prstGeom prst="rect">
            <a:avLst/>
          </a:prstGeom>
        </p:spPr>
        <p:txBody>
          <a:bodyPr wrap="square">
            <a:spAutoFit/>
          </a:bodyPr>
          <a:lstStyle/>
          <a:p>
            <a:pPr marL="0" indent="0">
              <a:spcBef>
                <a:spcPts val="200"/>
              </a:spcBef>
              <a:buNone/>
            </a:pPr>
            <a:r>
              <a:rPr lang="en-US" sz="1000" b="1" baseline="0" dirty="0" smtClean="0">
                <a:solidFill>
                  <a:schemeClr val="bg2"/>
                </a:solidFill>
              </a:rPr>
              <a:t>Profile colors</a:t>
            </a:r>
          </a:p>
          <a:p>
            <a:pPr marL="0" indent="0">
              <a:spcBef>
                <a:spcPts val="200"/>
              </a:spcBef>
              <a:buNone/>
            </a:pPr>
            <a:r>
              <a:rPr lang="en-US" sz="900" baseline="0" dirty="0" smtClean="0">
                <a:solidFill>
                  <a:schemeClr val="bg2"/>
                </a:solidFill>
              </a:rPr>
              <a:t>These are our primary colors for decorative purposes. </a:t>
            </a:r>
            <a:br>
              <a:rPr lang="en-US" sz="900" baseline="0" dirty="0" smtClean="0">
                <a:solidFill>
                  <a:schemeClr val="bg2"/>
                </a:solidFill>
              </a:rPr>
            </a:br>
            <a:r>
              <a:rPr lang="en-US" sz="900" baseline="0" dirty="0" smtClean="0">
                <a:solidFill>
                  <a:schemeClr val="bg2"/>
                </a:solidFill>
              </a:rPr>
              <a:t>Use each color in 100%. Never use the tints and shades. </a:t>
            </a:r>
          </a:p>
        </p:txBody>
      </p:sp>
      <p:sp>
        <p:nvSpPr>
          <p:cNvPr id="83" name="Rectangle 81"/>
          <p:cNvSpPr/>
          <p:nvPr userDrawn="1"/>
        </p:nvSpPr>
        <p:spPr>
          <a:xfrm>
            <a:off x="816447" y="1674138"/>
            <a:ext cx="1810009" cy="2414764"/>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Granite              77     78      83</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Slate                 145   146    150</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Fog</a:t>
            </a:r>
            <a:r>
              <a:rPr lang="en-US" sz="800" baseline="0" dirty="0" smtClean="0">
                <a:solidFill>
                  <a:schemeClr val="bg2"/>
                </a:solidFill>
              </a:rPr>
              <a:t>                     </a:t>
            </a:r>
            <a:r>
              <a:rPr lang="en-US" sz="900" baseline="0" dirty="0" smtClean="0">
                <a:solidFill>
                  <a:schemeClr val="bg2"/>
                </a:solidFill>
              </a:rPr>
              <a:t> 216   216</a:t>
            </a:r>
            <a:r>
              <a:rPr lang="en-US" sz="800" dirty="0" smtClean="0">
                <a:solidFill>
                  <a:schemeClr val="bg2"/>
                </a:solidFill>
              </a:rPr>
              <a:t>    </a:t>
            </a:r>
            <a:r>
              <a:rPr lang="en-US" sz="900" dirty="0" smtClean="0">
                <a:solidFill>
                  <a:schemeClr val="bg2"/>
                </a:solidFill>
              </a:rPr>
              <a:t>213</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Grass                120   184    51</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Leaf                   200   230   145</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Cloudberry        221   118</a:t>
            </a:r>
            <a:r>
              <a:rPr lang="en-US" sz="800" dirty="0" smtClean="0">
                <a:solidFill>
                  <a:schemeClr val="bg2"/>
                </a:solidFill>
              </a:rPr>
              <a:t>    </a:t>
            </a:r>
            <a:r>
              <a:rPr lang="en-US" sz="900" dirty="0" smtClean="0">
                <a:solidFill>
                  <a:schemeClr val="bg2"/>
                </a:solidFill>
              </a:rPr>
              <a:t>17</a:t>
            </a:r>
            <a:endParaRPr lang="en-US" sz="900" baseline="0" dirty="0" smtClean="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84" name="Rak 2"/>
          <p:cNvCxnSpPr/>
          <p:nvPr userDrawn="1"/>
        </p:nvCxnSpPr>
        <p:spPr>
          <a:xfrm>
            <a:off x="911484" y="229404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Rak 89"/>
          <p:cNvCxnSpPr/>
          <p:nvPr userDrawn="1"/>
        </p:nvCxnSpPr>
        <p:spPr>
          <a:xfrm>
            <a:off x="1719292" y="229525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Rak 91"/>
          <p:cNvCxnSpPr/>
          <p:nvPr userDrawn="1"/>
        </p:nvCxnSpPr>
        <p:spPr>
          <a:xfrm>
            <a:off x="911484" y="195711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Rak 92"/>
          <p:cNvCxnSpPr/>
          <p:nvPr userDrawn="1"/>
        </p:nvCxnSpPr>
        <p:spPr>
          <a:xfrm>
            <a:off x="1719292" y="195832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8" name="Rak 95"/>
          <p:cNvCxnSpPr/>
          <p:nvPr userDrawn="1"/>
        </p:nvCxnSpPr>
        <p:spPr>
          <a:xfrm>
            <a:off x="911484" y="262857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9" name="Rak 96"/>
          <p:cNvCxnSpPr/>
          <p:nvPr userDrawn="1"/>
        </p:nvCxnSpPr>
        <p:spPr>
          <a:xfrm>
            <a:off x="1719292" y="262978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Rak 97"/>
          <p:cNvCxnSpPr/>
          <p:nvPr userDrawn="1"/>
        </p:nvCxnSpPr>
        <p:spPr>
          <a:xfrm>
            <a:off x="911484" y="295859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Rak 98"/>
          <p:cNvCxnSpPr/>
          <p:nvPr userDrawn="1"/>
        </p:nvCxnSpPr>
        <p:spPr>
          <a:xfrm>
            <a:off x="1719292" y="295980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2" name="Rak 99"/>
          <p:cNvCxnSpPr/>
          <p:nvPr userDrawn="1"/>
        </p:nvCxnSpPr>
        <p:spPr>
          <a:xfrm>
            <a:off x="911484" y="329271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Rak 100"/>
          <p:cNvCxnSpPr/>
          <p:nvPr userDrawn="1"/>
        </p:nvCxnSpPr>
        <p:spPr>
          <a:xfrm>
            <a:off x="1719292" y="329392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Rak 101"/>
          <p:cNvCxnSpPr/>
          <p:nvPr userDrawn="1"/>
        </p:nvCxnSpPr>
        <p:spPr>
          <a:xfrm>
            <a:off x="911484" y="362683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5" name="Rak 102"/>
          <p:cNvCxnSpPr/>
          <p:nvPr userDrawn="1"/>
        </p:nvCxnSpPr>
        <p:spPr>
          <a:xfrm>
            <a:off x="1719292" y="362804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6" name="Rak 103"/>
          <p:cNvCxnSpPr/>
          <p:nvPr userDrawn="1"/>
        </p:nvCxnSpPr>
        <p:spPr>
          <a:xfrm>
            <a:off x="911484" y="3962388"/>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7" name="Rak 104"/>
          <p:cNvCxnSpPr/>
          <p:nvPr userDrawn="1"/>
        </p:nvCxnSpPr>
        <p:spPr>
          <a:xfrm>
            <a:off x="1719292" y="3963600"/>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8" name="Rectangle 81"/>
          <p:cNvSpPr/>
          <p:nvPr userDrawn="1"/>
        </p:nvSpPr>
        <p:spPr>
          <a:xfrm>
            <a:off x="3029592" y="1674138"/>
            <a:ext cx="1810009" cy="2246769"/>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Midnight su</a:t>
            </a:r>
            <a:r>
              <a:rPr lang="en-US" sz="900" dirty="0" smtClean="0">
                <a:solidFill>
                  <a:schemeClr val="bg2"/>
                </a:solidFill>
              </a:rPr>
              <a:t>n     </a:t>
            </a:r>
            <a:r>
              <a:rPr lang="en-US" sz="900" baseline="0" dirty="0" smtClean="0">
                <a:solidFill>
                  <a:schemeClr val="bg2"/>
                </a:solidFill>
              </a:rPr>
              <a:t>252   204   130</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Ocean               22</a:t>
            </a:r>
            <a:r>
              <a:rPr lang="en-US" sz="800" baseline="0" dirty="0" smtClean="0">
                <a:solidFill>
                  <a:schemeClr val="bg2"/>
                </a:solidFill>
              </a:rPr>
              <a:t>     </a:t>
            </a:r>
            <a:r>
              <a:rPr lang="en-US" sz="900" baseline="0" dirty="0" smtClean="0">
                <a:solidFill>
                  <a:schemeClr val="bg2"/>
                </a:solidFill>
              </a:rPr>
              <a:t>166    201</a:t>
            </a:r>
          </a:p>
          <a:p>
            <a:pPr marL="0" indent="0">
              <a:spcBef>
                <a:spcPts val="230"/>
              </a:spcBef>
              <a:buNone/>
            </a:pPr>
            <a:endParaRPr lang="en-US" sz="900" dirty="0" smtClean="0">
              <a:solidFill>
                <a:schemeClr val="bg2"/>
              </a:solidFill>
            </a:endParaRPr>
          </a:p>
          <a:p>
            <a:pPr marL="0" indent="0">
              <a:spcBef>
                <a:spcPts val="230"/>
              </a:spcBef>
              <a:buNone/>
            </a:pPr>
            <a:r>
              <a:rPr lang="en-US" sz="900" baseline="0" dirty="0" smtClean="0">
                <a:solidFill>
                  <a:schemeClr val="bg2"/>
                </a:solidFill>
              </a:rPr>
              <a:t>Sky </a:t>
            </a:r>
            <a:r>
              <a:rPr lang="en-US" sz="900" dirty="0" smtClean="0">
                <a:solidFill>
                  <a:schemeClr val="bg2"/>
                </a:solidFill>
              </a:rPr>
              <a:t>                  186    </a:t>
            </a:r>
            <a:r>
              <a:rPr lang="en-US" sz="900" baseline="0" dirty="0" smtClean="0">
                <a:solidFill>
                  <a:schemeClr val="bg2"/>
                </a:solidFill>
              </a:rPr>
              <a:t>220</a:t>
            </a:r>
            <a:r>
              <a:rPr lang="en-US" sz="800" dirty="0" smtClean="0">
                <a:solidFill>
                  <a:schemeClr val="bg2"/>
                </a:solidFill>
              </a:rPr>
              <a:t>   </a:t>
            </a:r>
            <a:r>
              <a:rPr lang="en-US" sz="900" dirty="0" smtClean="0">
                <a:solidFill>
                  <a:schemeClr val="bg2"/>
                </a:solidFill>
              </a:rPr>
              <a:t>230</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Mud                  112    78     54</a:t>
            </a:r>
          </a:p>
          <a:p>
            <a:pPr marL="0" indent="0">
              <a:spcBef>
                <a:spcPts val="230"/>
              </a:spcBef>
              <a:buNone/>
            </a:pPr>
            <a:endParaRPr lang="en-US" sz="900" baseline="0" dirty="0">
              <a:solidFill>
                <a:schemeClr val="bg2"/>
              </a:solidFill>
            </a:endParaRPr>
          </a:p>
          <a:p>
            <a:pPr marL="0" indent="0">
              <a:spcBef>
                <a:spcPts val="230"/>
              </a:spcBef>
              <a:buNone/>
            </a:pPr>
            <a:r>
              <a:rPr lang="en-US" sz="900" dirty="0" smtClean="0">
                <a:solidFill>
                  <a:schemeClr val="bg2"/>
                </a:solidFill>
              </a:rPr>
              <a:t>Sand                 220   204   167</a:t>
            </a:r>
          </a:p>
          <a:p>
            <a:pPr marL="0" indent="0">
              <a:spcBef>
                <a:spcPts val="230"/>
              </a:spcBef>
              <a:buNone/>
            </a:pPr>
            <a:endParaRPr lang="en-US" sz="900" baseline="0" dirty="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99" name="Rak 107"/>
          <p:cNvCxnSpPr/>
          <p:nvPr userDrawn="1"/>
        </p:nvCxnSpPr>
        <p:spPr>
          <a:xfrm>
            <a:off x="3124629" y="229404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0" name="Rak 108"/>
          <p:cNvCxnSpPr/>
          <p:nvPr userDrawn="1"/>
        </p:nvCxnSpPr>
        <p:spPr>
          <a:xfrm>
            <a:off x="3932437" y="229525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1" name="Rak 109"/>
          <p:cNvCxnSpPr/>
          <p:nvPr userDrawn="1"/>
        </p:nvCxnSpPr>
        <p:spPr>
          <a:xfrm>
            <a:off x="3124629" y="195711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Rak 110"/>
          <p:cNvCxnSpPr/>
          <p:nvPr userDrawn="1"/>
        </p:nvCxnSpPr>
        <p:spPr>
          <a:xfrm>
            <a:off x="3932437" y="195832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Rak 111"/>
          <p:cNvCxnSpPr/>
          <p:nvPr userDrawn="1"/>
        </p:nvCxnSpPr>
        <p:spPr>
          <a:xfrm>
            <a:off x="3124629" y="262857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4" name="Rak 112"/>
          <p:cNvCxnSpPr/>
          <p:nvPr userDrawn="1"/>
        </p:nvCxnSpPr>
        <p:spPr>
          <a:xfrm>
            <a:off x="3932437" y="262978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5" name="Rak 113"/>
          <p:cNvCxnSpPr/>
          <p:nvPr userDrawn="1"/>
        </p:nvCxnSpPr>
        <p:spPr>
          <a:xfrm>
            <a:off x="3124629" y="295859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6" name="Rak 114"/>
          <p:cNvCxnSpPr/>
          <p:nvPr userDrawn="1"/>
        </p:nvCxnSpPr>
        <p:spPr>
          <a:xfrm>
            <a:off x="3932437" y="295980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Rak 115"/>
          <p:cNvCxnSpPr/>
          <p:nvPr userDrawn="1"/>
        </p:nvCxnSpPr>
        <p:spPr>
          <a:xfrm>
            <a:off x="3124629" y="329271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8" name="Rak 116"/>
          <p:cNvCxnSpPr/>
          <p:nvPr userDrawn="1"/>
        </p:nvCxnSpPr>
        <p:spPr>
          <a:xfrm>
            <a:off x="3932437" y="329392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9" name="Rak 117"/>
          <p:cNvCxnSpPr/>
          <p:nvPr userDrawn="1"/>
        </p:nvCxnSpPr>
        <p:spPr>
          <a:xfrm>
            <a:off x="3124629" y="3626836"/>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Rak 118"/>
          <p:cNvCxnSpPr/>
          <p:nvPr userDrawn="1"/>
        </p:nvCxnSpPr>
        <p:spPr>
          <a:xfrm>
            <a:off x="3932437" y="3628048"/>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1" name="Rectangle 81"/>
          <p:cNvSpPr/>
          <p:nvPr userDrawn="1"/>
        </p:nvSpPr>
        <p:spPr>
          <a:xfrm>
            <a:off x="7137824" y="1148582"/>
            <a:ext cx="1810009" cy="902811"/>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Heather</a:t>
            </a:r>
            <a:r>
              <a:rPr lang="en-US" sz="900" dirty="0" smtClean="0">
                <a:solidFill>
                  <a:schemeClr val="bg2"/>
                </a:solidFill>
              </a:rPr>
              <a:t>        </a:t>
            </a:r>
            <a:r>
              <a:rPr lang="en-US" sz="800" dirty="0" smtClean="0">
                <a:solidFill>
                  <a:schemeClr val="bg2"/>
                </a:solidFill>
              </a:rPr>
              <a:t>    </a:t>
            </a:r>
            <a:r>
              <a:rPr lang="en-US" sz="900" dirty="0" smtClean="0">
                <a:solidFill>
                  <a:schemeClr val="bg2"/>
                </a:solidFill>
              </a:rPr>
              <a:t> </a:t>
            </a:r>
            <a:r>
              <a:rPr lang="en-US" sz="900" baseline="0" dirty="0" smtClean="0">
                <a:solidFill>
                  <a:schemeClr val="bg2"/>
                </a:solidFill>
              </a:rPr>
              <a:t>118 </a:t>
            </a:r>
            <a:r>
              <a:rPr lang="en-US" sz="900" dirty="0" smtClean="0">
                <a:solidFill>
                  <a:schemeClr val="bg2"/>
                </a:solidFill>
              </a:rPr>
              <a:t>   51    </a:t>
            </a:r>
            <a:r>
              <a:rPr lang="en-US" sz="900" baseline="0" dirty="0" smtClean="0">
                <a:solidFill>
                  <a:schemeClr val="bg2"/>
                </a:solidFill>
              </a:rPr>
              <a:t>105</a:t>
            </a:r>
          </a:p>
          <a:p>
            <a:pPr marL="0" indent="0">
              <a:spcBef>
                <a:spcPts val="230"/>
              </a:spcBef>
              <a:buNone/>
            </a:pPr>
            <a:endParaRPr lang="en-US" sz="900" dirty="0">
              <a:solidFill>
                <a:schemeClr val="bg2"/>
              </a:solidFill>
            </a:endParaRPr>
          </a:p>
          <a:p>
            <a:pPr marL="0" indent="0">
              <a:spcBef>
                <a:spcPts val="230"/>
              </a:spcBef>
              <a:buNone/>
            </a:pPr>
            <a:r>
              <a:rPr lang="en-US" sz="900" baseline="0" dirty="0" smtClean="0">
                <a:solidFill>
                  <a:schemeClr val="bg2"/>
                </a:solidFill>
              </a:rPr>
              <a:t>Raspberry </a:t>
            </a:r>
            <a:r>
              <a:rPr lang="en-US" sz="800" baseline="0" dirty="0" smtClean="0">
                <a:solidFill>
                  <a:schemeClr val="bg2"/>
                </a:solidFill>
              </a:rPr>
              <a:t>        </a:t>
            </a:r>
            <a:r>
              <a:rPr lang="en-US" sz="900" dirty="0" smtClean="0">
                <a:solidFill>
                  <a:schemeClr val="bg2"/>
                </a:solidFill>
              </a:rPr>
              <a:t> </a:t>
            </a:r>
            <a:r>
              <a:rPr lang="en-US" sz="900" baseline="0" dirty="0" smtClean="0">
                <a:solidFill>
                  <a:schemeClr val="bg2"/>
                </a:solidFill>
              </a:rPr>
              <a:t>216  </a:t>
            </a:r>
            <a:r>
              <a:rPr lang="en-US" sz="900" dirty="0" smtClean="0">
                <a:solidFill>
                  <a:schemeClr val="bg2"/>
                </a:solidFill>
              </a:rPr>
              <a:t> </a:t>
            </a:r>
            <a:r>
              <a:rPr lang="en-US" sz="900" baseline="0" dirty="0" smtClean="0">
                <a:solidFill>
                  <a:schemeClr val="bg2"/>
                </a:solidFill>
              </a:rPr>
              <a:t>68</a:t>
            </a:r>
            <a:r>
              <a:rPr lang="en-US" sz="800" baseline="0" dirty="0" smtClean="0">
                <a:solidFill>
                  <a:schemeClr val="bg2"/>
                </a:solidFill>
              </a:rPr>
              <a:t>     </a:t>
            </a:r>
            <a:r>
              <a:rPr lang="en-US" sz="900" baseline="0" dirty="0" smtClean="0">
                <a:solidFill>
                  <a:schemeClr val="bg2"/>
                </a:solidFill>
              </a:rPr>
              <a:t>81</a:t>
            </a:r>
            <a:endParaRPr lang="en-US" sz="900" b="1" baseline="0" dirty="0" smtClean="0">
              <a:solidFill>
                <a:schemeClr val="bg2"/>
              </a:solidFill>
            </a:endParaRPr>
          </a:p>
        </p:txBody>
      </p:sp>
      <p:cxnSp>
        <p:nvCxnSpPr>
          <p:cNvPr id="112" name="Rak 122"/>
          <p:cNvCxnSpPr/>
          <p:nvPr userDrawn="1"/>
        </p:nvCxnSpPr>
        <p:spPr>
          <a:xfrm>
            <a:off x="7232861" y="1768488"/>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Rak 123"/>
          <p:cNvCxnSpPr/>
          <p:nvPr userDrawn="1"/>
        </p:nvCxnSpPr>
        <p:spPr>
          <a:xfrm>
            <a:off x="8040669" y="1769700"/>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4" name="Rak 124"/>
          <p:cNvCxnSpPr/>
          <p:nvPr userDrawn="1"/>
        </p:nvCxnSpPr>
        <p:spPr>
          <a:xfrm>
            <a:off x="7232861" y="1431554"/>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5" name="Rak 125"/>
          <p:cNvCxnSpPr/>
          <p:nvPr userDrawn="1"/>
        </p:nvCxnSpPr>
        <p:spPr>
          <a:xfrm>
            <a:off x="8040669" y="1432766"/>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6" name="Rak 126"/>
          <p:cNvCxnSpPr/>
          <p:nvPr userDrawn="1"/>
        </p:nvCxnSpPr>
        <p:spPr>
          <a:xfrm>
            <a:off x="7232861" y="2103020"/>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7" name="Rak 127"/>
          <p:cNvCxnSpPr/>
          <p:nvPr userDrawn="1"/>
        </p:nvCxnSpPr>
        <p:spPr>
          <a:xfrm>
            <a:off x="8040669" y="2104232"/>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8" name="Text Placeholder 5"/>
          <p:cNvSpPr>
            <a:spLocks noGrp="1"/>
          </p:cNvSpPr>
          <p:nvPr>
            <p:ph type="body" sz="quarter" idx="16" hasCustomPrompt="1"/>
          </p:nvPr>
        </p:nvSpPr>
        <p:spPr>
          <a:xfrm>
            <a:off x="2765662" y="1995489"/>
            <a:ext cx="252000" cy="252000"/>
          </a:xfrm>
          <a:prstGeom prst="ellipse">
            <a:avLst/>
          </a:prstGeom>
          <a:solidFill>
            <a:srgbClr val="FCCC82"/>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19" name="Text Placeholder 5"/>
          <p:cNvSpPr>
            <a:spLocks noGrp="1"/>
          </p:cNvSpPr>
          <p:nvPr>
            <p:ph type="body" sz="quarter" idx="17" hasCustomPrompt="1"/>
          </p:nvPr>
        </p:nvSpPr>
        <p:spPr>
          <a:xfrm>
            <a:off x="2765662" y="2331131"/>
            <a:ext cx="252000" cy="252000"/>
          </a:xfrm>
          <a:prstGeom prst="ellipse">
            <a:avLst/>
          </a:prstGeom>
          <a:solidFill>
            <a:schemeClr val="accent5"/>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20" name="Text Placeholder 5"/>
          <p:cNvSpPr>
            <a:spLocks noGrp="1"/>
          </p:cNvSpPr>
          <p:nvPr>
            <p:ph type="body" sz="quarter" idx="18" hasCustomPrompt="1"/>
          </p:nvPr>
        </p:nvSpPr>
        <p:spPr>
          <a:xfrm>
            <a:off x="2765662" y="2666773"/>
            <a:ext cx="252000" cy="252000"/>
          </a:xfrm>
          <a:prstGeom prst="ellipse">
            <a:avLst/>
          </a:prstGeom>
          <a:solidFill>
            <a:schemeClr val="accent4"/>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21" name="Text Placeholder 5"/>
          <p:cNvSpPr>
            <a:spLocks noGrp="1"/>
          </p:cNvSpPr>
          <p:nvPr>
            <p:ph type="body" sz="quarter" idx="19" hasCustomPrompt="1"/>
          </p:nvPr>
        </p:nvSpPr>
        <p:spPr>
          <a:xfrm>
            <a:off x="2765662" y="2996065"/>
            <a:ext cx="252000" cy="252000"/>
          </a:xfrm>
          <a:prstGeom prst="ellipse">
            <a:avLst/>
          </a:prstGeom>
          <a:solidFill>
            <a:srgbClr val="704E36"/>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22" name="Text Placeholder 5"/>
          <p:cNvSpPr>
            <a:spLocks noGrp="1"/>
          </p:cNvSpPr>
          <p:nvPr>
            <p:ph type="body" sz="quarter" idx="20" hasCustomPrompt="1"/>
          </p:nvPr>
        </p:nvSpPr>
        <p:spPr>
          <a:xfrm>
            <a:off x="2765662" y="3331707"/>
            <a:ext cx="252000" cy="252000"/>
          </a:xfrm>
          <a:prstGeom prst="ellipse">
            <a:avLst/>
          </a:prstGeom>
          <a:solidFill>
            <a:schemeClr val="accent1"/>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23" name="Text Placeholder 5"/>
          <p:cNvSpPr>
            <a:spLocks noGrp="1"/>
          </p:cNvSpPr>
          <p:nvPr>
            <p:ph type="body" sz="quarter" idx="10" hasCustomPrompt="1"/>
          </p:nvPr>
        </p:nvSpPr>
        <p:spPr>
          <a:xfrm>
            <a:off x="573950" y="1995489"/>
            <a:ext cx="252000" cy="252000"/>
          </a:xfrm>
          <a:prstGeom prst="ellipse">
            <a:avLst/>
          </a:prstGeom>
          <a:solidFill>
            <a:schemeClr val="bg2"/>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24" name="Text Placeholder 5"/>
          <p:cNvSpPr>
            <a:spLocks noGrp="1"/>
          </p:cNvSpPr>
          <p:nvPr>
            <p:ph type="body" sz="quarter" idx="11" hasCustomPrompt="1"/>
          </p:nvPr>
        </p:nvSpPr>
        <p:spPr>
          <a:xfrm>
            <a:off x="573950" y="2331131"/>
            <a:ext cx="252000" cy="252000"/>
          </a:xfrm>
          <a:prstGeom prst="ellipse">
            <a:avLst/>
          </a:prstGeom>
          <a:solidFill>
            <a:schemeClr val="accent2"/>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25" name="Text Placeholder 5"/>
          <p:cNvSpPr>
            <a:spLocks noGrp="1"/>
          </p:cNvSpPr>
          <p:nvPr>
            <p:ph type="body" sz="quarter" idx="12" hasCustomPrompt="1"/>
          </p:nvPr>
        </p:nvSpPr>
        <p:spPr>
          <a:xfrm>
            <a:off x="573950" y="2666773"/>
            <a:ext cx="252000" cy="252000"/>
          </a:xfrm>
          <a:prstGeom prst="ellipse">
            <a:avLst/>
          </a:prstGeom>
          <a:solidFill>
            <a:schemeClr val="tx2"/>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26" name="Text Placeholder 5"/>
          <p:cNvSpPr>
            <a:spLocks noGrp="1"/>
          </p:cNvSpPr>
          <p:nvPr>
            <p:ph type="body" sz="quarter" idx="13" hasCustomPrompt="1"/>
          </p:nvPr>
        </p:nvSpPr>
        <p:spPr>
          <a:xfrm>
            <a:off x="573950" y="2996065"/>
            <a:ext cx="252000" cy="252000"/>
          </a:xfrm>
          <a:prstGeom prst="ellipse">
            <a:avLst/>
          </a:prstGeom>
          <a:solidFill>
            <a:schemeClr val="accent3"/>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27" name="Text Placeholder 5"/>
          <p:cNvSpPr>
            <a:spLocks noGrp="1"/>
          </p:cNvSpPr>
          <p:nvPr>
            <p:ph type="body" sz="quarter" idx="14" hasCustomPrompt="1"/>
          </p:nvPr>
        </p:nvSpPr>
        <p:spPr>
          <a:xfrm>
            <a:off x="573950" y="3331707"/>
            <a:ext cx="252000" cy="252000"/>
          </a:xfrm>
          <a:prstGeom prst="ellipse">
            <a:avLst/>
          </a:prstGeom>
          <a:solidFill>
            <a:srgbClr val="C8E691"/>
          </a:solidFill>
        </p:spPr>
        <p:txBody>
          <a:bodyPr anchor="ctr" anchorCtr="1">
            <a:noAutofit/>
          </a:bodyPr>
          <a:lstStyle>
            <a:lvl1pPr marL="0" indent="0" algn="ctr">
              <a:buNone/>
              <a:defRPr sz="1600">
                <a:solidFill>
                  <a:schemeClr val="accent2"/>
                </a:solidFill>
              </a:defRPr>
            </a:lvl1pPr>
          </a:lstStyle>
          <a:p>
            <a:pPr lvl="0"/>
            <a:r>
              <a:rPr lang="en-US" smtClean="0"/>
              <a:t> </a:t>
            </a:r>
          </a:p>
        </p:txBody>
      </p:sp>
      <p:sp>
        <p:nvSpPr>
          <p:cNvPr id="128" name="Text Placeholder 5"/>
          <p:cNvSpPr>
            <a:spLocks noGrp="1"/>
          </p:cNvSpPr>
          <p:nvPr>
            <p:ph type="body" sz="quarter" idx="15" hasCustomPrompt="1"/>
          </p:nvPr>
        </p:nvSpPr>
        <p:spPr>
          <a:xfrm>
            <a:off x="573950" y="3673700"/>
            <a:ext cx="252000" cy="252000"/>
          </a:xfrm>
          <a:prstGeom prst="ellipse">
            <a:avLst/>
          </a:prstGeom>
          <a:solidFill>
            <a:schemeClr val="accent6"/>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29" name="Text Placeholder 5"/>
          <p:cNvSpPr>
            <a:spLocks noGrp="1"/>
          </p:cNvSpPr>
          <p:nvPr>
            <p:ph type="body" sz="quarter" idx="21" hasCustomPrompt="1"/>
          </p:nvPr>
        </p:nvSpPr>
        <p:spPr>
          <a:xfrm>
            <a:off x="6906156" y="1469095"/>
            <a:ext cx="252000" cy="252000"/>
          </a:xfrm>
          <a:prstGeom prst="ellipse">
            <a:avLst/>
          </a:prstGeom>
          <a:solidFill>
            <a:srgbClr val="763369"/>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130" name="Rectangle 81"/>
          <p:cNvSpPr/>
          <p:nvPr userDrawn="1"/>
        </p:nvSpPr>
        <p:spPr>
          <a:xfrm>
            <a:off x="7155853" y="2670193"/>
            <a:ext cx="1810009" cy="1574790"/>
          </a:xfrm>
          <a:prstGeom prst="rect">
            <a:avLst/>
          </a:prstGeom>
        </p:spPr>
        <p:txBody>
          <a:bodyPr wrap="square" numCol="1" spcCol="36000">
            <a:spAutoFit/>
          </a:bodyPr>
          <a:lstStyle/>
          <a:p>
            <a:pPr marL="0" indent="0">
              <a:spcBef>
                <a:spcPts val="230"/>
              </a:spcBef>
              <a:buNone/>
            </a:pPr>
            <a:r>
              <a:rPr lang="en-US" sz="900" b="1" baseline="0" dirty="0" smtClean="0">
                <a:solidFill>
                  <a:schemeClr val="bg2"/>
                </a:solidFill>
              </a:rPr>
              <a:t>Color</a:t>
            </a:r>
            <a:r>
              <a:rPr lang="en-US" sz="900" b="1" dirty="0" smtClean="0">
                <a:solidFill>
                  <a:schemeClr val="bg2"/>
                </a:solidFill>
              </a:rPr>
              <a:t>                </a:t>
            </a:r>
            <a:r>
              <a:rPr lang="en-US" sz="900" b="1" baseline="0" dirty="0" smtClean="0">
                <a:solidFill>
                  <a:schemeClr val="bg2"/>
                </a:solidFill>
              </a:rPr>
              <a:t>R       G       B</a:t>
            </a:r>
          </a:p>
          <a:p>
            <a:pPr marL="0" indent="0">
              <a:spcBef>
                <a:spcPts val="230"/>
              </a:spcBef>
              <a:buNone/>
            </a:pPr>
            <a:endParaRPr lang="en-US" sz="900" b="1" dirty="0">
              <a:solidFill>
                <a:schemeClr val="bg2"/>
              </a:solidFill>
            </a:endParaRPr>
          </a:p>
          <a:p>
            <a:pPr marL="0" indent="0">
              <a:spcBef>
                <a:spcPts val="230"/>
              </a:spcBef>
              <a:buNone/>
            </a:pPr>
            <a:r>
              <a:rPr lang="en-US" sz="900" baseline="0" dirty="0" smtClean="0">
                <a:solidFill>
                  <a:schemeClr val="bg2"/>
                </a:solidFill>
              </a:rPr>
              <a:t>Success</a:t>
            </a:r>
            <a:r>
              <a:rPr lang="en-US" sz="900" dirty="0" smtClean="0">
                <a:solidFill>
                  <a:schemeClr val="bg2"/>
                </a:solidFill>
              </a:rPr>
              <a:t>            </a:t>
            </a:r>
            <a:r>
              <a:rPr lang="en-US" sz="900" baseline="0" dirty="0" smtClean="0">
                <a:solidFill>
                  <a:schemeClr val="bg2"/>
                </a:solidFill>
              </a:rPr>
              <a:t>71     150   45</a:t>
            </a:r>
          </a:p>
          <a:p>
            <a:pPr marL="0" indent="0">
              <a:spcBef>
                <a:spcPts val="230"/>
              </a:spcBef>
              <a:buNone/>
            </a:pPr>
            <a:endParaRPr lang="en-US" sz="900" dirty="0" smtClean="0">
              <a:solidFill>
                <a:schemeClr val="bg2"/>
              </a:solidFill>
            </a:endParaRPr>
          </a:p>
          <a:p>
            <a:pPr marL="0" indent="0">
              <a:spcBef>
                <a:spcPts val="230"/>
              </a:spcBef>
              <a:buNone/>
            </a:pPr>
            <a:r>
              <a:rPr lang="en-US" sz="900" dirty="0" smtClean="0">
                <a:solidFill>
                  <a:schemeClr val="bg2"/>
                </a:solidFill>
              </a:rPr>
              <a:t>Warning</a:t>
            </a:r>
            <a:r>
              <a:rPr lang="en-US" sz="900" baseline="0" dirty="0" smtClean="0">
                <a:solidFill>
                  <a:schemeClr val="bg2"/>
                </a:solidFill>
              </a:rPr>
              <a:t>            247    211   2</a:t>
            </a:r>
          </a:p>
          <a:p>
            <a:pPr marL="0" indent="0">
              <a:spcBef>
                <a:spcPts val="230"/>
              </a:spcBef>
              <a:buNone/>
            </a:pPr>
            <a:endParaRPr lang="en-US" sz="900" dirty="0" smtClean="0">
              <a:solidFill>
                <a:schemeClr val="bg2"/>
              </a:solidFill>
            </a:endParaRPr>
          </a:p>
          <a:p>
            <a:pPr marL="0" indent="0">
              <a:spcBef>
                <a:spcPts val="230"/>
              </a:spcBef>
              <a:buNone/>
            </a:pPr>
            <a:r>
              <a:rPr lang="en-US" sz="900" dirty="0" smtClean="0">
                <a:solidFill>
                  <a:schemeClr val="bg2"/>
                </a:solidFill>
              </a:rPr>
              <a:t>Error</a:t>
            </a:r>
            <a:r>
              <a:rPr lang="en-US" sz="900" baseline="0" dirty="0" smtClean="0">
                <a:solidFill>
                  <a:schemeClr val="bg2"/>
                </a:solidFill>
              </a:rPr>
              <a:t> </a:t>
            </a:r>
            <a:r>
              <a:rPr lang="en-US" sz="900" dirty="0" smtClean="0">
                <a:solidFill>
                  <a:schemeClr val="bg2"/>
                </a:solidFill>
              </a:rPr>
              <a:t>                196    0       26</a:t>
            </a:r>
          </a:p>
          <a:p>
            <a:pPr marL="0" indent="0">
              <a:spcBef>
                <a:spcPts val="230"/>
              </a:spcBef>
              <a:buNone/>
            </a:pPr>
            <a:endParaRPr lang="en-US" sz="900" baseline="0" dirty="0">
              <a:solidFill>
                <a:schemeClr val="bg2"/>
              </a:solidFill>
            </a:endParaRPr>
          </a:p>
          <a:p>
            <a:pPr marL="0" indent="0">
              <a:spcBef>
                <a:spcPts val="230"/>
              </a:spcBef>
              <a:buNone/>
            </a:pPr>
            <a:r>
              <a:rPr lang="en-US" sz="900" b="1" dirty="0" smtClean="0">
                <a:solidFill>
                  <a:schemeClr val="bg2"/>
                </a:solidFill>
              </a:rPr>
              <a:t>	</a:t>
            </a:r>
            <a:endParaRPr lang="en-US" sz="900" b="1" baseline="0" dirty="0" smtClean="0">
              <a:solidFill>
                <a:schemeClr val="bg2"/>
              </a:solidFill>
            </a:endParaRPr>
          </a:p>
        </p:txBody>
      </p:sp>
      <p:cxnSp>
        <p:nvCxnSpPr>
          <p:cNvPr id="131" name="Rak 107"/>
          <p:cNvCxnSpPr/>
          <p:nvPr userDrawn="1"/>
        </p:nvCxnSpPr>
        <p:spPr>
          <a:xfrm>
            <a:off x="7250890" y="3290099"/>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Rak 108"/>
          <p:cNvCxnSpPr/>
          <p:nvPr userDrawn="1"/>
        </p:nvCxnSpPr>
        <p:spPr>
          <a:xfrm>
            <a:off x="8058698" y="3291311"/>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Rak 109"/>
          <p:cNvCxnSpPr/>
          <p:nvPr userDrawn="1"/>
        </p:nvCxnSpPr>
        <p:spPr>
          <a:xfrm>
            <a:off x="7250890" y="2953165"/>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4" name="Rak 110"/>
          <p:cNvCxnSpPr/>
          <p:nvPr userDrawn="1"/>
        </p:nvCxnSpPr>
        <p:spPr>
          <a:xfrm>
            <a:off x="8058698" y="2954377"/>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5" name="Rak 111"/>
          <p:cNvCxnSpPr/>
          <p:nvPr userDrawn="1"/>
        </p:nvCxnSpPr>
        <p:spPr>
          <a:xfrm>
            <a:off x="7250890" y="3624631"/>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6" name="Rak 112"/>
          <p:cNvCxnSpPr/>
          <p:nvPr userDrawn="1"/>
        </p:nvCxnSpPr>
        <p:spPr>
          <a:xfrm>
            <a:off x="8058698" y="3625843"/>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7" name="Rak 113"/>
          <p:cNvCxnSpPr/>
          <p:nvPr userDrawn="1"/>
        </p:nvCxnSpPr>
        <p:spPr>
          <a:xfrm>
            <a:off x="7250890" y="3954651"/>
            <a:ext cx="669574"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8" name="Rak 114"/>
          <p:cNvCxnSpPr/>
          <p:nvPr userDrawn="1"/>
        </p:nvCxnSpPr>
        <p:spPr>
          <a:xfrm>
            <a:off x="8058698" y="3955863"/>
            <a:ext cx="765816" cy="0"/>
          </a:xfrm>
          <a:prstGeom prst="line">
            <a:avLst/>
          </a:prstGeom>
          <a:ln w="9525">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14" name="Rectangle 67"/>
          <p:cNvSpPr/>
          <p:nvPr userDrawn="1"/>
        </p:nvSpPr>
        <p:spPr>
          <a:xfrm>
            <a:off x="490558" y="5171488"/>
            <a:ext cx="2717835" cy="369332"/>
          </a:xfrm>
          <a:prstGeom prst="rect">
            <a:avLst/>
          </a:prstGeom>
        </p:spPr>
        <p:txBody>
          <a:bodyPr wrap="square">
            <a:spAutoFit/>
          </a:bodyPr>
          <a:lstStyle/>
          <a:p>
            <a:r>
              <a:rPr lang="en-US" sz="900" kern="1200" dirty="0" smtClean="0">
                <a:solidFill>
                  <a:schemeClr val="bg2"/>
                </a:solidFill>
                <a:latin typeface="+mn-lt"/>
                <a:ea typeface="+mn-ea"/>
                <a:cs typeface="+mn-cs"/>
              </a:rPr>
              <a:t>Click FORMAT</a:t>
            </a:r>
            <a:r>
              <a:rPr lang="en-US" sz="900" kern="1200" baseline="0" dirty="0" smtClean="0">
                <a:solidFill>
                  <a:schemeClr val="bg2"/>
                </a:solidFill>
                <a:latin typeface="+mn-lt"/>
                <a:ea typeface="+mn-ea"/>
                <a:cs typeface="+mn-cs"/>
              </a:rPr>
              <a:t> </a:t>
            </a:r>
            <a:r>
              <a:rPr lang="en-US" sz="900" kern="1200" dirty="0" smtClean="0">
                <a:solidFill>
                  <a:schemeClr val="bg2"/>
                </a:solidFill>
                <a:latin typeface="+mn-lt"/>
                <a:ea typeface="+mn-ea"/>
                <a:cs typeface="+mn-cs"/>
              </a:rPr>
              <a:t>PAINTER (On the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Home tab, in the Clipboard group).</a:t>
            </a:r>
          </a:p>
        </p:txBody>
      </p:sp>
      <p:sp>
        <p:nvSpPr>
          <p:cNvPr id="215" name="Rectangle 68"/>
          <p:cNvSpPr/>
          <p:nvPr userDrawn="1"/>
        </p:nvSpPr>
        <p:spPr>
          <a:xfrm>
            <a:off x="490558" y="5626260"/>
            <a:ext cx="2752479" cy="784830"/>
          </a:xfrm>
          <a:prstGeom prst="rect">
            <a:avLst/>
          </a:prstGeom>
        </p:spPr>
        <p:txBody>
          <a:bodyPr wrap="square">
            <a:spAutoFit/>
          </a:bodyPr>
          <a:lstStyle/>
          <a:p>
            <a:r>
              <a:rPr lang="en-US" sz="900" kern="1200" dirty="0" smtClean="0">
                <a:solidFill>
                  <a:schemeClr val="bg2"/>
                </a:solidFill>
                <a:latin typeface="+mn-lt"/>
                <a:ea typeface="+mn-ea"/>
                <a:cs typeface="+mn-cs"/>
              </a:rPr>
              <a:t>Then go to the object you want to color in and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click on it. The new object now has the new color.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The color is only available in the paintbrush one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time but if you double-click the paintbrush, when </a:t>
            </a:r>
            <a:br>
              <a:rPr lang="en-US" sz="900" kern="1200" dirty="0" smtClean="0">
                <a:solidFill>
                  <a:schemeClr val="bg2"/>
                </a:solidFill>
                <a:latin typeface="+mn-lt"/>
                <a:ea typeface="+mn-ea"/>
                <a:cs typeface="+mn-cs"/>
              </a:rPr>
            </a:br>
            <a:r>
              <a:rPr lang="en-US" sz="900" kern="1200" dirty="0" smtClean="0">
                <a:solidFill>
                  <a:schemeClr val="bg2"/>
                </a:solidFill>
                <a:latin typeface="+mn-lt"/>
                <a:ea typeface="+mn-ea"/>
                <a:cs typeface="+mn-cs"/>
              </a:rPr>
              <a:t>you select it, you can use it on several objects.</a:t>
            </a:r>
            <a:endParaRPr lang="en-US" sz="900" kern="1200" dirty="0">
              <a:solidFill>
                <a:schemeClr val="bg2"/>
              </a:solidFill>
              <a:latin typeface="+mn-lt"/>
              <a:ea typeface="+mn-ea"/>
              <a:cs typeface="+mn-cs"/>
            </a:endParaRPr>
          </a:p>
        </p:txBody>
      </p:sp>
      <p:sp>
        <p:nvSpPr>
          <p:cNvPr id="216" name="Rectangle 82"/>
          <p:cNvSpPr/>
          <p:nvPr userDrawn="1"/>
        </p:nvSpPr>
        <p:spPr>
          <a:xfrm>
            <a:off x="481013" y="4409394"/>
            <a:ext cx="3211512" cy="687368"/>
          </a:xfrm>
          <a:prstGeom prst="rect">
            <a:avLst/>
          </a:prstGeom>
        </p:spPr>
        <p:txBody>
          <a:bodyPr wrap="square">
            <a:spAutoFit/>
          </a:bodyPr>
          <a:lstStyle/>
          <a:p>
            <a:pPr marL="0" indent="0">
              <a:spcBef>
                <a:spcPts val="200"/>
              </a:spcBef>
              <a:buNone/>
            </a:pPr>
            <a:r>
              <a:rPr lang="en-US" sz="1000" b="1" baseline="0" dirty="0" smtClean="0">
                <a:solidFill>
                  <a:schemeClr val="bg2"/>
                </a:solidFill>
              </a:rPr>
              <a:t>How to select the colors</a:t>
            </a:r>
          </a:p>
          <a:p>
            <a:pPr marL="0" marR="0" indent="0" algn="l" defTabSz="914400" rtl="0" eaLnBrk="1" fontAlgn="auto" latinLnBrk="0" hangingPunct="1">
              <a:lnSpc>
                <a:spcPct val="100000"/>
              </a:lnSpc>
              <a:spcBef>
                <a:spcPts val="200"/>
              </a:spcBef>
              <a:spcAft>
                <a:spcPts val="0"/>
              </a:spcAft>
              <a:buClrTx/>
              <a:buSzTx/>
              <a:buFontTx/>
              <a:buNone/>
              <a:tabLst/>
              <a:defRPr/>
            </a:pPr>
            <a:r>
              <a:rPr lang="en-US" sz="900" baseline="0" dirty="0" smtClean="0">
                <a:solidFill>
                  <a:schemeClr val="bg2"/>
                </a:solidFill>
              </a:rPr>
              <a:t>Select a color by clicking on the </a:t>
            </a:r>
            <a:r>
              <a:rPr lang="en-US" sz="900" b="1" baseline="0" dirty="0" smtClean="0">
                <a:solidFill>
                  <a:schemeClr val="bg2"/>
                </a:solidFill>
              </a:rPr>
              <a:t>dotted frame </a:t>
            </a:r>
            <a:br>
              <a:rPr lang="en-US" sz="900" b="1" baseline="0" dirty="0" smtClean="0">
                <a:solidFill>
                  <a:schemeClr val="bg2"/>
                </a:solidFill>
              </a:rPr>
            </a:br>
            <a:r>
              <a:rPr lang="en-US" sz="900" baseline="0" dirty="0" smtClean="0">
                <a:solidFill>
                  <a:schemeClr val="bg2"/>
                </a:solidFill>
              </a:rPr>
              <a:t>of the colored circle. Click when the</a:t>
            </a:r>
            <a:r>
              <a:rPr lang="en-US" sz="900" dirty="0" smtClean="0">
                <a:solidFill>
                  <a:schemeClr val="bg2"/>
                </a:solidFill>
              </a:rPr>
              <a:t> </a:t>
            </a:r>
            <a:r>
              <a:rPr lang="en-US" sz="900" baseline="0" dirty="0" smtClean="0">
                <a:solidFill>
                  <a:schemeClr val="bg2"/>
                </a:solidFill>
              </a:rPr>
              <a:t>curser looks </a:t>
            </a:r>
            <a:r>
              <a:rPr lang="en-US" sz="900" dirty="0" smtClean="0">
                <a:solidFill>
                  <a:schemeClr val="bg2"/>
                </a:solidFill>
              </a:rPr>
              <a:t/>
            </a:r>
            <a:br>
              <a:rPr lang="en-US" sz="900" dirty="0" smtClean="0">
                <a:solidFill>
                  <a:schemeClr val="bg2"/>
                </a:solidFill>
              </a:rPr>
            </a:br>
            <a:r>
              <a:rPr lang="en-US" sz="900" baseline="0" dirty="0" smtClean="0">
                <a:solidFill>
                  <a:schemeClr val="bg2"/>
                </a:solidFill>
              </a:rPr>
              <a:t>like a cross.</a:t>
            </a:r>
          </a:p>
        </p:txBody>
      </p:sp>
      <p:pic>
        <p:nvPicPr>
          <p:cNvPr id="217"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760" t="9051" r="95893" b="88688"/>
          <a:stretch/>
        </p:blipFill>
        <p:spPr bwMode="auto">
          <a:xfrm>
            <a:off x="2504459" y="5245799"/>
            <a:ext cx="215623" cy="21961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8" name="Rectangle 84"/>
          <p:cNvSpPr/>
          <p:nvPr userDrawn="1"/>
        </p:nvSpPr>
        <p:spPr>
          <a:xfrm>
            <a:off x="3564987" y="4303469"/>
            <a:ext cx="5284562" cy="2214713"/>
          </a:xfrm>
          <a:prstGeom prst="rect">
            <a:avLst/>
          </a:prstGeom>
          <a:solidFill>
            <a:schemeClr val="bg1"/>
          </a:solidFill>
          <a:ln w="3175">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900" dirty="0" smtClean="0">
              <a:solidFill>
                <a:schemeClr val="bg2"/>
              </a:solidFill>
            </a:endParaRPr>
          </a:p>
        </p:txBody>
      </p:sp>
      <p:sp>
        <p:nvSpPr>
          <p:cNvPr id="219" name="Text Box 56"/>
          <p:cNvSpPr txBox="1">
            <a:spLocks noChangeArrowheads="1"/>
          </p:cNvSpPr>
          <p:nvPr userDrawn="1"/>
        </p:nvSpPr>
        <p:spPr bwMode="auto">
          <a:xfrm>
            <a:off x="5161927" y="5177246"/>
            <a:ext cx="351201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Clr>
                <a:schemeClr val="tx2"/>
              </a:buClr>
              <a:buSzPct val="110000"/>
            </a:pPr>
            <a:r>
              <a:rPr lang="en-US" sz="800" dirty="0">
                <a:solidFill>
                  <a:schemeClr val="bg2"/>
                </a:solidFill>
              </a:rPr>
              <a:t>Use the ten </a:t>
            </a:r>
            <a:r>
              <a:rPr lang="en-US" sz="800" dirty="0" smtClean="0">
                <a:solidFill>
                  <a:schemeClr val="bg2"/>
                </a:solidFill>
              </a:rPr>
              <a:t>profile colors when</a:t>
            </a:r>
            <a:r>
              <a:rPr lang="en-US" sz="800" baseline="0" dirty="0" smtClean="0">
                <a:solidFill>
                  <a:schemeClr val="bg2"/>
                </a:solidFill>
              </a:rPr>
              <a:t> </a:t>
            </a:r>
            <a:r>
              <a:rPr lang="en-US" sz="800" dirty="0" smtClean="0">
                <a:solidFill>
                  <a:schemeClr val="bg2"/>
                </a:solidFill>
              </a:rPr>
              <a:t>formatting text and objects in</a:t>
            </a:r>
            <a:r>
              <a:rPr lang="en-US" sz="800" baseline="0" dirty="0" smtClean="0">
                <a:solidFill>
                  <a:schemeClr val="bg2"/>
                </a:solidFill>
              </a:rPr>
              <a:t> </a:t>
            </a:r>
            <a:r>
              <a:rPr lang="en-US" sz="800" dirty="0" smtClean="0">
                <a:solidFill>
                  <a:schemeClr val="bg2"/>
                </a:solidFill>
              </a:rPr>
              <a:t>PowerPoint.</a:t>
            </a:r>
          </a:p>
        </p:txBody>
      </p:sp>
      <p:sp>
        <p:nvSpPr>
          <p:cNvPr id="220" name="Text Box 56"/>
          <p:cNvSpPr txBox="1">
            <a:spLocks noChangeArrowheads="1"/>
          </p:cNvSpPr>
          <p:nvPr userDrawn="1"/>
        </p:nvSpPr>
        <p:spPr bwMode="auto">
          <a:xfrm>
            <a:off x="5161925" y="5513973"/>
            <a:ext cx="36700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1200"/>
              </a:spcBef>
              <a:buClr>
                <a:schemeClr val="tx2"/>
              </a:buClr>
              <a:buSzPct val="110000"/>
            </a:pPr>
            <a:r>
              <a:rPr lang="en-US" sz="800" dirty="0" smtClean="0">
                <a:solidFill>
                  <a:schemeClr val="accent6"/>
                </a:solidFill>
              </a:rPr>
              <a:t>DO NOT </a:t>
            </a:r>
            <a:r>
              <a:rPr lang="en-US" sz="800" dirty="0" smtClean="0">
                <a:solidFill>
                  <a:schemeClr val="bg2"/>
                </a:solidFill>
              </a:rPr>
              <a:t>use the tints under Theme Colors</a:t>
            </a:r>
            <a:r>
              <a:rPr lang="en-US" sz="800" dirty="0">
                <a:solidFill>
                  <a:schemeClr val="bg2"/>
                </a:solidFill>
              </a:rPr>
              <a:t> </a:t>
            </a:r>
            <a:r>
              <a:rPr lang="en-US" sz="800" baseline="0" dirty="0" smtClean="0">
                <a:solidFill>
                  <a:schemeClr val="bg2"/>
                </a:solidFill>
              </a:rPr>
              <a:t>nor </a:t>
            </a:r>
            <a:r>
              <a:rPr lang="en-US" sz="800" dirty="0" smtClean="0">
                <a:solidFill>
                  <a:schemeClr val="bg2"/>
                </a:solidFill>
              </a:rPr>
              <a:t>the colors under Standard Colors</a:t>
            </a:r>
            <a:r>
              <a:rPr lang="en-US" sz="800" baseline="0" dirty="0" smtClean="0">
                <a:solidFill>
                  <a:schemeClr val="bg2"/>
                </a:solidFill>
              </a:rPr>
              <a:t> (tints</a:t>
            </a:r>
            <a:r>
              <a:rPr lang="en-US" sz="800" dirty="0">
                <a:solidFill>
                  <a:schemeClr val="bg2"/>
                </a:solidFill>
              </a:rPr>
              <a:t> </a:t>
            </a:r>
            <a:r>
              <a:rPr lang="en-US" sz="800" baseline="0" dirty="0" smtClean="0">
                <a:solidFill>
                  <a:schemeClr val="bg2"/>
                </a:solidFill>
              </a:rPr>
              <a:t>and standard colors are not Volvo Brand colors).</a:t>
            </a:r>
            <a:endParaRPr lang="en-US" sz="800" dirty="0">
              <a:solidFill>
                <a:schemeClr val="bg2"/>
              </a:solidFill>
            </a:endParaRPr>
          </a:p>
        </p:txBody>
      </p:sp>
      <p:sp>
        <p:nvSpPr>
          <p:cNvPr id="221" name="AutoShape 38"/>
          <p:cNvSpPr>
            <a:spLocks/>
          </p:cNvSpPr>
          <p:nvPr userDrawn="1"/>
        </p:nvSpPr>
        <p:spPr bwMode="auto">
          <a:xfrm rot="10800000" flipH="1">
            <a:off x="4889222" y="5389137"/>
            <a:ext cx="70366" cy="597481"/>
          </a:xfrm>
          <a:prstGeom prst="rightBrace">
            <a:avLst>
              <a:gd name="adj1" fmla="val 60268"/>
              <a:gd name="adj2" fmla="val 50000"/>
            </a:avLst>
          </a:prstGeom>
          <a:noFill/>
          <a:ln w="9525">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en-US" dirty="0"/>
          </a:p>
        </p:txBody>
      </p:sp>
      <p:cxnSp>
        <p:nvCxnSpPr>
          <p:cNvPr id="222" name="Straight Connector 91"/>
          <p:cNvCxnSpPr/>
          <p:nvPr userDrawn="1"/>
        </p:nvCxnSpPr>
        <p:spPr>
          <a:xfrm>
            <a:off x="4986377" y="5289270"/>
            <a:ext cx="111612"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3" name="Straight Connector 92"/>
          <p:cNvCxnSpPr/>
          <p:nvPr userDrawn="1"/>
        </p:nvCxnSpPr>
        <p:spPr>
          <a:xfrm>
            <a:off x="5017696" y="5681066"/>
            <a:ext cx="80293"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4" name="Straight Connector 93"/>
          <p:cNvCxnSpPr/>
          <p:nvPr userDrawn="1"/>
        </p:nvCxnSpPr>
        <p:spPr>
          <a:xfrm>
            <a:off x="4986377" y="6165337"/>
            <a:ext cx="111612" cy="0"/>
          </a:xfrm>
          <a:prstGeom prst="line">
            <a:avLst/>
          </a:prstGeom>
          <a:ln>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25" name="Rectangle 94"/>
          <p:cNvSpPr/>
          <p:nvPr userDrawn="1"/>
        </p:nvSpPr>
        <p:spPr>
          <a:xfrm>
            <a:off x="3673350" y="4409394"/>
            <a:ext cx="5111790" cy="410369"/>
          </a:xfrm>
          <a:prstGeom prst="rect">
            <a:avLst/>
          </a:prstGeom>
        </p:spPr>
        <p:txBody>
          <a:bodyPr wrap="square">
            <a:spAutoFit/>
          </a:bodyPr>
          <a:lstStyle/>
          <a:p>
            <a:pPr marL="0" indent="0">
              <a:spcBef>
                <a:spcPts val="200"/>
              </a:spcBef>
              <a:buNone/>
            </a:pPr>
            <a:r>
              <a:rPr lang="en-US" sz="1000" b="1" baseline="0" dirty="0" smtClean="0">
                <a:solidFill>
                  <a:schemeClr val="bg2"/>
                </a:solidFill>
              </a:rPr>
              <a:t>Volvo Brand colors in PowerPoint</a:t>
            </a:r>
          </a:p>
          <a:p>
            <a:pPr marL="0" indent="0">
              <a:spcBef>
                <a:spcPts val="200"/>
              </a:spcBef>
              <a:buNone/>
            </a:pPr>
            <a:r>
              <a:rPr lang="en-US" sz="900" baseline="0" dirty="0" smtClean="0">
                <a:solidFill>
                  <a:schemeClr val="bg2"/>
                </a:solidFill>
              </a:rPr>
              <a:t>Select an object. On the Home tab, in the group Drawing, click the down arrow on SHAPE FILL. </a:t>
            </a:r>
          </a:p>
        </p:txBody>
      </p:sp>
      <p:sp>
        <p:nvSpPr>
          <p:cNvPr id="226" name="Text Box 56"/>
          <p:cNvSpPr txBox="1">
            <a:spLocks noChangeArrowheads="1"/>
          </p:cNvSpPr>
          <p:nvPr userDrawn="1"/>
        </p:nvSpPr>
        <p:spPr bwMode="auto">
          <a:xfrm>
            <a:off x="5161927" y="5923978"/>
            <a:ext cx="367003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ts val="1200"/>
              </a:spcBef>
              <a:buClr>
                <a:schemeClr val="tx2"/>
              </a:buClr>
              <a:buSzPct val="110000"/>
            </a:pPr>
            <a:r>
              <a:rPr lang="en-US" sz="800" dirty="0" smtClean="0">
                <a:solidFill>
                  <a:schemeClr val="bg2"/>
                </a:solidFill>
              </a:rPr>
              <a:t>When you open a NEW Volvo Brand PowerPoint template you will find </a:t>
            </a:r>
            <a:br>
              <a:rPr lang="en-US" sz="800" dirty="0" smtClean="0">
                <a:solidFill>
                  <a:schemeClr val="bg2"/>
                </a:solidFill>
              </a:rPr>
            </a:br>
            <a:r>
              <a:rPr lang="en-US" sz="800" dirty="0" smtClean="0">
                <a:solidFill>
                  <a:schemeClr val="bg2"/>
                </a:solidFill>
              </a:rPr>
              <a:t>the three remaining profile </a:t>
            </a:r>
            <a:r>
              <a:rPr lang="en-US" sz="800" smtClean="0">
                <a:solidFill>
                  <a:schemeClr val="bg2"/>
                </a:solidFill>
              </a:rPr>
              <a:t>colors under </a:t>
            </a:r>
            <a:r>
              <a:rPr lang="en-US" sz="800" dirty="0" smtClean="0">
                <a:solidFill>
                  <a:schemeClr val="bg2"/>
                </a:solidFill>
              </a:rPr>
              <a:t>Recent. </a:t>
            </a:r>
            <a:br>
              <a:rPr lang="en-US" sz="800" dirty="0" smtClean="0">
                <a:solidFill>
                  <a:schemeClr val="bg2"/>
                </a:solidFill>
              </a:rPr>
            </a:br>
            <a:r>
              <a:rPr lang="en-US" sz="600" dirty="0" smtClean="0">
                <a:solidFill>
                  <a:schemeClr val="bg2"/>
                </a:solidFill>
              </a:rPr>
              <a:t>These colors will disappear if you use other colors than Volvo Brand colors. Open a new </a:t>
            </a:r>
            <a:br>
              <a:rPr lang="en-US" sz="600" dirty="0" smtClean="0">
                <a:solidFill>
                  <a:schemeClr val="bg2"/>
                </a:solidFill>
              </a:rPr>
            </a:br>
            <a:r>
              <a:rPr lang="en-US" sz="600" dirty="0" smtClean="0">
                <a:solidFill>
                  <a:schemeClr val="bg2"/>
                </a:solidFill>
              </a:rPr>
              <a:t>template to find them agai</a:t>
            </a:r>
            <a:r>
              <a:rPr lang="en-US" sz="600" baseline="0" dirty="0" smtClean="0">
                <a:solidFill>
                  <a:schemeClr val="bg2"/>
                </a:solidFill>
              </a:rPr>
              <a:t>n or select colors from the Volvo Brand </a:t>
            </a:r>
            <a:r>
              <a:rPr lang="en-US" sz="600" baseline="0" smtClean="0">
                <a:solidFill>
                  <a:schemeClr val="bg2"/>
                </a:solidFill>
              </a:rPr>
              <a:t>Color layout above.</a:t>
            </a:r>
            <a:endParaRPr lang="en-US" sz="600" dirty="0">
              <a:solidFill>
                <a:schemeClr val="bg2"/>
              </a:solidFill>
            </a:endParaRPr>
          </a:p>
        </p:txBody>
      </p:sp>
      <p:pic>
        <p:nvPicPr>
          <p:cNvPr id="22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49047" y="4961774"/>
            <a:ext cx="1098205" cy="127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8" name="Text Placeholder 5"/>
          <p:cNvSpPr>
            <a:spLocks noGrp="1"/>
          </p:cNvSpPr>
          <p:nvPr>
            <p:ph type="body" sz="quarter" idx="25" hasCustomPrompt="1"/>
          </p:nvPr>
        </p:nvSpPr>
        <p:spPr>
          <a:xfrm>
            <a:off x="6906156" y="3673700"/>
            <a:ext cx="252000" cy="252000"/>
          </a:xfrm>
          <a:prstGeom prst="ellipse">
            <a:avLst/>
          </a:prstGeom>
          <a:solidFill>
            <a:srgbClr val="C4001A"/>
          </a:solidFill>
        </p:spPr>
        <p:txBody>
          <a:bodyPr anchor="ctr" anchorCtr="1">
            <a:noAutofit/>
          </a:bodyPr>
          <a:lstStyle>
            <a:lvl1pPr marL="184150" indent="-184150">
              <a:buNone/>
              <a:defRPr lang="en-US" sz="1600" smtClean="0">
                <a:solidFill>
                  <a:schemeClr val="bg1"/>
                </a:solidFill>
              </a:defRPr>
            </a:lvl1pPr>
          </a:lstStyle>
          <a:p>
            <a:pPr marL="0" lvl="0" indent="0" algn="ctr"/>
            <a:r>
              <a:rPr lang="en-US" smtClean="0"/>
              <a:t> </a:t>
            </a:r>
          </a:p>
        </p:txBody>
      </p:sp>
      <p:sp>
        <p:nvSpPr>
          <p:cNvPr id="229" name="Text Placeholder 5"/>
          <p:cNvSpPr>
            <a:spLocks noGrp="1"/>
          </p:cNvSpPr>
          <p:nvPr>
            <p:ph type="body" sz="quarter" idx="24" hasCustomPrompt="1"/>
          </p:nvPr>
        </p:nvSpPr>
        <p:spPr>
          <a:xfrm>
            <a:off x="6906156" y="3331707"/>
            <a:ext cx="252000" cy="252000"/>
          </a:xfrm>
          <a:prstGeom prst="ellipse">
            <a:avLst/>
          </a:prstGeom>
          <a:solidFill>
            <a:srgbClr val="F7D302"/>
          </a:solidFill>
        </p:spPr>
        <p:txBody>
          <a:bodyPr anchor="ctr" anchorCtr="1">
            <a:noAutofit/>
          </a:bodyPr>
          <a:lstStyle>
            <a:lvl1pPr marL="184150" indent="-184150">
              <a:buNone/>
              <a:defRPr lang="en-US" sz="1600" smtClean="0">
                <a:solidFill>
                  <a:schemeClr val="bg1"/>
                </a:solidFill>
              </a:defRPr>
            </a:lvl1pPr>
          </a:lstStyle>
          <a:p>
            <a:pPr marL="0" lvl="0" indent="0" algn="ctr"/>
            <a:r>
              <a:rPr lang="en-US" smtClean="0"/>
              <a:t> </a:t>
            </a:r>
          </a:p>
        </p:txBody>
      </p:sp>
      <p:sp>
        <p:nvSpPr>
          <p:cNvPr id="230" name="Text Placeholder 5"/>
          <p:cNvSpPr>
            <a:spLocks noGrp="1"/>
          </p:cNvSpPr>
          <p:nvPr>
            <p:ph type="body" sz="quarter" idx="23" hasCustomPrompt="1"/>
          </p:nvPr>
        </p:nvSpPr>
        <p:spPr>
          <a:xfrm>
            <a:off x="6906156" y="2996065"/>
            <a:ext cx="252000" cy="252000"/>
          </a:xfrm>
          <a:prstGeom prst="ellipse">
            <a:avLst/>
          </a:prstGeom>
          <a:solidFill>
            <a:srgbClr val="47962D"/>
          </a:solidFill>
        </p:spPr>
        <p:txBody>
          <a:bodyPr anchor="ctr" anchorCtr="1">
            <a:noAutofit/>
          </a:bodyPr>
          <a:lstStyle>
            <a:lvl1pPr marL="184150" indent="-184150">
              <a:buFontTx/>
              <a:buNone/>
              <a:defRPr lang="en-US" sz="1600" smtClean="0">
                <a:solidFill>
                  <a:schemeClr val="bg1"/>
                </a:solidFill>
              </a:defRPr>
            </a:lvl1pPr>
          </a:lstStyle>
          <a:p>
            <a:pPr marL="0" lvl="0" indent="0" algn="ctr"/>
            <a:r>
              <a:rPr lang="en-US" smtClean="0"/>
              <a:t> </a:t>
            </a:r>
          </a:p>
        </p:txBody>
      </p:sp>
      <p:sp>
        <p:nvSpPr>
          <p:cNvPr id="231" name="Text Placeholder 5"/>
          <p:cNvSpPr>
            <a:spLocks noGrp="1"/>
          </p:cNvSpPr>
          <p:nvPr>
            <p:ph type="body" sz="quarter" idx="22" hasCustomPrompt="1"/>
          </p:nvPr>
        </p:nvSpPr>
        <p:spPr>
          <a:xfrm>
            <a:off x="6906156" y="1809057"/>
            <a:ext cx="252000" cy="252000"/>
          </a:xfrm>
          <a:prstGeom prst="ellipse">
            <a:avLst/>
          </a:prstGeom>
          <a:solidFill>
            <a:srgbClr val="DA4451"/>
          </a:solidFill>
        </p:spPr>
        <p:txBody>
          <a:bodyPr anchor="ctr" anchorCtr="1">
            <a:noAutofit/>
          </a:bodyPr>
          <a:lstStyle>
            <a:lvl1pPr marL="0" indent="0" algn="ctr">
              <a:buNone/>
              <a:defRPr sz="1600">
                <a:solidFill>
                  <a:schemeClr val="bg1"/>
                </a:solidFill>
              </a:defRPr>
            </a:lvl1pPr>
          </a:lstStyle>
          <a:p>
            <a:pPr lvl="0"/>
            <a:r>
              <a:rPr lang="en-US" smtClean="0"/>
              <a:t> </a:t>
            </a:r>
          </a:p>
        </p:txBody>
      </p:sp>
      <p:sp>
        <p:nvSpPr>
          <p:cNvPr id="232" name="Rectangle 80"/>
          <p:cNvSpPr/>
          <p:nvPr userDrawn="1"/>
        </p:nvSpPr>
        <p:spPr>
          <a:xfrm>
            <a:off x="4993026" y="1122045"/>
            <a:ext cx="1916541" cy="2580194"/>
          </a:xfrm>
          <a:prstGeom prst="rect">
            <a:avLst/>
          </a:prstGeom>
        </p:spPr>
        <p:txBody>
          <a:bodyPr wrap="square">
            <a:spAutoFit/>
          </a:bodyPr>
          <a:lstStyle/>
          <a:p>
            <a:pPr>
              <a:spcBef>
                <a:spcPts val="200"/>
              </a:spcBef>
            </a:pPr>
            <a:r>
              <a:rPr lang="en-US" sz="1050" b="1" dirty="0">
                <a:solidFill>
                  <a:schemeClr val="bg2"/>
                </a:solidFill>
              </a:rPr>
              <a:t>Accent colors</a:t>
            </a:r>
          </a:p>
          <a:p>
            <a:pPr>
              <a:lnSpc>
                <a:spcPts val="1100"/>
              </a:lnSpc>
              <a:spcBef>
                <a:spcPts val="200"/>
              </a:spcBef>
            </a:pPr>
            <a:r>
              <a:rPr lang="sv-SE" sz="900" dirty="0">
                <a:solidFill>
                  <a:schemeClr val="bg2"/>
                </a:solidFill>
              </a:rPr>
              <a:t>Use each color in 100% and </a:t>
            </a:r>
            <a:r>
              <a:rPr lang="sv-SE" sz="900" dirty="0" smtClean="0">
                <a:solidFill>
                  <a:schemeClr val="bg2"/>
                </a:solidFill>
              </a:rPr>
              <a:t/>
            </a:r>
            <a:br>
              <a:rPr lang="sv-SE" sz="900" dirty="0" smtClean="0">
                <a:solidFill>
                  <a:schemeClr val="bg2"/>
                </a:solidFill>
              </a:rPr>
            </a:br>
            <a:r>
              <a:rPr lang="sv-SE" sz="900" dirty="0" smtClean="0">
                <a:solidFill>
                  <a:schemeClr val="bg2"/>
                </a:solidFill>
              </a:rPr>
              <a:t>only </a:t>
            </a:r>
            <a:r>
              <a:rPr lang="sv-SE" sz="900" dirty="0">
                <a:solidFill>
                  <a:schemeClr val="bg2"/>
                </a:solidFill>
              </a:rPr>
              <a:t>to draw attention to a message or a specific element. Don’t overuse them – the effect will be compromised. Accent colors should never be used </a:t>
            </a:r>
            <a:r>
              <a:rPr lang="sv-SE" sz="900" dirty="0" smtClean="0">
                <a:solidFill>
                  <a:schemeClr val="bg2"/>
                </a:solidFill>
              </a:rPr>
              <a:t/>
            </a:r>
            <a:br>
              <a:rPr lang="sv-SE" sz="900" dirty="0" smtClean="0">
                <a:solidFill>
                  <a:schemeClr val="bg2"/>
                </a:solidFill>
              </a:rPr>
            </a:br>
            <a:r>
              <a:rPr lang="sv-SE" sz="900" dirty="0" smtClean="0">
                <a:solidFill>
                  <a:schemeClr val="bg2"/>
                </a:solidFill>
              </a:rPr>
              <a:t>for </a:t>
            </a:r>
            <a:r>
              <a:rPr lang="sv-SE" sz="900" dirty="0">
                <a:solidFill>
                  <a:schemeClr val="bg2"/>
                </a:solidFill>
              </a:rPr>
              <a:t>decorative purposes. </a:t>
            </a:r>
            <a:r>
              <a:rPr lang="sv-SE" sz="900" dirty="0" smtClean="0">
                <a:solidFill>
                  <a:schemeClr val="bg2"/>
                </a:solidFill>
              </a:rPr>
              <a:t/>
            </a:r>
            <a:br>
              <a:rPr lang="sv-SE" sz="900" dirty="0" smtClean="0">
                <a:solidFill>
                  <a:schemeClr val="bg2"/>
                </a:solidFill>
              </a:rPr>
            </a:br>
            <a:r>
              <a:rPr lang="sv-SE" sz="900" dirty="0" smtClean="0">
                <a:solidFill>
                  <a:schemeClr val="bg2"/>
                </a:solidFill>
              </a:rPr>
              <a:t>And </a:t>
            </a:r>
            <a:r>
              <a:rPr lang="sv-SE" sz="900" dirty="0">
                <a:solidFill>
                  <a:schemeClr val="bg2"/>
                </a:solidFill>
              </a:rPr>
              <a:t>remember to only </a:t>
            </a:r>
            <a:r>
              <a:rPr lang="sv-SE" sz="900" dirty="0" smtClean="0">
                <a:solidFill>
                  <a:schemeClr val="bg2"/>
                </a:solidFill>
              </a:rPr>
              <a:t>stick</a:t>
            </a:r>
            <a:br>
              <a:rPr lang="sv-SE" sz="900" dirty="0" smtClean="0">
                <a:solidFill>
                  <a:schemeClr val="bg2"/>
                </a:solidFill>
              </a:rPr>
            </a:br>
            <a:r>
              <a:rPr lang="sv-SE" sz="900" dirty="0" smtClean="0">
                <a:solidFill>
                  <a:schemeClr val="bg2"/>
                </a:solidFill>
              </a:rPr>
              <a:t>to one </a:t>
            </a:r>
            <a:r>
              <a:rPr lang="sv-SE" sz="900" dirty="0">
                <a:solidFill>
                  <a:schemeClr val="bg2"/>
                </a:solidFill>
              </a:rPr>
              <a:t>color. </a:t>
            </a:r>
            <a:endParaRPr lang="en-US" sz="900" b="1" dirty="0">
              <a:solidFill>
                <a:schemeClr val="bg2"/>
              </a:solidFill>
            </a:endParaRPr>
          </a:p>
          <a:p>
            <a:pPr marL="0" indent="0">
              <a:spcBef>
                <a:spcPts val="200"/>
              </a:spcBef>
              <a:buNone/>
            </a:pPr>
            <a:endParaRPr lang="en-US" sz="1000" b="1" baseline="0" dirty="0" smtClean="0">
              <a:solidFill>
                <a:schemeClr val="bg2"/>
              </a:solidFill>
            </a:endParaRPr>
          </a:p>
          <a:p>
            <a:r>
              <a:rPr lang="sv-SE" sz="1000" b="1" i="0" u="none" strike="noStrike" kern="1200" baseline="0" dirty="0" smtClean="0">
                <a:solidFill>
                  <a:schemeClr val="bg2"/>
                </a:solidFill>
                <a:latin typeface="+mn-lt"/>
                <a:ea typeface="+mn-ea"/>
                <a:cs typeface="+mn-cs"/>
              </a:rPr>
              <a:t>Signal colors</a:t>
            </a:r>
          </a:p>
          <a:p>
            <a:pPr>
              <a:lnSpc>
                <a:spcPts val="1100"/>
              </a:lnSpc>
              <a:spcBef>
                <a:spcPts val="200"/>
              </a:spcBef>
            </a:pPr>
            <a:r>
              <a:rPr lang="sv-SE" sz="900" b="0" i="0" u="none" strike="noStrike" kern="1200" baseline="0" dirty="0" smtClean="0">
                <a:solidFill>
                  <a:schemeClr val="bg2"/>
                </a:solidFill>
                <a:latin typeface="+mn-lt"/>
                <a:ea typeface="+mn-ea"/>
                <a:cs typeface="+mn-cs"/>
              </a:rPr>
              <a:t>The signal colors are standard</a:t>
            </a:r>
            <a:r>
              <a:rPr lang="sv-SE" sz="900" b="0" i="0" u="none" strike="noStrike" kern="1200" dirty="0" smtClean="0">
                <a:solidFill>
                  <a:schemeClr val="bg2"/>
                </a:solidFill>
                <a:latin typeface="+mn-lt"/>
                <a:ea typeface="+mn-ea"/>
                <a:cs typeface="+mn-cs"/>
              </a:rPr>
              <a:t> </a:t>
            </a:r>
            <a:br>
              <a:rPr lang="sv-SE" sz="900" b="0" i="0" u="none" strike="noStrike" kern="120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colors, not unique to the Volvo</a:t>
            </a:r>
            <a:r>
              <a:rPr lang="sv-SE" sz="900" b="0" i="0" u="none" strike="noStrike" kern="1200" dirty="0" smtClean="0">
                <a:solidFill>
                  <a:schemeClr val="bg2"/>
                </a:solidFill>
                <a:latin typeface="+mn-lt"/>
                <a:ea typeface="+mn-ea"/>
                <a:cs typeface="+mn-cs"/>
              </a:rPr>
              <a:t> </a:t>
            </a:r>
            <a:br>
              <a:rPr lang="sv-SE" sz="900" b="0" i="0" u="none" strike="noStrike" kern="120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brand, and serve one</a:t>
            </a:r>
            <a:r>
              <a:rPr lang="sv-SE" sz="900" dirty="0">
                <a:solidFill>
                  <a:schemeClr val="bg2"/>
                </a:solidFill>
              </a:rPr>
              <a:t> </a:t>
            </a:r>
            <a:r>
              <a:rPr lang="sv-SE" sz="900" b="0" i="0" u="none" strike="noStrike" kern="1200" baseline="0" dirty="0" smtClean="0">
                <a:solidFill>
                  <a:schemeClr val="bg2"/>
                </a:solidFill>
                <a:latin typeface="+mn-lt"/>
                <a:ea typeface="+mn-ea"/>
                <a:cs typeface="+mn-cs"/>
              </a:rPr>
              <a:t>purpose </a:t>
            </a:r>
            <a:br>
              <a:rPr lang="sv-SE" sz="900" b="0" i="0" u="none" strike="noStrike" kern="1200" baseline="0" dirty="0" smtClean="0">
                <a:solidFill>
                  <a:schemeClr val="bg2"/>
                </a:solidFill>
                <a:latin typeface="+mn-lt"/>
                <a:ea typeface="+mn-ea"/>
                <a:cs typeface="+mn-cs"/>
              </a:rPr>
            </a:br>
            <a:r>
              <a:rPr lang="sv-SE" sz="900" b="0" i="0" u="none" strike="noStrike" kern="1200" baseline="0" dirty="0" smtClean="0">
                <a:solidFill>
                  <a:schemeClr val="bg2"/>
                </a:solidFill>
                <a:latin typeface="+mn-lt"/>
                <a:ea typeface="+mn-ea"/>
                <a:cs typeface="+mn-cs"/>
              </a:rPr>
              <a:t>only: To highlight user feedback</a:t>
            </a:r>
            <a:r>
              <a:rPr lang="sv-SE" sz="900" b="0" i="0" u="none" strike="noStrike" kern="1200" dirty="0" smtClean="0">
                <a:solidFill>
                  <a:schemeClr val="bg2"/>
                </a:solidFill>
                <a:latin typeface="+mn-lt"/>
                <a:ea typeface="+mn-ea"/>
                <a:cs typeface="+mn-cs"/>
              </a:rPr>
              <a:t> </a:t>
            </a:r>
            <a:r>
              <a:rPr lang="sv-SE" sz="900" b="0" i="0" u="none" strike="noStrike" kern="1200" baseline="0" dirty="0" smtClean="0">
                <a:solidFill>
                  <a:schemeClr val="bg2"/>
                </a:solidFill>
                <a:latin typeface="+mn-lt"/>
                <a:ea typeface="+mn-ea"/>
                <a:cs typeface="+mn-cs"/>
              </a:rPr>
              <a:t>messages</a:t>
            </a:r>
            <a:endParaRPr lang="en-US" sz="900" baseline="0" dirty="0" smtClean="0">
              <a:solidFill>
                <a:schemeClr val="bg2"/>
              </a:solidFill>
            </a:endParaRPr>
          </a:p>
        </p:txBody>
      </p:sp>
    </p:spTree>
    <p:extLst>
      <p:ext uri="{BB962C8B-B14F-4D97-AF65-F5344CB8AC3E}">
        <p14:creationId xmlns:p14="http://schemas.microsoft.com/office/powerpoint/2010/main" val="349933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LEASE NOTE">
    <p:spTree>
      <p:nvGrpSpPr>
        <p:cNvPr id="1" name=""/>
        <p:cNvGrpSpPr/>
        <p:nvPr/>
      </p:nvGrpSpPr>
      <p:grpSpPr>
        <a:xfrm>
          <a:off x="0" y="0"/>
          <a:ext cx="0" cy="0"/>
          <a:chOff x="0" y="0"/>
          <a:chExt cx="0" cy="0"/>
        </a:xfrm>
      </p:grpSpPr>
      <p:sp>
        <p:nvSpPr>
          <p:cNvPr id="2" name="Rectangle 1"/>
          <p:cNvSpPr/>
          <p:nvPr userDrawn="1"/>
        </p:nvSpPr>
        <p:spPr>
          <a:xfrm>
            <a:off x="0" y="0"/>
            <a:ext cx="9144000" cy="6848856"/>
          </a:xfrm>
          <a:prstGeom prst="rect">
            <a:avLst/>
          </a:prstGeom>
          <a:solidFill>
            <a:schemeClr val="bg1"/>
          </a:solidFill>
          <a:ln w="3175">
            <a:no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a:p>
        </p:txBody>
      </p:sp>
      <p:sp>
        <p:nvSpPr>
          <p:cNvPr id="4" name="TextBox 3"/>
          <p:cNvSpPr txBox="1"/>
          <p:nvPr userDrawn="1"/>
        </p:nvSpPr>
        <p:spPr>
          <a:xfrm>
            <a:off x="125413" y="694588"/>
            <a:ext cx="8895496" cy="5401479"/>
          </a:xfrm>
          <a:prstGeom prst="rect">
            <a:avLst/>
          </a:prstGeom>
          <a:noFill/>
        </p:spPr>
        <p:txBody>
          <a:bodyPr wrap="square" rtlCol="0">
            <a:spAutoFit/>
          </a:bodyPr>
          <a:lstStyle/>
          <a:p>
            <a:pPr algn="ctr">
              <a:spcBef>
                <a:spcPts val="1800"/>
              </a:spcBef>
            </a:pPr>
            <a:r>
              <a:rPr lang="en-US" sz="6600" kern="1200" smtClean="0">
                <a:solidFill>
                  <a:srgbClr val="C4001A"/>
                </a:solidFill>
                <a:latin typeface="+mn-lt"/>
                <a:ea typeface="+mn-ea"/>
                <a:cs typeface="+mn-cs"/>
              </a:rPr>
              <a:t>Layouts after this slide are not approved </a:t>
            </a:r>
            <a:br>
              <a:rPr lang="en-US" sz="6600" kern="1200" smtClean="0">
                <a:solidFill>
                  <a:srgbClr val="C4001A"/>
                </a:solidFill>
                <a:latin typeface="+mn-lt"/>
                <a:ea typeface="+mn-ea"/>
                <a:cs typeface="+mn-cs"/>
              </a:rPr>
            </a:br>
            <a:r>
              <a:rPr lang="en-US" sz="6600" kern="1200" smtClean="0">
                <a:solidFill>
                  <a:srgbClr val="C4001A"/>
                </a:solidFill>
                <a:latin typeface="+mn-lt"/>
                <a:ea typeface="+mn-ea"/>
                <a:cs typeface="+mn-cs"/>
              </a:rPr>
              <a:t>Volvo brand layouts.</a:t>
            </a:r>
          </a:p>
          <a:p>
            <a:pPr algn="ctr">
              <a:spcBef>
                <a:spcPts val="1800"/>
              </a:spcBef>
            </a:pPr>
            <a:r>
              <a:rPr lang="en-US" sz="6600" kern="1200" smtClean="0">
                <a:solidFill>
                  <a:srgbClr val="C4001A"/>
                </a:solidFill>
                <a:latin typeface="+mn-lt"/>
                <a:ea typeface="+mn-ea"/>
                <a:cs typeface="+mn-cs"/>
              </a:rPr>
              <a:t>Use only the layouts before this one.</a:t>
            </a:r>
            <a:endParaRPr lang="sv-SE" sz="6600" kern="1200" smtClean="0">
              <a:solidFill>
                <a:srgbClr val="C4001A"/>
              </a:solidFill>
              <a:latin typeface="+mn-lt"/>
              <a:ea typeface="+mn-ea"/>
              <a:cs typeface="+mn-cs"/>
            </a:endParaRPr>
          </a:p>
        </p:txBody>
      </p:sp>
    </p:spTree>
    <p:extLst>
      <p:ext uri="{BB962C8B-B14F-4D97-AF65-F5344CB8AC3E}">
        <p14:creationId xmlns:p14="http://schemas.microsoft.com/office/powerpoint/2010/main" val="21773999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smtClean="0"/>
              <a:t>March 10, 2016</a:t>
            </a:r>
            <a:endParaRPr lang="sv-SE"/>
          </a:p>
        </p:txBody>
      </p:sp>
      <p:sp>
        <p:nvSpPr>
          <p:cNvPr id="4" name="Footer Placeholder 3"/>
          <p:cNvSpPr>
            <a:spLocks noGrp="1"/>
          </p:cNvSpPr>
          <p:nvPr>
            <p:ph type="ftr" sz="quarter" idx="11"/>
          </p:nvPr>
        </p:nvSpPr>
        <p:spPr/>
        <p:txBody>
          <a:bodyPr/>
          <a:lstStyle/>
          <a:p>
            <a:r>
              <a:rPr lang="en-US" smtClean="0"/>
              <a:t>Jonas Holmberg, Volvo Penta</a:t>
            </a:r>
            <a:endParaRPr lang="sv-SE"/>
          </a:p>
        </p:txBody>
      </p:sp>
      <p:sp>
        <p:nvSpPr>
          <p:cNvPr id="5" name="Slide Number Placeholder 4"/>
          <p:cNvSpPr>
            <a:spLocks noGrp="1"/>
          </p:cNvSpPr>
          <p:nvPr>
            <p:ph type="sldNum" sz="quarter" idx="12"/>
          </p:nvPr>
        </p:nvSpPr>
        <p:spPr/>
        <p:txBody>
          <a:bodyPr/>
          <a:lstStyle/>
          <a:p>
            <a:fld id="{14987987-F8B9-4309-B5D0-D5D86517802D}" type="slidenum">
              <a:rPr lang="sv-SE" smtClean="0"/>
              <a:pPr/>
              <a:t>‹#›</a:t>
            </a:fld>
            <a:endParaRPr lang="sv-SE"/>
          </a:p>
        </p:txBody>
      </p:sp>
      <p:sp>
        <p:nvSpPr>
          <p:cNvPr id="8" name="Text Placeholder 4"/>
          <p:cNvSpPr>
            <a:spLocks noGrp="1"/>
          </p:cNvSpPr>
          <p:nvPr>
            <p:ph type="body" sz="quarter" idx="13" hasCustomPrompt="1"/>
          </p:nvPr>
        </p:nvSpPr>
        <p:spPr>
          <a:xfrm>
            <a:off x="544513" y="5269094"/>
            <a:ext cx="5803551" cy="474663"/>
          </a:xfrm>
        </p:spPr>
        <p:txBody>
          <a:bodyPr>
            <a:noAutofit/>
          </a:bodyPr>
          <a:lstStyle>
            <a:lvl1pPr marL="0" indent="0">
              <a:buNone/>
              <a:defRPr sz="2000" spc="-30" baseline="0"/>
            </a:lvl1pPr>
          </a:lstStyle>
          <a:p>
            <a:pPr lvl="0"/>
            <a:r>
              <a:rPr lang="en-US" smtClean="0"/>
              <a:t>Click to add sub-heading – max one line</a:t>
            </a:r>
          </a:p>
        </p:txBody>
      </p:sp>
      <p:sp>
        <p:nvSpPr>
          <p:cNvPr id="10" name="Text Placeholder 9"/>
          <p:cNvSpPr>
            <a:spLocks noGrp="1"/>
          </p:cNvSpPr>
          <p:nvPr>
            <p:ph type="body" sz="quarter" idx="14" hasCustomPrompt="1"/>
          </p:nvPr>
        </p:nvSpPr>
        <p:spPr>
          <a:xfrm>
            <a:off x="6391986" y="2974984"/>
            <a:ext cx="2452322" cy="2795149"/>
          </a:xfrm>
        </p:spPr>
        <p:txBody>
          <a:bodyPr>
            <a:noAutofit/>
          </a:bodyPr>
          <a:lstStyle>
            <a:lvl1pPr marL="0" indent="0" algn="r">
              <a:buNone/>
              <a:defRPr sz="20000" spc="-80" baseline="0">
                <a:solidFill>
                  <a:schemeClr val="accent2"/>
                </a:solidFill>
                <a:latin typeface="Volvo Broad Pro Digital" panose="020B0606030202080204" pitchFamily="34" charset="0"/>
              </a:defRPr>
            </a:lvl1pPr>
          </a:lstStyle>
          <a:p>
            <a:pPr lvl="0"/>
            <a:r>
              <a:rPr lang="en-US" smtClean="0"/>
              <a:t>1</a:t>
            </a:r>
          </a:p>
        </p:txBody>
      </p:sp>
      <p:sp>
        <p:nvSpPr>
          <p:cNvPr id="11" name="Picture Placeholder 7"/>
          <p:cNvSpPr>
            <a:spLocks noGrp="1"/>
          </p:cNvSpPr>
          <p:nvPr>
            <p:ph type="pic" sz="quarter" idx="15" hasCustomPrompt="1"/>
          </p:nvPr>
        </p:nvSpPr>
        <p:spPr>
          <a:xfrm>
            <a:off x="125413" y="114300"/>
            <a:ext cx="8893175" cy="3314700"/>
          </a:xfrm>
        </p:spPr>
        <p:txBody>
          <a:bodyPr anchor="ctr" anchorCtr="0">
            <a:normAutofit/>
          </a:bodyPr>
          <a:lstStyle>
            <a:lvl1pPr marL="0" indent="0" algn="ctr">
              <a:buNone/>
              <a:defRPr sz="1400"/>
            </a:lvl1pPr>
          </a:lstStyle>
          <a:p>
            <a:r>
              <a:rPr lang="sv-SE" smtClean="0"/>
              <a:t>Click icon to insert Picture</a:t>
            </a:r>
            <a:endParaRPr lang="sv-SE"/>
          </a:p>
        </p:txBody>
      </p:sp>
      <p:sp>
        <p:nvSpPr>
          <p:cNvPr id="14" name="Title 11"/>
          <p:cNvSpPr>
            <a:spLocks noGrp="1"/>
          </p:cNvSpPr>
          <p:nvPr>
            <p:ph type="title" hasCustomPrompt="1"/>
          </p:nvPr>
        </p:nvSpPr>
        <p:spPr>
          <a:xfrm>
            <a:off x="545116" y="3760987"/>
            <a:ext cx="5802930" cy="1619901"/>
          </a:xfrm>
        </p:spPr>
        <p:txBody>
          <a:bodyPr anchor="b" anchorCtr="0"/>
          <a:lstStyle>
            <a:lvl1pPr>
              <a:lnSpc>
                <a:spcPts val="5500"/>
              </a:lnSpc>
              <a:defRPr lang="sv-SE" sz="7000" b="0" kern="1200" cap="all" spc="0" baseline="0">
                <a:solidFill>
                  <a:schemeClr val="bg2"/>
                </a:solidFill>
                <a:latin typeface="Volvo Broad Pro Digital" panose="020B0606030202080204" pitchFamily="34" charset="0"/>
                <a:ea typeface="+mj-ea"/>
                <a:cs typeface="VolvoBroad" panose="020B0806020102060101" pitchFamily="34" charset="0"/>
              </a:defRPr>
            </a:lvl1pPr>
          </a:lstStyle>
          <a:p>
            <a:r>
              <a:rPr lang="en-US" smtClean="0"/>
              <a:t>Click to add title</a:t>
            </a:r>
            <a:br>
              <a:rPr lang="en-US" smtClean="0"/>
            </a:br>
            <a:r>
              <a:rPr lang="en-US" smtClean="0"/>
              <a:t>max two lines</a:t>
            </a:r>
            <a:endParaRPr lang="sv-SE"/>
          </a:p>
        </p:txBody>
      </p:sp>
    </p:spTree>
    <p:extLst>
      <p:ext uri="{BB962C8B-B14F-4D97-AF65-F5344CB8AC3E}">
        <p14:creationId xmlns:p14="http://schemas.microsoft.com/office/powerpoint/2010/main" val="38409996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1143000"/>
          </a:xfrm>
        </p:spPr>
        <p:txBody>
          <a:bodyPr/>
          <a:lstStyle>
            <a:lvl1pPr>
              <a:defRPr sz="3200"/>
            </a:lvl1pPr>
          </a:lstStyle>
          <a:p>
            <a:r>
              <a:rPr lang="en-US" smtClean="0"/>
              <a:t>Click to edit Master title style</a:t>
            </a:r>
            <a:endParaRPr lang="sv-SE"/>
          </a:p>
        </p:txBody>
      </p:sp>
      <p:sp>
        <p:nvSpPr>
          <p:cNvPr id="3" name="Content Placeholder 2"/>
          <p:cNvSpPr>
            <a:spLocks noGrp="1"/>
          </p:cNvSpPr>
          <p:nvPr>
            <p:ph idx="1"/>
          </p:nvPr>
        </p:nvSpPr>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7"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8"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441629713"/>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ing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9"/>
            <a:ext cx="8229600" cy="938704"/>
          </a:xfrm>
        </p:spPr>
        <p:txBody>
          <a:bodyPr/>
          <a:lstStyle>
            <a:lvl1pPr>
              <a:defRPr sz="3200"/>
            </a:lvl1pPr>
          </a:lstStyle>
          <a:p>
            <a:r>
              <a:rPr lang="en-US" smtClean="0"/>
              <a:t>Click to edit Master title style</a:t>
            </a:r>
            <a:endParaRPr lang="sv-SE"/>
          </a:p>
        </p:txBody>
      </p:sp>
      <p:sp>
        <p:nvSpPr>
          <p:cNvPr id="3" name="Content Placeholder 2"/>
          <p:cNvSpPr>
            <a:spLocks noGrp="1"/>
          </p:cNvSpPr>
          <p:nvPr>
            <p:ph idx="1"/>
          </p:nvPr>
        </p:nvSpPr>
        <p:spPr/>
        <p:txBody>
          <a:bodyPr>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8"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148933114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8705"/>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9" name="Text Placeholder 10"/>
          <p:cNvSpPr>
            <a:spLocks noGrp="1"/>
          </p:cNvSpPr>
          <p:nvPr>
            <p:ph type="body" sz="quarter" idx="11"/>
          </p:nvPr>
        </p:nvSpPr>
        <p:spPr>
          <a:xfrm>
            <a:off x="554400"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1" name="Text Placeholder 10"/>
          <p:cNvSpPr>
            <a:spLocks noGrp="1"/>
          </p:cNvSpPr>
          <p:nvPr>
            <p:ph type="body" sz="quarter" idx="12"/>
          </p:nvPr>
        </p:nvSpPr>
        <p:spPr>
          <a:xfrm>
            <a:off x="4660408"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8"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2"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234660533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Text Slide">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96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12" name="Text Placeholder 10"/>
          <p:cNvSpPr>
            <a:spLocks noGrp="1"/>
          </p:cNvSpPr>
          <p:nvPr>
            <p:ph type="body" sz="quarter" idx="11"/>
          </p:nvPr>
        </p:nvSpPr>
        <p:spPr>
          <a:xfrm>
            <a:off x="554400"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0" name="Text Placeholder 10"/>
          <p:cNvSpPr>
            <a:spLocks noGrp="1"/>
          </p:cNvSpPr>
          <p:nvPr>
            <p:ph type="body" sz="quarter" idx="12"/>
          </p:nvPr>
        </p:nvSpPr>
        <p:spPr>
          <a:xfrm>
            <a:off x="3323977"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11" name="Text Placeholder 10"/>
          <p:cNvSpPr>
            <a:spLocks noGrp="1"/>
          </p:cNvSpPr>
          <p:nvPr>
            <p:ph type="body" sz="quarter" idx="13"/>
          </p:nvPr>
        </p:nvSpPr>
        <p:spPr>
          <a:xfrm>
            <a:off x="6075970" y="1731600"/>
            <a:ext cx="2654792"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3"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4" name="Text Placeholder 4"/>
          <p:cNvSpPr>
            <a:spLocks noGrp="1"/>
          </p:cNvSpPr>
          <p:nvPr>
            <p:ph type="body" sz="quarter" idx="14"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131394783"/>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939600"/>
          </a:xfrm>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8" name="Content Placeholder 2"/>
          <p:cNvSpPr>
            <a:spLocks noGrp="1"/>
          </p:cNvSpPr>
          <p:nvPr>
            <p:ph idx="10" hasCustomPrompt="1"/>
          </p:nvPr>
        </p:nvSpPr>
        <p:spPr>
          <a:xfrm>
            <a:off x="4668712" y="1825625"/>
            <a:ext cx="3894996" cy="3952376"/>
          </a:xfrm>
        </p:spPr>
        <p:txBody>
          <a:bodyPr anchor="ctr" anchorCtr="0">
            <a:normAutofit/>
          </a:bodyPr>
          <a:lstStyle>
            <a:lvl1pPr marL="0" indent="0" algn="ctr">
              <a:buNone/>
              <a:defRPr sz="1400"/>
            </a:lvl1pPr>
            <a:lvl2pPr>
              <a:defRPr sz="1400"/>
            </a:lvl2pPr>
            <a:lvl3pPr>
              <a:defRPr sz="1200"/>
            </a:lvl3pPr>
            <a:lvl4pPr>
              <a:defRPr sz="1100"/>
            </a:lvl4pPr>
            <a:lvl5pPr>
              <a:defRPr sz="1100"/>
            </a:lvl5pPr>
          </a:lstStyle>
          <a:p>
            <a:pPr lvl="0"/>
            <a:r>
              <a:rPr lang="en-US" smtClean="0"/>
              <a:t>Click icon to insert Table, Chart or SmartArt</a:t>
            </a:r>
            <a:endParaRPr lang="sv-SE"/>
          </a:p>
        </p:txBody>
      </p:sp>
      <p:sp>
        <p:nvSpPr>
          <p:cNvPr id="12" name="Text Placeholder 10"/>
          <p:cNvSpPr>
            <a:spLocks noGrp="1"/>
          </p:cNvSpPr>
          <p:nvPr>
            <p:ph type="body" sz="quarter" idx="11"/>
          </p:nvPr>
        </p:nvSpPr>
        <p:spPr>
          <a:xfrm>
            <a:off x="554400" y="1731600"/>
            <a:ext cx="3895200" cy="4046400"/>
          </a:xfrm>
        </p:spPr>
        <p:txBody>
          <a:bodyPr>
            <a:normAutofit/>
          </a:bodyPr>
          <a:lstStyle>
            <a:lvl1pPr>
              <a:defRPr sz="1600"/>
            </a:lvl1pPr>
            <a:lvl2pPr>
              <a:defRPr sz="1400"/>
            </a:lvl2pPr>
            <a:lvl3pPr>
              <a:defRPr sz="1200"/>
            </a:lvl3pPr>
            <a:lvl4pPr>
              <a:defRPr sz="1100"/>
            </a:lvl4pPr>
            <a:lvl5pPr>
              <a:defRPr sz="11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
        <p:nvSpPr>
          <p:cNvPr id="11" name="Text Placeholder 4"/>
          <p:cNvSpPr>
            <a:spLocks noGrp="1"/>
          </p:cNvSpPr>
          <p:nvPr>
            <p:ph type="body" sz="quarter" idx="13" hasCustomPrompt="1"/>
          </p:nvPr>
        </p:nvSpPr>
        <p:spPr>
          <a:xfrm>
            <a:off x="553912" y="864148"/>
            <a:ext cx="8229600" cy="474663"/>
          </a:xfrm>
        </p:spPr>
        <p:txBody>
          <a:bodyPr>
            <a:noAutofit/>
          </a:bodyPr>
          <a:lstStyle>
            <a:lvl1pPr marL="0" indent="0">
              <a:lnSpc>
                <a:spcPts val="2600"/>
              </a:lnSpc>
              <a:buNone/>
              <a:defRPr sz="2000" spc="-30" baseline="0"/>
            </a:lvl1pPr>
          </a:lstStyle>
          <a:p>
            <a:pPr lvl="0"/>
            <a:r>
              <a:rPr lang="en-US" smtClean="0"/>
              <a:t>Click to add sub-heading – max one line</a:t>
            </a:r>
          </a:p>
        </p:txBody>
      </p:sp>
    </p:spTree>
    <p:extLst>
      <p:ext uri="{BB962C8B-B14F-4D97-AF65-F5344CB8AC3E}">
        <p14:creationId xmlns:p14="http://schemas.microsoft.com/office/powerpoint/2010/main" val="395484186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smtClean="0"/>
              <a:t>Click to edit Master title style</a:t>
            </a:r>
            <a:endParaRPr lang="sv-SE"/>
          </a:p>
        </p:txBody>
      </p:sp>
      <p:sp>
        <p:nvSpPr>
          <p:cNvPr id="5"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9"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13"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spTree>
    <p:extLst>
      <p:ext uri="{BB962C8B-B14F-4D97-AF65-F5344CB8AC3E}">
        <p14:creationId xmlns:p14="http://schemas.microsoft.com/office/powerpoint/2010/main" val="529356607"/>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theme" Target="../theme/theme1.xml"/><Relationship Id="rId24" Type="http://schemas.openxmlformats.org/officeDocument/2006/relationships/image" Target="../media/image1.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3912" y="406518"/>
            <a:ext cx="8229600" cy="1143000"/>
          </a:xfrm>
          <a:prstGeom prst="rect">
            <a:avLst/>
          </a:prstGeom>
        </p:spPr>
        <p:txBody>
          <a:bodyPr vert="horz" lIns="91440" tIns="45720" rIns="91440" bIns="45720" rtlCol="0" anchor="t" anchorCtr="0">
            <a:noAutofit/>
          </a:bodyPr>
          <a:lstStyle/>
          <a:p>
            <a:r>
              <a:rPr lang="en-US" smtClean="0"/>
              <a:t>Click to edit Master title style</a:t>
            </a:r>
            <a:endParaRPr lang="sv-SE"/>
          </a:p>
        </p:txBody>
      </p:sp>
      <p:sp>
        <p:nvSpPr>
          <p:cNvPr id="3" name="Text Placeholder 2"/>
          <p:cNvSpPr>
            <a:spLocks noGrp="1"/>
          </p:cNvSpPr>
          <p:nvPr>
            <p:ph type="body" idx="1"/>
          </p:nvPr>
        </p:nvSpPr>
        <p:spPr>
          <a:xfrm>
            <a:off x="553912" y="1758462"/>
            <a:ext cx="8229600" cy="40180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cxnSp>
        <p:nvCxnSpPr>
          <p:cNvPr id="11" name="Straight Connector 10"/>
          <p:cNvCxnSpPr/>
          <p:nvPr/>
        </p:nvCxnSpPr>
        <p:spPr>
          <a:xfrm>
            <a:off x="123093" y="5990737"/>
            <a:ext cx="8895600" cy="0"/>
          </a:xfrm>
          <a:prstGeom prst="line">
            <a:avLst/>
          </a:prstGeom>
          <a:ln w="12700">
            <a:solidFill>
              <a:schemeClr val="bg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2"/>
          </p:nvPr>
        </p:nvSpPr>
        <p:spPr>
          <a:xfrm>
            <a:off x="474785" y="6426815"/>
            <a:ext cx="2133600" cy="365125"/>
          </a:xfrm>
          <a:prstGeom prst="rect">
            <a:avLst/>
          </a:prstGeom>
        </p:spPr>
        <p:txBody>
          <a:bodyPr vert="horz" lIns="91440" tIns="45720" rIns="91440" bIns="45720" rtlCol="0" anchor="ctr"/>
          <a:lstStyle>
            <a:lvl1pPr algn="l">
              <a:defRPr sz="750">
                <a:solidFill>
                  <a:schemeClr val="tx1"/>
                </a:solidFill>
              </a:defRPr>
            </a:lvl1pPr>
          </a:lstStyle>
          <a:p>
            <a:r>
              <a:rPr lang="en-US" smtClean="0"/>
              <a:t>March 10, 2016</a:t>
            </a:r>
            <a:endParaRPr lang="sv-SE"/>
          </a:p>
        </p:txBody>
      </p:sp>
      <p:sp>
        <p:nvSpPr>
          <p:cNvPr id="6" name="Footer Placeholder 5"/>
          <p:cNvSpPr>
            <a:spLocks noGrp="1"/>
          </p:cNvSpPr>
          <p:nvPr>
            <p:ph type="ftr" sz="quarter" idx="3"/>
          </p:nvPr>
        </p:nvSpPr>
        <p:spPr>
          <a:xfrm>
            <a:off x="103921" y="6297612"/>
            <a:ext cx="6270502" cy="365125"/>
          </a:xfrm>
          <a:prstGeom prst="rect">
            <a:avLst/>
          </a:prstGeom>
        </p:spPr>
        <p:txBody>
          <a:bodyPr vert="horz" lIns="91440" tIns="45720" rIns="91440" bIns="45720" rtlCol="0" anchor="ctr"/>
          <a:lstStyle>
            <a:lvl1pPr algn="l">
              <a:defRPr sz="750">
                <a:solidFill>
                  <a:schemeClr val="tx1"/>
                </a:solidFill>
              </a:defRPr>
            </a:lvl1pPr>
          </a:lstStyle>
          <a:p>
            <a:r>
              <a:rPr lang="en-US" smtClean="0"/>
              <a:t>Jonas Holmberg, Volvo Penta</a:t>
            </a:r>
            <a:endParaRPr lang="sv-SE"/>
          </a:p>
        </p:txBody>
      </p:sp>
      <p:sp>
        <p:nvSpPr>
          <p:cNvPr id="10" name="Slide Number Placeholder 9"/>
          <p:cNvSpPr>
            <a:spLocks noGrp="1"/>
          </p:cNvSpPr>
          <p:nvPr>
            <p:ph type="sldNum" sz="quarter" idx="4"/>
          </p:nvPr>
        </p:nvSpPr>
        <p:spPr>
          <a:xfrm>
            <a:off x="103921" y="6426815"/>
            <a:ext cx="577362" cy="365125"/>
          </a:xfrm>
          <a:prstGeom prst="rect">
            <a:avLst/>
          </a:prstGeom>
        </p:spPr>
        <p:txBody>
          <a:bodyPr vert="horz" lIns="91440" tIns="45720" rIns="91440" bIns="45720" rtlCol="0" anchor="ctr"/>
          <a:lstStyle>
            <a:lvl1pPr algn="l">
              <a:defRPr sz="750">
                <a:solidFill>
                  <a:schemeClr val="tx1"/>
                </a:solidFill>
              </a:defRPr>
            </a:lvl1pPr>
          </a:lstStyle>
          <a:p>
            <a:fld id="{14987987-F8B9-4309-B5D0-D5D86517802D}" type="slidenum">
              <a:rPr lang="sv-SE" smtClean="0"/>
              <a:pPr/>
              <a:t>‹#›</a:t>
            </a:fld>
            <a:endParaRPr lang="sv-SE"/>
          </a:p>
        </p:txBody>
      </p:sp>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8058476" y="6380006"/>
            <a:ext cx="883920" cy="262128"/>
          </a:xfrm>
          <a:prstGeom prst="rect">
            <a:avLst/>
          </a:prstGeom>
        </p:spPr>
      </p:pic>
    </p:spTree>
    <p:extLst>
      <p:ext uri="{BB962C8B-B14F-4D97-AF65-F5344CB8AC3E}">
        <p14:creationId xmlns:p14="http://schemas.microsoft.com/office/powerpoint/2010/main" val="670147997"/>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5" r:id="rId4"/>
    <p:sldLayoutId id="2147483676" r:id="rId5"/>
    <p:sldLayoutId id="2147483664" r:id="rId6"/>
    <p:sldLayoutId id="2147483672" r:id="rId7"/>
    <p:sldLayoutId id="2147483670" r:id="rId8"/>
    <p:sldLayoutId id="2147483678" r:id="rId9"/>
    <p:sldLayoutId id="2147483673" r:id="rId10"/>
    <p:sldLayoutId id="2147483669" r:id="rId11"/>
    <p:sldLayoutId id="2147483679" r:id="rId12"/>
    <p:sldLayoutId id="2147483649" r:id="rId13"/>
    <p:sldLayoutId id="2147483680" r:id="rId14"/>
    <p:sldLayoutId id="2147483661" r:id="rId15"/>
    <p:sldLayoutId id="2147483662" r:id="rId16"/>
    <p:sldLayoutId id="2147483666" r:id="rId17"/>
    <p:sldLayoutId id="2147483668" r:id="rId18"/>
    <p:sldLayoutId id="2147483674" r:id="rId19"/>
    <p:sldLayoutId id="2147483675" r:id="rId20"/>
    <p:sldLayoutId id="2147483681" r:id="rId21"/>
    <p:sldLayoutId id="2147483677" r:id="rId22"/>
  </p:sldLayoutIdLst>
  <p:timing>
    <p:tnLst>
      <p:par>
        <p:cTn xmlns:p14="http://schemas.microsoft.com/office/powerpoint/2010/main" id="1" dur="indefinite" restart="never" nodeType="tmRoot"/>
      </p:par>
    </p:tnLst>
  </p:timing>
  <p:hf hdr="0"/>
  <p:txStyles>
    <p:titleStyle>
      <a:lvl1pPr algn="l" defTabSz="914400" rtl="0" eaLnBrk="1" latinLnBrk="0" hangingPunct="1">
        <a:lnSpc>
          <a:spcPts val="3600"/>
        </a:lnSpc>
        <a:spcBef>
          <a:spcPct val="0"/>
        </a:spcBef>
        <a:buNone/>
        <a:defRPr sz="3200" b="1" kern="1200" spc="-80" baseline="0">
          <a:solidFill>
            <a:schemeClr val="bg2"/>
          </a:solidFill>
          <a:latin typeface="Arial" panose="020B0604020202020204" pitchFamily="34" charset="0"/>
          <a:ea typeface="+mj-ea"/>
          <a:cs typeface="Arial" panose="020B0604020202020204" pitchFamily="34" charset="0"/>
        </a:defRPr>
      </a:lvl1pPr>
    </p:titleStyle>
    <p:bodyStyle>
      <a:lvl1pPr marL="184150" indent="-184150" algn="l" defTabSz="914400" rtl="0" eaLnBrk="1" latinLnBrk="0" hangingPunct="1">
        <a:spcBef>
          <a:spcPts val="1200"/>
        </a:spcBef>
        <a:buClr>
          <a:schemeClr val="bg2"/>
        </a:buClr>
        <a:buFont typeface="Arial" panose="020B0604020202020204" pitchFamily="34" charset="0"/>
        <a:buChar char="•"/>
        <a:defRPr sz="1800" kern="1200">
          <a:solidFill>
            <a:schemeClr val="bg2"/>
          </a:solidFill>
          <a:latin typeface="Arial" panose="020B0604020202020204" pitchFamily="34" charset="0"/>
          <a:ea typeface="+mn-ea"/>
          <a:cs typeface="Arial" panose="020B0604020202020204" pitchFamily="34" charset="0"/>
        </a:defRPr>
      </a:lvl1pPr>
      <a:lvl2pPr marL="457200" indent="-255588" algn="l" defTabSz="914400" rtl="0" eaLnBrk="1" latinLnBrk="0" hangingPunct="1">
        <a:spcBef>
          <a:spcPts val="300"/>
        </a:spcBef>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2pPr>
      <a:lvl3pPr marL="695325" indent="-220663" algn="l" defTabSz="914400" rtl="0" eaLnBrk="1" latinLnBrk="0" hangingPunct="1">
        <a:spcBef>
          <a:spcPts val="300"/>
        </a:spcBef>
        <a:buFont typeface="Arial" panose="020B0604020202020204" pitchFamily="34" charset="0"/>
        <a:buChar char="–"/>
        <a:defRPr sz="1400" kern="1200">
          <a:solidFill>
            <a:schemeClr val="bg2"/>
          </a:solidFill>
          <a:latin typeface="Arial" panose="020B0604020202020204" pitchFamily="34" charset="0"/>
          <a:ea typeface="+mn-ea"/>
          <a:cs typeface="Arial" panose="020B0604020202020204" pitchFamily="34" charset="0"/>
        </a:defRPr>
      </a:lvl3pPr>
      <a:lvl4pPr marL="949325" indent="-201613" algn="l" defTabSz="914400" rtl="0" eaLnBrk="1" latinLnBrk="0" hangingPunct="1">
        <a:spcBef>
          <a:spcPts val="300"/>
        </a:spcBef>
        <a:buFont typeface="Arial" panose="020B0604020202020204" pitchFamily="34" charset="0"/>
        <a:buChar char="–"/>
        <a:defRPr sz="1200" kern="1200">
          <a:solidFill>
            <a:schemeClr val="bg2"/>
          </a:solidFill>
          <a:latin typeface="Arial" panose="020B0604020202020204" pitchFamily="34" charset="0"/>
          <a:ea typeface="+mn-ea"/>
          <a:cs typeface="Arial" panose="020B0604020202020204" pitchFamily="34" charset="0"/>
        </a:defRPr>
      </a:lvl4pPr>
      <a:lvl5pPr marL="1152525" indent="-185738" algn="l" defTabSz="914400" rtl="0" eaLnBrk="1" latinLnBrk="0" hangingPunct="1">
        <a:spcBef>
          <a:spcPts val="300"/>
        </a:spcBef>
        <a:buFont typeface="Arial" panose="020B0604020202020204" pitchFamily="34" charset="0"/>
        <a:buChar char="–"/>
        <a:defRPr sz="12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publications.jrc.ec.europa.eu/repository/handle/JRC8695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7.jpeg"/><Relationship Id="rId1" Type="http://schemas.openxmlformats.org/officeDocument/2006/relationships/tags" Target="../tags/tag1.xml"/><Relationship Id="rId2"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jpeg"/><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511" y="2387230"/>
            <a:ext cx="8327346" cy="2367783"/>
          </a:xfrm>
        </p:spPr>
        <p:txBody>
          <a:bodyPr/>
          <a:lstStyle/>
          <a:p>
            <a:r>
              <a:rPr lang="en-US" sz="4000" dirty="0" smtClean="0"/>
              <a:t>European union </a:t>
            </a:r>
            <a:r>
              <a:rPr lang="en-US" sz="4000" dirty="0"/>
              <a:t>development of in use evaluation method </a:t>
            </a:r>
            <a:r>
              <a:rPr lang="en-US" sz="4000" dirty="0" smtClean="0"/>
              <a:t>for Non </a:t>
            </a:r>
            <a:r>
              <a:rPr lang="en-US" sz="4000" dirty="0"/>
              <a:t>Road Mobile Machinery</a:t>
            </a:r>
            <a:endParaRPr lang="sv-SE" sz="4000" dirty="0"/>
          </a:p>
        </p:txBody>
      </p:sp>
      <p:sp>
        <p:nvSpPr>
          <p:cNvPr id="3" name="Text Placeholder 2"/>
          <p:cNvSpPr>
            <a:spLocks noGrp="1"/>
          </p:cNvSpPr>
          <p:nvPr>
            <p:ph type="body" sz="quarter" idx="10"/>
          </p:nvPr>
        </p:nvSpPr>
        <p:spPr>
          <a:xfrm>
            <a:off x="544513" y="5111791"/>
            <a:ext cx="5706534" cy="474663"/>
          </a:xfrm>
        </p:spPr>
        <p:txBody>
          <a:bodyPr/>
          <a:lstStyle/>
          <a:p>
            <a:r>
              <a:rPr lang="en-US" sz="2800" dirty="0" smtClean="0"/>
              <a:t>Jonas Holmberg</a:t>
            </a:r>
          </a:p>
          <a:p>
            <a:endParaRPr lang="en-US" sz="2800" dirty="0"/>
          </a:p>
        </p:txBody>
      </p:sp>
      <p:pic>
        <p:nvPicPr>
          <p:cNvPr id="5" name="Picture 4" descr="jaun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183" y="377093"/>
            <a:ext cx="1470771" cy="100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99287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EU Non-Road In Use Evaluation Development</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10</a:t>
            </a:fld>
            <a:endParaRPr lang="sv-SE"/>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6515" y="1727201"/>
            <a:ext cx="6170971" cy="405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9"/>
          <p:cNvSpPr/>
          <p:nvPr/>
        </p:nvSpPr>
        <p:spPr>
          <a:xfrm>
            <a:off x="3730978" y="1727201"/>
            <a:ext cx="316089" cy="3349766"/>
          </a:xfrm>
          <a:prstGeom prst="ellipse">
            <a:avLst/>
          </a:prstGeom>
          <a:noFill/>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mtClean="0">
              <a:solidFill>
                <a:schemeClr val="bg2"/>
              </a:solidFill>
            </a:endParaRPr>
          </a:p>
        </p:txBody>
      </p:sp>
      <p:sp>
        <p:nvSpPr>
          <p:cNvPr id="11" name="Rectangle 10"/>
          <p:cNvSpPr/>
          <p:nvPr/>
        </p:nvSpPr>
        <p:spPr>
          <a:xfrm>
            <a:off x="1179689" y="988747"/>
            <a:ext cx="6784622" cy="584775"/>
          </a:xfrm>
          <a:prstGeom prst="rect">
            <a:avLst/>
          </a:prstGeom>
        </p:spPr>
        <p:txBody>
          <a:bodyPr wrap="square">
            <a:spAutoFit/>
          </a:bodyPr>
          <a:lstStyle/>
          <a:p>
            <a:pPr algn="ctr"/>
            <a:r>
              <a:rPr lang="en-US" altLang="sv-SE" sz="1600" dirty="0"/>
              <a:t>Working events shorter than </a:t>
            </a:r>
            <a:r>
              <a:rPr lang="en-US" altLang="sv-SE" sz="1600" dirty="0" smtClean="0"/>
              <a:t>2 </a:t>
            </a:r>
            <a:r>
              <a:rPr lang="en-US" sz="1600" dirty="0" smtClean="0"/>
              <a:t>minutes </a:t>
            </a:r>
            <a:r>
              <a:rPr lang="en-US" altLang="sv-SE" sz="1600" dirty="0"/>
              <a:t>are merged with surrounding non-working events longer than </a:t>
            </a:r>
            <a:r>
              <a:rPr lang="en-US" altLang="sv-SE" sz="1600" dirty="0" smtClean="0"/>
              <a:t>2 </a:t>
            </a:r>
            <a:r>
              <a:rPr lang="en-US" sz="1600" dirty="0" smtClean="0"/>
              <a:t>minutes</a:t>
            </a:r>
            <a:endParaRPr lang="en-US" sz="1600" dirty="0"/>
          </a:p>
        </p:txBody>
      </p:sp>
    </p:spTree>
    <p:extLst>
      <p:ext uri="{BB962C8B-B14F-4D97-AF65-F5344CB8AC3E}">
        <p14:creationId xmlns:p14="http://schemas.microsoft.com/office/powerpoint/2010/main" val="8522455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16" y="1715912"/>
            <a:ext cx="6172168" cy="40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553912" y="406518"/>
            <a:ext cx="8229600" cy="582229"/>
          </a:xfrm>
        </p:spPr>
        <p:txBody>
          <a:bodyPr/>
          <a:lstStyle/>
          <a:p>
            <a:r>
              <a:rPr lang="en-US" sz="2800" dirty="0"/>
              <a:t>EU Non-Road In Use Evaluation Development</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11</a:t>
            </a:fld>
            <a:endParaRPr lang="sv-SE"/>
          </a:p>
        </p:txBody>
      </p:sp>
      <p:sp>
        <p:nvSpPr>
          <p:cNvPr id="11" name="Rectangle 10"/>
          <p:cNvSpPr/>
          <p:nvPr/>
        </p:nvSpPr>
        <p:spPr>
          <a:xfrm>
            <a:off x="0" y="1101637"/>
            <a:ext cx="9144000" cy="338554"/>
          </a:xfrm>
          <a:prstGeom prst="rect">
            <a:avLst/>
          </a:prstGeom>
        </p:spPr>
        <p:txBody>
          <a:bodyPr wrap="square">
            <a:spAutoFit/>
          </a:bodyPr>
          <a:lstStyle/>
          <a:p>
            <a:pPr algn="ctr">
              <a:buClr>
                <a:srgbClr val="0F5494"/>
              </a:buClr>
              <a:defRPr/>
            </a:pPr>
            <a:r>
              <a:rPr lang="en-US" sz="1600" dirty="0"/>
              <a:t>For all non-working events, the first </a:t>
            </a:r>
            <a:r>
              <a:rPr lang="en-US" sz="1600" dirty="0" smtClean="0"/>
              <a:t>2 minutes of </a:t>
            </a:r>
            <a:r>
              <a:rPr lang="en-US" sz="1600" dirty="0"/>
              <a:t>the events are </a:t>
            </a:r>
            <a:r>
              <a:rPr lang="en-US" sz="1600" dirty="0" smtClean="0"/>
              <a:t>valid (i.e. defined as working).</a:t>
            </a:r>
            <a:endParaRPr lang="en-US" sz="1600" dirty="0"/>
          </a:p>
        </p:txBody>
      </p:sp>
      <p:sp>
        <p:nvSpPr>
          <p:cNvPr id="14" name="Oval 13"/>
          <p:cNvSpPr/>
          <p:nvPr/>
        </p:nvSpPr>
        <p:spPr>
          <a:xfrm>
            <a:off x="3458024" y="1715912"/>
            <a:ext cx="316089" cy="3279169"/>
          </a:xfrm>
          <a:prstGeom prst="ellipse">
            <a:avLst/>
          </a:prstGeom>
          <a:noFill/>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mtClean="0">
              <a:solidFill>
                <a:schemeClr val="bg2"/>
              </a:solidFill>
            </a:endParaRPr>
          </a:p>
        </p:txBody>
      </p:sp>
      <p:sp>
        <p:nvSpPr>
          <p:cNvPr id="15" name="Oval 14"/>
          <p:cNvSpPr/>
          <p:nvPr/>
        </p:nvSpPr>
        <p:spPr>
          <a:xfrm>
            <a:off x="5082106" y="1715912"/>
            <a:ext cx="316089" cy="3279169"/>
          </a:xfrm>
          <a:prstGeom prst="ellipse">
            <a:avLst/>
          </a:prstGeom>
          <a:noFill/>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mtClean="0">
              <a:solidFill>
                <a:schemeClr val="bg2"/>
              </a:solidFill>
            </a:endParaRPr>
          </a:p>
        </p:txBody>
      </p:sp>
      <p:sp>
        <p:nvSpPr>
          <p:cNvPr id="16" name="Oval 15"/>
          <p:cNvSpPr/>
          <p:nvPr/>
        </p:nvSpPr>
        <p:spPr>
          <a:xfrm>
            <a:off x="5657586" y="1715911"/>
            <a:ext cx="316089" cy="3279169"/>
          </a:xfrm>
          <a:prstGeom prst="ellipse">
            <a:avLst/>
          </a:prstGeom>
          <a:noFill/>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mtClean="0">
              <a:solidFill>
                <a:schemeClr val="bg2"/>
              </a:solidFill>
            </a:endParaRPr>
          </a:p>
        </p:txBody>
      </p:sp>
    </p:spTree>
    <p:extLst>
      <p:ext uri="{BB962C8B-B14F-4D97-AF65-F5344CB8AC3E}">
        <p14:creationId xmlns:p14="http://schemas.microsoft.com/office/powerpoint/2010/main" val="42542450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582229"/>
          </a:xfrm>
        </p:spPr>
        <p:txBody>
          <a:bodyPr/>
          <a:lstStyle/>
          <a:p>
            <a:r>
              <a:rPr lang="en-US" sz="2800" dirty="0"/>
              <a:t>EU Non-Road In Use Evaluation Development</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12</a:t>
            </a:fld>
            <a:endParaRPr lang="sv-S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16" y="1709825"/>
            <a:ext cx="6172168" cy="40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3468" y="957070"/>
            <a:ext cx="7755465" cy="646331"/>
          </a:xfrm>
          <a:prstGeom prst="rect">
            <a:avLst/>
          </a:prstGeom>
        </p:spPr>
        <p:txBody>
          <a:bodyPr wrap="square">
            <a:spAutoFit/>
          </a:bodyPr>
          <a:lstStyle/>
          <a:p>
            <a:pPr algn="ctr">
              <a:buClr>
                <a:srgbClr val="0F5494"/>
              </a:buClr>
              <a:defRPr/>
            </a:pPr>
            <a:r>
              <a:rPr lang="en-US" altLang="sv-SE" dirty="0" smtClean="0"/>
              <a:t>Exclude data following long </a:t>
            </a:r>
            <a:r>
              <a:rPr lang="en-US" altLang="sv-SE" dirty="0"/>
              <a:t>non working </a:t>
            </a:r>
            <a:r>
              <a:rPr lang="en-US" altLang="sv-SE" dirty="0" smtClean="0"/>
              <a:t>events</a:t>
            </a:r>
            <a:r>
              <a:rPr lang="en-US" altLang="sv-SE" dirty="0"/>
              <a:t> </a:t>
            </a:r>
            <a:r>
              <a:rPr lang="en-US" altLang="sv-SE" dirty="0" smtClean="0"/>
              <a:t>(&gt;10 min</a:t>
            </a:r>
            <a:r>
              <a:rPr lang="en-US" altLang="sv-SE" dirty="0"/>
              <a:t>)</a:t>
            </a:r>
            <a:r>
              <a:rPr lang="en-US" dirty="0" smtClean="0"/>
              <a:t> until </a:t>
            </a:r>
            <a:r>
              <a:rPr lang="en-US" dirty="0"/>
              <a:t>the exhaust </a:t>
            </a:r>
            <a:r>
              <a:rPr lang="en-US" dirty="0" smtClean="0"/>
              <a:t>temperature </a:t>
            </a:r>
            <a:r>
              <a:rPr lang="en-US" dirty="0"/>
              <a:t>reaches </a:t>
            </a:r>
            <a:r>
              <a:rPr lang="en-US" dirty="0" smtClean="0"/>
              <a:t>250ºC or 4 min has passed, whatever occurs first.</a:t>
            </a:r>
            <a:endParaRPr lang="en-US" dirty="0"/>
          </a:p>
        </p:txBody>
      </p:sp>
      <p:sp>
        <p:nvSpPr>
          <p:cNvPr id="10" name="Oval 9"/>
          <p:cNvSpPr/>
          <p:nvPr/>
        </p:nvSpPr>
        <p:spPr>
          <a:xfrm>
            <a:off x="2761986" y="1709825"/>
            <a:ext cx="316089" cy="3244313"/>
          </a:xfrm>
          <a:prstGeom prst="ellipse">
            <a:avLst/>
          </a:prstGeom>
          <a:noFill/>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mtClean="0">
              <a:solidFill>
                <a:schemeClr val="bg2"/>
              </a:solidFill>
            </a:endParaRPr>
          </a:p>
        </p:txBody>
      </p:sp>
      <p:sp>
        <p:nvSpPr>
          <p:cNvPr id="11" name="Oval 10"/>
          <p:cNvSpPr/>
          <p:nvPr/>
        </p:nvSpPr>
        <p:spPr>
          <a:xfrm>
            <a:off x="4101741" y="1709825"/>
            <a:ext cx="316089" cy="3244313"/>
          </a:xfrm>
          <a:prstGeom prst="ellipse">
            <a:avLst/>
          </a:prstGeom>
          <a:noFill/>
          <a:ln w="38100">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mtClean="0">
              <a:solidFill>
                <a:schemeClr val="bg2"/>
              </a:solidFill>
            </a:endParaRPr>
          </a:p>
        </p:txBody>
      </p:sp>
    </p:spTree>
    <p:extLst>
      <p:ext uri="{BB962C8B-B14F-4D97-AF65-F5344CB8AC3E}">
        <p14:creationId xmlns:p14="http://schemas.microsoft.com/office/powerpoint/2010/main" val="1977609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661" y="406518"/>
            <a:ext cx="8734566" cy="630712"/>
          </a:xfrm>
        </p:spPr>
        <p:txBody>
          <a:bodyPr/>
          <a:lstStyle/>
          <a:p>
            <a:r>
              <a:rPr lang="en-US" sz="2800" dirty="0"/>
              <a:t>EU Non-Road In Use Evaluation </a:t>
            </a:r>
            <a:r>
              <a:rPr lang="en-US" sz="2800" dirty="0" smtClean="0"/>
              <a:t>Development</a:t>
            </a:r>
            <a:br>
              <a:rPr lang="en-US" sz="2800" dirty="0" smtClean="0"/>
            </a:br>
            <a:endParaRPr lang="en-US" sz="2000" dirty="0"/>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13</a:t>
            </a:fld>
            <a:endParaRPr lang="sv-SE"/>
          </a:p>
        </p:txBody>
      </p:sp>
      <p:sp>
        <p:nvSpPr>
          <p:cNvPr id="8" name="Content Placeholder 2"/>
          <p:cNvSpPr>
            <a:spLocks noGrp="1"/>
          </p:cNvSpPr>
          <p:nvPr>
            <p:ph idx="1"/>
          </p:nvPr>
        </p:nvSpPr>
        <p:spPr>
          <a:xfrm>
            <a:off x="531334" y="1487606"/>
            <a:ext cx="8134994" cy="4067035"/>
          </a:xfrm>
        </p:spPr>
        <p:txBody>
          <a:bodyPr>
            <a:noAutofit/>
          </a:bodyPr>
          <a:lstStyle/>
          <a:p>
            <a:pPr marL="0" indent="0" algn="just">
              <a:buClr>
                <a:srgbClr val="0F5494"/>
              </a:buClr>
              <a:buNone/>
              <a:defRPr/>
            </a:pPr>
            <a:r>
              <a:rPr lang="en-US" altLang="sv-SE" sz="2000" b="1" u="sng" dirty="0" smtClean="0"/>
              <a:t>Summary:</a:t>
            </a:r>
          </a:p>
          <a:p>
            <a:pPr marL="342900" indent="-342900" algn="just">
              <a:spcAft>
                <a:spcPts val="1200"/>
              </a:spcAft>
              <a:buClr>
                <a:srgbClr val="0F5494"/>
              </a:buClr>
              <a:buFont typeface="+mj-lt"/>
              <a:buAutoNum type="arabicPeriod"/>
              <a:defRPr/>
            </a:pPr>
            <a:r>
              <a:rPr lang="en-US" altLang="sv-SE" dirty="0" smtClean="0"/>
              <a:t>&lt;10% power: Non working, </a:t>
            </a:r>
            <a:r>
              <a:rPr lang="en-US" dirty="0" smtClean="0"/>
              <a:t>≥</a:t>
            </a:r>
            <a:r>
              <a:rPr lang="en-US" dirty="0"/>
              <a:t>10</a:t>
            </a:r>
            <a:r>
              <a:rPr lang="en-US" dirty="0" smtClean="0"/>
              <a:t>% power: Working</a:t>
            </a:r>
            <a:endParaRPr lang="en-US" altLang="sv-SE" dirty="0" smtClean="0"/>
          </a:p>
          <a:p>
            <a:pPr marL="342900" indent="-342900" algn="just">
              <a:spcAft>
                <a:spcPts val="1200"/>
              </a:spcAft>
              <a:buClr>
                <a:srgbClr val="0F5494"/>
              </a:buClr>
              <a:buFont typeface="+mj-lt"/>
              <a:buAutoNum type="arabicPeriod"/>
              <a:defRPr/>
            </a:pPr>
            <a:r>
              <a:rPr lang="en-US" altLang="sv-SE" dirty="0" smtClean="0"/>
              <a:t>Working </a:t>
            </a:r>
            <a:r>
              <a:rPr lang="en-US" altLang="sv-SE" dirty="0"/>
              <a:t>events shorter than </a:t>
            </a:r>
            <a:r>
              <a:rPr lang="en-US" altLang="sv-SE" dirty="0" smtClean="0"/>
              <a:t>2 </a:t>
            </a:r>
            <a:r>
              <a:rPr lang="en-US" dirty="0" smtClean="0"/>
              <a:t>minutes </a:t>
            </a:r>
            <a:r>
              <a:rPr lang="en-US" altLang="sv-SE" dirty="0"/>
              <a:t>are merged with surrounding non-working events </a:t>
            </a:r>
            <a:r>
              <a:rPr lang="en-US" altLang="sv-SE" dirty="0" smtClean="0"/>
              <a:t>that are longer </a:t>
            </a:r>
            <a:r>
              <a:rPr lang="en-US" altLang="sv-SE" dirty="0"/>
              <a:t>than </a:t>
            </a:r>
            <a:r>
              <a:rPr lang="en-US" altLang="sv-SE" dirty="0" smtClean="0"/>
              <a:t>2 </a:t>
            </a:r>
            <a:r>
              <a:rPr lang="en-US" dirty="0" smtClean="0"/>
              <a:t>minutes.</a:t>
            </a:r>
          </a:p>
          <a:p>
            <a:pPr marL="342900" indent="-342900" algn="just">
              <a:spcAft>
                <a:spcPts val="1200"/>
              </a:spcAft>
              <a:buClr>
                <a:srgbClr val="0F5494"/>
              </a:buClr>
              <a:buFont typeface="+mj-lt"/>
              <a:buAutoNum type="arabicPeriod"/>
              <a:defRPr/>
            </a:pPr>
            <a:r>
              <a:rPr lang="en-US" dirty="0" smtClean="0"/>
              <a:t>For </a:t>
            </a:r>
            <a:r>
              <a:rPr lang="en-US" dirty="0"/>
              <a:t>all non-working events, the first </a:t>
            </a:r>
            <a:r>
              <a:rPr lang="en-US" dirty="0" smtClean="0"/>
              <a:t>2 minutes </a:t>
            </a:r>
            <a:r>
              <a:rPr lang="en-US" dirty="0"/>
              <a:t>of the </a:t>
            </a:r>
            <a:r>
              <a:rPr lang="en-US" dirty="0" smtClean="0"/>
              <a:t>events </a:t>
            </a:r>
            <a:r>
              <a:rPr lang="en-US" dirty="0"/>
              <a:t>are valid</a:t>
            </a:r>
            <a:r>
              <a:rPr lang="en-US" dirty="0" smtClean="0"/>
              <a:t>.</a:t>
            </a:r>
          </a:p>
          <a:p>
            <a:pPr marL="342900" indent="-342900" algn="just">
              <a:spcAft>
                <a:spcPts val="1200"/>
              </a:spcAft>
              <a:buClr>
                <a:srgbClr val="0F5494"/>
              </a:buClr>
              <a:buFont typeface="+mj-lt"/>
              <a:buAutoNum type="arabicPeriod"/>
              <a:defRPr/>
            </a:pPr>
            <a:r>
              <a:rPr lang="en-US" altLang="sv-SE" dirty="0" smtClean="0"/>
              <a:t>After long non working events, &gt;10 min</a:t>
            </a:r>
            <a:r>
              <a:rPr lang="en-US" dirty="0" smtClean="0"/>
              <a:t>, exclusion until </a:t>
            </a:r>
            <a:r>
              <a:rPr lang="en-US" dirty="0"/>
              <a:t>the exhaust gas temperature </a:t>
            </a:r>
            <a:r>
              <a:rPr lang="en-US" dirty="0" smtClean="0"/>
              <a:t>downstream of exhaust </a:t>
            </a:r>
            <a:r>
              <a:rPr lang="en-US" dirty="0" err="1" smtClean="0"/>
              <a:t>aftertreatment</a:t>
            </a:r>
            <a:r>
              <a:rPr lang="en-US" dirty="0" smtClean="0"/>
              <a:t> system reaches 250ºC or maximum 4 minutes.</a:t>
            </a:r>
            <a:endParaRPr lang="en-GB" altLang="sv-SE" dirty="0"/>
          </a:p>
          <a:p>
            <a:pPr marL="457200" indent="-457200" algn="just">
              <a:buClr>
                <a:srgbClr val="0F5494"/>
              </a:buClr>
              <a:buFont typeface="+mj-lt"/>
              <a:buAutoNum type="arabicPeriod"/>
              <a:defRPr/>
            </a:pPr>
            <a:endParaRPr lang="en-US" dirty="0"/>
          </a:p>
        </p:txBody>
      </p:sp>
    </p:spTree>
    <p:extLst>
      <p:ext uri="{BB962C8B-B14F-4D97-AF65-F5344CB8AC3E}">
        <p14:creationId xmlns:p14="http://schemas.microsoft.com/office/powerpoint/2010/main" val="137145001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EU Non-Road In Use Evaluation Development</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14</a:t>
            </a:fld>
            <a:endParaRPr lang="sv-SE"/>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5246" y="1862380"/>
            <a:ext cx="5913508" cy="388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36221" y="1234071"/>
            <a:ext cx="8088489" cy="369332"/>
          </a:xfrm>
          <a:prstGeom prst="rect">
            <a:avLst/>
          </a:prstGeom>
        </p:spPr>
        <p:txBody>
          <a:bodyPr wrap="square">
            <a:spAutoFit/>
          </a:bodyPr>
          <a:lstStyle/>
          <a:p>
            <a:pPr algn="ctr"/>
            <a:r>
              <a:rPr lang="en-US" dirty="0"/>
              <a:t>Work-Based-Window is calculated for the remaining working </a:t>
            </a:r>
            <a:r>
              <a:rPr lang="en-US" dirty="0" smtClean="0"/>
              <a:t>events.</a:t>
            </a:r>
            <a:endParaRPr lang="en-US" dirty="0"/>
          </a:p>
        </p:txBody>
      </p:sp>
    </p:spTree>
    <p:extLst>
      <p:ext uri="{BB962C8B-B14F-4D97-AF65-F5344CB8AC3E}">
        <p14:creationId xmlns:p14="http://schemas.microsoft.com/office/powerpoint/2010/main" val="5540531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EU Non-Road In Use Evaluation Development</a:t>
            </a:r>
          </a:p>
        </p:txBody>
      </p:sp>
      <p:sp>
        <p:nvSpPr>
          <p:cNvPr id="4" name="Footer Placeholder 3"/>
          <p:cNvSpPr>
            <a:spLocks noGrp="1"/>
          </p:cNvSpPr>
          <p:nvPr>
            <p:ph type="ftr" sz="quarter" idx="3"/>
          </p:nvPr>
        </p:nvSpPr>
        <p:spPr/>
        <p:txBody>
          <a:bodyPr/>
          <a:lstStyle/>
          <a:p>
            <a:r>
              <a:rPr lang="en-US" b="1" dirty="0" smtClean="0"/>
              <a:t>Jonas Holmberg, Volvo Penta</a:t>
            </a:r>
            <a:endParaRPr lang="sv-SE" b="1" dirty="0"/>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15</a:t>
            </a:fld>
            <a:endParaRPr lang="sv-SE"/>
          </a:p>
        </p:txBody>
      </p:sp>
      <p:sp>
        <p:nvSpPr>
          <p:cNvPr id="7" name="Content Placeholder 2"/>
          <p:cNvSpPr>
            <a:spLocks noGrp="1"/>
          </p:cNvSpPr>
          <p:nvPr>
            <p:ph idx="1"/>
          </p:nvPr>
        </p:nvSpPr>
        <p:spPr>
          <a:xfrm>
            <a:off x="553912" y="1104901"/>
            <a:ext cx="8229600" cy="1924050"/>
          </a:xfrm>
        </p:spPr>
        <p:txBody>
          <a:bodyPr/>
          <a:lstStyle/>
          <a:p>
            <a:r>
              <a:rPr lang="en-US" dirty="0" smtClean="0"/>
              <a:t>Only work-based-windows produced with average engine power &gt;20% of maximum power used.</a:t>
            </a:r>
          </a:p>
          <a:p>
            <a:r>
              <a:rPr lang="en-US" dirty="0" smtClean="0"/>
              <a:t>Calculation of Conformity Factor (CF):</a:t>
            </a:r>
          </a:p>
          <a:p>
            <a:pPr lvl="1"/>
            <a:r>
              <a:rPr lang="en-US" dirty="0" smtClean="0"/>
              <a:t>The 10% windows with highest brake specific emissions are excluded.</a:t>
            </a:r>
          </a:p>
          <a:p>
            <a:pPr lvl="1"/>
            <a:r>
              <a:rPr lang="en-US" dirty="0" smtClean="0"/>
              <a:t>The emission value for the 90% percentile divided by the limit for the transient certification cycle -&gt; Conformity Factor (CF)</a:t>
            </a:r>
            <a:endParaRPr lang="en-US" dirty="0"/>
          </a:p>
          <a:p>
            <a:endParaRPr lang="en-US" dirty="0"/>
          </a:p>
        </p:txBody>
      </p:sp>
      <p:grpSp>
        <p:nvGrpSpPr>
          <p:cNvPr id="8" name="Group 7"/>
          <p:cNvGrpSpPr/>
          <p:nvPr/>
        </p:nvGrpSpPr>
        <p:grpSpPr>
          <a:xfrm>
            <a:off x="2351250" y="3061254"/>
            <a:ext cx="4441501" cy="2895358"/>
            <a:chOff x="2234315" y="3077156"/>
            <a:chExt cx="4441501" cy="2895358"/>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4315" y="3077156"/>
              <a:ext cx="4441501" cy="2895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Arrow Connector 8"/>
            <p:cNvCxnSpPr/>
            <p:nvPr/>
          </p:nvCxnSpPr>
          <p:spPr>
            <a:xfrm flipV="1">
              <a:off x="6062139" y="3943350"/>
              <a:ext cx="0" cy="1552575"/>
            </a:xfrm>
            <a:prstGeom prst="straightConnector1">
              <a:avLst/>
            </a:prstGeom>
            <a:ln w="25400">
              <a:solidFill>
                <a:schemeClr val="bg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2901767" y="3950765"/>
              <a:ext cx="3160372" cy="1"/>
            </a:xfrm>
            <a:prstGeom prst="straightConnector1">
              <a:avLst/>
            </a:prstGeom>
            <a:ln w="25400">
              <a:solidFill>
                <a:schemeClr val="bg2"/>
              </a:solidFill>
              <a:headEnd type="none" w="med" len="med"/>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2901767" y="3578319"/>
              <a:ext cx="486270" cy="365031"/>
            </a:xfrm>
            <a:prstGeom prst="line">
              <a:avLst/>
            </a:prstGeom>
            <a:ln w="15875">
              <a:solidFill>
                <a:schemeClr val="bg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349991" y="3398319"/>
              <a:ext cx="2003570" cy="386011"/>
              <a:chOff x="6664765" y="3261542"/>
              <a:chExt cx="2003570" cy="386011"/>
            </a:xfrm>
          </p:grpSpPr>
          <p:sp>
            <p:nvSpPr>
              <p:cNvPr id="19" name="Oval 18"/>
              <p:cNvSpPr/>
              <p:nvPr/>
            </p:nvSpPr>
            <p:spPr>
              <a:xfrm>
                <a:off x="6696389" y="3261542"/>
                <a:ext cx="1940142" cy="386011"/>
              </a:xfrm>
              <a:prstGeom prst="ellipse">
                <a:avLst/>
              </a:prstGeom>
              <a:solidFill>
                <a:schemeClr val="bg1"/>
              </a:solidFill>
              <a:ln w="15875">
                <a:solidFill>
                  <a:schemeClr val="bg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mtClean="0">
                  <a:solidFill>
                    <a:schemeClr val="bg2"/>
                  </a:solidFill>
                </a:endParaRPr>
              </a:p>
            </p:txBody>
          </p:sp>
          <p:sp>
            <p:nvSpPr>
              <p:cNvPr id="17" name="TextBox 16"/>
              <p:cNvSpPr txBox="1"/>
              <p:nvPr/>
            </p:nvSpPr>
            <p:spPr>
              <a:xfrm>
                <a:off x="6664765" y="3285211"/>
                <a:ext cx="2003570" cy="307777"/>
              </a:xfrm>
              <a:prstGeom prst="rect">
                <a:avLst/>
              </a:prstGeom>
              <a:noFill/>
            </p:spPr>
            <p:txBody>
              <a:bodyPr wrap="square" rtlCol="0">
                <a:spAutoFit/>
              </a:bodyPr>
              <a:lstStyle/>
              <a:p>
                <a:pPr algn="ctr"/>
                <a:r>
                  <a:rPr lang="en-US" sz="1400" b="1" dirty="0" smtClean="0">
                    <a:solidFill>
                      <a:srgbClr val="FF0000"/>
                    </a:solidFill>
                    <a:latin typeface="Arial" panose="020B0604020202020204" pitchFamily="34" charset="0"/>
                    <a:cs typeface="Arial" panose="020B0604020202020204" pitchFamily="34" charset="0"/>
                  </a:rPr>
                  <a:t>CF at 90% percentile</a:t>
                </a:r>
              </a:p>
            </p:txBody>
          </p:sp>
        </p:grpSp>
      </p:grpSp>
    </p:spTree>
    <p:extLst>
      <p:ext uri="{BB962C8B-B14F-4D97-AF65-F5344CB8AC3E}">
        <p14:creationId xmlns:p14="http://schemas.microsoft.com/office/powerpoint/2010/main" val="245747625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EU Non-Road In Use Evaluation Development</a:t>
            </a:r>
          </a:p>
        </p:txBody>
      </p:sp>
      <p:sp>
        <p:nvSpPr>
          <p:cNvPr id="3" name="Content Placeholder 2"/>
          <p:cNvSpPr>
            <a:spLocks noGrp="1"/>
          </p:cNvSpPr>
          <p:nvPr>
            <p:ph idx="1"/>
          </p:nvPr>
        </p:nvSpPr>
        <p:spPr>
          <a:xfrm>
            <a:off x="553912" y="1528550"/>
            <a:ext cx="8229600" cy="3893152"/>
          </a:xfrm>
        </p:spPr>
        <p:txBody>
          <a:bodyPr>
            <a:normAutofit/>
          </a:bodyPr>
          <a:lstStyle/>
          <a:p>
            <a:pPr marL="0" indent="0">
              <a:buNone/>
            </a:pPr>
            <a:r>
              <a:rPr lang="en-US" sz="2400" b="1" u="sng" dirty="0" smtClean="0"/>
              <a:t>Summary:</a:t>
            </a:r>
          </a:p>
          <a:p>
            <a:pPr marL="0" indent="0">
              <a:buNone/>
            </a:pPr>
            <a:endParaRPr lang="en-US" sz="900" b="1" u="sng" dirty="0" smtClean="0"/>
          </a:p>
          <a:p>
            <a:r>
              <a:rPr lang="en-US" sz="2800" b="1" dirty="0" smtClean="0">
                <a:solidFill>
                  <a:schemeClr val="accent6"/>
                </a:solidFill>
              </a:rPr>
              <a:t>The evaluation tool for PEMS-testing of Non-Road engines in EU </a:t>
            </a:r>
            <a:r>
              <a:rPr lang="en-US" sz="2800" b="1" dirty="0">
                <a:solidFill>
                  <a:schemeClr val="accent6"/>
                </a:solidFill>
              </a:rPr>
              <a:t>is </a:t>
            </a:r>
            <a:r>
              <a:rPr lang="en-US" sz="2800" b="1" dirty="0" smtClean="0">
                <a:solidFill>
                  <a:schemeClr val="accent6"/>
                </a:solidFill>
              </a:rPr>
              <a:t>available.</a:t>
            </a:r>
          </a:p>
        </p:txBody>
      </p:sp>
      <p:sp>
        <p:nvSpPr>
          <p:cNvPr id="4" name="Footer Placeholder 3"/>
          <p:cNvSpPr>
            <a:spLocks noGrp="1"/>
          </p:cNvSpPr>
          <p:nvPr>
            <p:ph type="ftr" sz="quarter" idx="3"/>
          </p:nvPr>
        </p:nvSpPr>
        <p:spPr/>
        <p:txBody>
          <a:bodyPr/>
          <a:lstStyle/>
          <a:p>
            <a:r>
              <a:rPr lang="en-US" smtClean="0"/>
              <a:t>Jonas Holmberg, Volvo Penta</a:t>
            </a:r>
            <a:endParaRPr lang="sv-SE"/>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16</a:t>
            </a:fld>
            <a:endParaRPr lang="sv-SE"/>
          </a:p>
        </p:txBody>
      </p:sp>
    </p:spTree>
    <p:extLst>
      <p:ext uri="{BB962C8B-B14F-4D97-AF65-F5344CB8AC3E}">
        <p14:creationId xmlns:p14="http://schemas.microsoft.com/office/powerpoint/2010/main" val="301020861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 more detailed information</a:t>
            </a:r>
            <a:endParaRPr lang="en-US" dirty="0"/>
          </a:p>
        </p:txBody>
      </p:sp>
      <p:sp>
        <p:nvSpPr>
          <p:cNvPr id="4" name="Footer Placeholder 3"/>
          <p:cNvSpPr>
            <a:spLocks noGrp="1"/>
          </p:cNvSpPr>
          <p:nvPr>
            <p:ph type="ftr" sz="quarter" idx="3"/>
          </p:nvPr>
        </p:nvSpPr>
        <p:spPr/>
        <p:txBody>
          <a:bodyPr/>
          <a:lstStyle/>
          <a:p>
            <a:r>
              <a:rPr lang="en-US" smtClean="0"/>
              <a:t>Jonas Holmberg, Volvo Penta</a:t>
            </a:r>
            <a:endParaRPr lang="sv-SE"/>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17</a:t>
            </a:fld>
            <a:endParaRPr lang="sv-SE"/>
          </a:p>
        </p:txBody>
      </p:sp>
    </p:spTree>
    <p:extLst>
      <p:ext uri="{BB962C8B-B14F-4D97-AF65-F5344CB8AC3E}">
        <p14:creationId xmlns:p14="http://schemas.microsoft.com/office/powerpoint/2010/main" val="15761069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Ambient test conditions</a:t>
            </a:r>
            <a:endParaRPr lang="en-US" dirty="0"/>
          </a:p>
        </p:txBody>
      </p:sp>
      <p:sp>
        <p:nvSpPr>
          <p:cNvPr id="4" name="Footer Placeholder 3"/>
          <p:cNvSpPr>
            <a:spLocks noGrp="1"/>
          </p:cNvSpPr>
          <p:nvPr>
            <p:ph type="ftr" sz="quarter" idx="3"/>
          </p:nvPr>
        </p:nvSpPr>
        <p:spPr/>
        <p:txBody>
          <a:bodyPr/>
          <a:lstStyle/>
          <a:p>
            <a:r>
              <a:rPr lang="en-US" smtClean="0"/>
              <a:t>Jonas Holmberg, Volvo Penta</a:t>
            </a:r>
            <a:endParaRPr lang="sv-SE"/>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18</a:t>
            </a:fld>
            <a:endParaRPr lang="sv-SE"/>
          </a:p>
        </p:txBody>
      </p:sp>
      <p:sp>
        <p:nvSpPr>
          <p:cNvPr id="7" name="Content Placeholder 2"/>
          <p:cNvSpPr>
            <a:spLocks noGrp="1"/>
          </p:cNvSpPr>
          <p:nvPr>
            <p:ph idx="1"/>
          </p:nvPr>
        </p:nvSpPr>
        <p:spPr>
          <a:xfrm>
            <a:off x="553912" y="1253486"/>
            <a:ext cx="8229600" cy="4018081"/>
          </a:xfrm>
        </p:spPr>
        <p:txBody>
          <a:bodyPr>
            <a:normAutofit/>
          </a:bodyPr>
          <a:lstStyle/>
          <a:p>
            <a:pPr algn="just"/>
            <a:r>
              <a:rPr lang="en-GB" sz="2000" dirty="0" smtClean="0"/>
              <a:t>The Non Road PEMS tests </a:t>
            </a:r>
            <a:r>
              <a:rPr lang="en-GB" sz="2000" dirty="0"/>
              <a:t>shall be conducted under ambient conditions meeting the following conditions:</a:t>
            </a:r>
            <a:endParaRPr lang="sv-SE" sz="2000" dirty="0"/>
          </a:p>
          <a:p>
            <a:pPr lvl="1" algn="just"/>
            <a:r>
              <a:rPr lang="en-US" sz="1800" dirty="0" smtClean="0"/>
              <a:t>Coolant temperature, start evaluation when one of the following is fulfilled:</a:t>
            </a:r>
          </a:p>
          <a:p>
            <a:pPr lvl="2" algn="just">
              <a:buFont typeface="Wingdings" panose="05000000000000000000" pitchFamily="2" charset="2"/>
              <a:buChar char="§"/>
            </a:pPr>
            <a:r>
              <a:rPr lang="en-US" sz="1600" dirty="0" smtClean="0"/>
              <a:t>Coolant temp &gt;70ºC or (~158F)</a:t>
            </a:r>
          </a:p>
          <a:p>
            <a:pPr lvl="2" algn="just">
              <a:buFont typeface="Wingdings" panose="05000000000000000000" pitchFamily="2" charset="2"/>
              <a:buChar char="§"/>
            </a:pPr>
            <a:r>
              <a:rPr lang="en-US" sz="1600" dirty="0" smtClean="0"/>
              <a:t>Coolant temp ±2ºC (~±4F) within 5 min or</a:t>
            </a:r>
          </a:p>
          <a:p>
            <a:pPr lvl="2" algn="just">
              <a:buFont typeface="Wingdings" panose="05000000000000000000" pitchFamily="2" charset="2"/>
              <a:buChar char="§"/>
            </a:pPr>
            <a:r>
              <a:rPr lang="en-US" sz="1600" dirty="0" smtClean="0"/>
              <a:t>Latest after 20min regardless of coolant temperature</a:t>
            </a:r>
          </a:p>
          <a:p>
            <a:pPr lvl="2" algn="just"/>
            <a:endParaRPr lang="en-US" sz="1600" dirty="0" smtClean="0"/>
          </a:p>
          <a:p>
            <a:pPr lvl="1" algn="just"/>
            <a:r>
              <a:rPr lang="en-US" sz="1800" dirty="0" smtClean="0"/>
              <a:t>Ambient temperature &gt;-7ºC (~19F)</a:t>
            </a:r>
            <a:endParaRPr lang="en-US" sz="1800" dirty="0"/>
          </a:p>
          <a:p>
            <a:pPr lvl="2" algn="just"/>
            <a:endParaRPr lang="en-US" sz="1600" dirty="0" smtClean="0"/>
          </a:p>
          <a:p>
            <a:pPr lvl="1" algn="just"/>
            <a:r>
              <a:rPr lang="en-US" sz="1800" dirty="0" smtClean="0"/>
              <a:t>Ambient temperature </a:t>
            </a:r>
            <a:r>
              <a:rPr lang="en-US" sz="1800" dirty="0"/>
              <a:t>&lt;~</a:t>
            </a:r>
            <a:r>
              <a:rPr lang="en-US" sz="1800" dirty="0" smtClean="0"/>
              <a:t>29-37ºC (~84-99F) (altitude dependent)</a:t>
            </a:r>
            <a:endParaRPr lang="en-US" sz="1800" dirty="0"/>
          </a:p>
          <a:p>
            <a:pPr lvl="2" algn="just"/>
            <a:endParaRPr lang="en-US" sz="1600" dirty="0" smtClean="0"/>
          </a:p>
          <a:p>
            <a:pPr lvl="1" algn="just"/>
            <a:r>
              <a:rPr lang="en-US" sz="1800" dirty="0" smtClean="0"/>
              <a:t>Ambient pressure &gt;82,5 </a:t>
            </a:r>
            <a:r>
              <a:rPr lang="en-US" sz="1800" dirty="0" err="1"/>
              <a:t>kPa</a:t>
            </a:r>
            <a:r>
              <a:rPr lang="en-US" sz="1800" dirty="0"/>
              <a:t> ambient </a:t>
            </a:r>
            <a:r>
              <a:rPr lang="en-US" sz="1800" dirty="0" smtClean="0"/>
              <a:t>pressure (~5570ft)</a:t>
            </a:r>
            <a:endParaRPr lang="en-US" sz="1800" dirty="0"/>
          </a:p>
        </p:txBody>
      </p:sp>
    </p:spTree>
    <p:extLst>
      <p:ext uri="{BB962C8B-B14F-4D97-AF65-F5344CB8AC3E}">
        <p14:creationId xmlns:p14="http://schemas.microsoft.com/office/powerpoint/2010/main" val="28759228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For JRC (Joint Research Center) report on the EU NRMM evaluation method please see: </a:t>
            </a:r>
            <a:r>
              <a:rPr lang="sv-SE" dirty="0">
                <a:hlinkClick r:id="rId2"/>
              </a:rPr>
              <a:t>http://</a:t>
            </a:r>
            <a:r>
              <a:rPr lang="sv-SE" dirty="0" smtClean="0">
                <a:hlinkClick r:id="rId2"/>
              </a:rPr>
              <a:t>publications.jrc.ec.europa.eu/repository/handle/JRC86958</a:t>
            </a:r>
            <a:endParaRPr lang="sv-SE" dirty="0" smtClean="0"/>
          </a:p>
          <a:p>
            <a:endParaRPr lang="en-US" dirty="0"/>
          </a:p>
        </p:txBody>
      </p:sp>
      <p:sp>
        <p:nvSpPr>
          <p:cNvPr id="4" name="Footer Placeholder 3"/>
          <p:cNvSpPr>
            <a:spLocks noGrp="1"/>
          </p:cNvSpPr>
          <p:nvPr>
            <p:ph type="ftr" sz="quarter" idx="3"/>
          </p:nvPr>
        </p:nvSpPr>
        <p:spPr/>
        <p:txBody>
          <a:bodyPr/>
          <a:lstStyle/>
          <a:p>
            <a:r>
              <a:rPr lang="en-US" smtClean="0"/>
              <a:t>Jonas Holmberg, Volvo Penta</a:t>
            </a:r>
            <a:endParaRPr lang="sv-SE"/>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19</a:t>
            </a:fld>
            <a:endParaRPr lang="sv-SE"/>
          </a:p>
        </p:txBody>
      </p:sp>
    </p:spTree>
    <p:extLst>
      <p:ext uri="{BB962C8B-B14F-4D97-AF65-F5344CB8AC3E}">
        <p14:creationId xmlns:p14="http://schemas.microsoft.com/office/powerpoint/2010/main" val="13491753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45246" y="1606188"/>
            <a:ext cx="8229600" cy="3824287"/>
          </a:xfrm>
        </p:spPr>
        <p:txBody>
          <a:bodyPr>
            <a:normAutofit/>
          </a:bodyPr>
          <a:lstStyle/>
          <a:p>
            <a:pPr marL="342900" indent="-342900">
              <a:spcAft>
                <a:spcPts val="600"/>
              </a:spcAft>
              <a:buAutoNum type="arabicPeriod"/>
            </a:pPr>
            <a:r>
              <a:rPr lang="en-US" sz="2400" dirty="0" smtClean="0"/>
              <a:t>Volvo Penta and Volvo Group Organization</a:t>
            </a:r>
          </a:p>
          <a:p>
            <a:pPr marL="342900" indent="-342900">
              <a:spcAft>
                <a:spcPts val="600"/>
              </a:spcAft>
              <a:buAutoNum type="arabicPeriod"/>
            </a:pPr>
            <a:r>
              <a:rPr lang="en-US" sz="2400" dirty="0" smtClean="0"/>
              <a:t>Background to EU Non-Road PEMS</a:t>
            </a:r>
          </a:p>
          <a:p>
            <a:pPr marL="342900" indent="-342900">
              <a:spcAft>
                <a:spcPts val="600"/>
              </a:spcAft>
              <a:buFont typeface="Arial" panose="020B0604020202020204" pitchFamily="34" charset="0"/>
              <a:buAutoNum type="arabicPeriod"/>
            </a:pPr>
            <a:r>
              <a:rPr lang="en-US" sz="2400" dirty="0"/>
              <a:t>Likely future </a:t>
            </a:r>
            <a:r>
              <a:rPr lang="en-US" sz="2400" dirty="0" smtClean="0"/>
              <a:t>PEMS requirements </a:t>
            </a:r>
            <a:r>
              <a:rPr lang="en-US" sz="2400" dirty="0"/>
              <a:t>for </a:t>
            </a:r>
            <a:r>
              <a:rPr lang="en-US" sz="2400" dirty="0" smtClean="0"/>
              <a:t>Non-Road in EU</a:t>
            </a:r>
          </a:p>
          <a:p>
            <a:pPr marL="342900" indent="-342900">
              <a:spcAft>
                <a:spcPts val="600"/>
              </a:spcAft>
              <a:buAutoNum type="arabicPeriod"/>
            </a:pPr>
            <a:r>
              <a:rPr lang="en-US" sz="2400" dirty="0"/>
              <a:t>Non-Road In Use Evaluation </a:t>
            </a:r>
            <a:r>
              <a:rPr lang="en-US" sz="2400" dirty="0" smtClean="0"/>
              <a:t>Development</a:t>
            </a:r>
          </a:p>
        </p:txBody>
      </p:sp>
      <p:sp>
        <p:nvSpPr>
          <p:cNvPr id="3" name="Title 2"/>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3"/>
          </p:nvPr>
        </p:nvSpPr>
        <p:spPr/>
        <p:txBody>
          <a:bodyPr/>
          <a:lstStyle/>
          <a:p>
            <a:r>
              <a:rPr lang="en-US" smtClean="0"/>
              <a:t>Jonas Holmberg, Volvo Penta</a:t>
            </a:r>
            <a:endParaRPr lang="sv-SE"/>
          </a:p>
        </p:txBody>
      </p:sp>
      <p:sp>
        <p:nvSpPr>
          <p:cNvPr id="5" name="Date Placeholder 4"/>
          <p:cNvSpPr>
            <a:spLocks noGrp="1"/>
          </p:cNvSpPr>
          <p:nvPr>
            <p:ph type="dt" sz="half" idx="2"/>
          </p:nvPr>
        </p:nvSpPr>
        <p:spPr/>
        <p:txBody>
          <a:bodyPr/>
          <a:lstStyle/>
          <a:p>
            <a:r>
              <a:rPr lang="en-US" dirty="0" smtClean="0"/>
              <a:t>March 10, 2016</a:t>
            </a:r>
            <a:endParaRPr lang="sv-SE" dirty="0"/>
          </a:p>
        </p:txBody>
      </p:sp>
      <p:sp>
        <p:nvSpPr>
          <p:cNvPr id="6" name="Slide Number Placeholder 5"/>
          <p:cNvSpPr>
            <a:spLocks noGrp="1"/>
          </p:cNvSpPr>
          <p:nvPr>
            <p:ph type="sldNum" sz="quarter" idx="4"/>
          </p:nvPr>
        </p:nvSpPr>
        <p:spPr/>
        <p:txBody>
          <a:bodyPr/>
          <a:lstStyle/>
          <a:p>
            <a:fld id="{14987987-F8B9-4309-B5D0-D5D86517802D}" type="slidenum">
              <a:rPr lang="sv-SE" smtClean="0"/>
              <a:pPr/>
              <a:t>2</a:t>
            </a:fld>
            <a:endParaRPr lang="sv-SE"/>
          </a:p>
        </p:txBody>
      </p:sp>
    </p:spTree>
    <p:extLst>
      <p:ext uri="{BB962C8B-B14F-4D97-AF65-F5344CB8AC3E}">
        <p14:creationId xmlns:p14="http://schemas.microsoft.com/office/powerpoint/2010/main" val="169498625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b="3557"/>
          <a:stretch/>
        </p:blipFill>
        <p:spPr>
          <a:xfrm>
            <a:off x="125412" y="117474"/>
            <a:ext cx="8893175" cy="5761039"/>
          </a:xfrm>
          <a:prstGeom prst="rect">
            <a:avLst/>
          </a:prstGeom>
        </p:spPr>
      </p:pic>
      <p:sp>
        <p:nvSpPr>
          <p:cNvPr id="7" name="Footer Placeholder 6"/>
          <p:cNvSpPr>
            <a:spLocks noGrp="1"/>
          </p:cNvSpPr>
          <p:nvPr>
            <p:ph type="ftr" sz="quarter" idx="3"/>
          </p:nvPr>
        </p:nvSpPr>
        <p:spPr/>
        <p:txBody>
          <a:bodyPr/>
          <a:lstStyle/>
          <a:p>
            <a:r>
              <a:rPr lang="sv-SE" dirty="0" smtClean="0"/>
              <a:t>Jonas Holmberg, Volvo Penta</a:t>
            </a:r>
            <a:endParaRPr lang="sv-SE" dirty="0"/>
          </a:p>
        </p:txBody>
      </p:sp>
      <p:sp>
        <p:nvSpPr>
          <p:cNvPr id="4" name="Date Placeholder 3"/>
          <p:cNvSpPr>
            <a:spLocks noGrp="1"/>
          </p:cNvSpPr>
          <p:nvPr>
            <p:ph type="dt" sz="half" idx="2"/>
          </p:nvPr>
        </p:nvSpPr>
        <p:spPr/>
        <p:txBody>
          <a:bodyPr/>
          <a:lstStyle/>
          <a:p>
            <a:r>
              <a:rPr lang="en-US" smtClean="0"/>
              <a:t>March 10, 2016</a:t>
            </a:r>
            <a:endParaRPr lang="sv-SE"/>
          </a:p>
        </p:txBody>
      </p:sp>
      <p:sp>
        <p:nvSpPr>
          <p:cNvPr id="8" name="Slide Number Placeholder 7"/>
          <p:cNvSpPr>
            <a:spLocks noGrp="1"/>
          </p:cNvSpPr>
          <p:nvPr>
            <p:ph type="sldNum" sz="quarter" idx="4"/>
          </p:nvPr>
        </p:nvSpPr>
        <p:spPr/>
        <p:txBody>
          <a:bodyPr/>
          <a:lstStyle/>
          <a:p>
            <a:fld id="{3B17CCC4-2291-47C6-9578-A69C9FFE7534}" type="slidenum">
              <a:rPr lang="sv-SE" smtClean="0"/>
              <a:pPr/>
              <a:t>3</a:t>
            </a:fld>
            <a:endParaRPr lang="sv-SE"/>
          </a:p>
        </p:txBody>
      </p:sp>
      <p:sp>
        <p:nvSpPr>
          <p:cNvPr id="14" name="Title 13"/>
          <p:cNvSpPr>
            <a:spLocks noGrp="1"/>
          </p:cNvSpPr>
          <p:nvPr>
            <p:ph type="title"/>
          </p:nvPr>
        </p:nvSpPr>
        <p:spPr>
          <a:xfrm>
            <a:off x="125411" y="338278"/>
            <a:ext cx="8893175" cy="1143000"/>
          </a:xfrm>
        </p:spPr>
        <p:txBody>
          <a:bodyPr/>
          <a:lstStyle/>
          <a:p>
            <a:pPr algn="ctr"/>
            <a:r>
              <a:rPr lang="en-US" sz="2800" dirty="0" smtClean="0">
                <a:solidFill>
                  <a:srgbClr val="616161"/>
                </a:solidFill>
              </a:rPr>
              <a:t>Volvo Penta within the Volvo </a:t>
            </a:r>
            <a:r>
              <a:rPr lang="en-US" sz="2800" dirty="0">
                <a:solidFill>
                  <a:srgbClr val="616161"/>
                </a:solidFill>
              </a:rPr>
              <a:t>Group Organization</a:t>
            </a:r>
            <a:r>
              <a:rPr lang="ru-RU" sz="2800" dirty="0"/>
              <a:t/>
            </a:r>
            <a:br>
              <a:rPr lang="ru-RU" sz="2800" dirty="0"/>
            </a:br>
            <a:endParaRPr lang="sv-SE" sz="2800" dirty="0"/>
          </a:p>
        </p:txBody>
      </p:sp>
      <p:sp>
        <p:nvSpPr>
          <p:cNvPr id="17" name="Rectangle 16"/>
          <p:cNvSpPr/>
          <p:nvPr/>
        </p:nvSpPr>
        <p:spPr>
          <a:xfrm>
            <a:off x="3434804" y="1061728"/>
            <a:ext cx="2161309" cy="424873"/>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Group Trucks</a:t>
            </a:r>
          </a:p>
        </p:txBody>
      </p:sp>
      <p:sp>
        <p:nvSpPr>
          <p:cNvPr id="18" name="Rectangle 17"/>
          <p:cNvSpPr/>
          <p:nvPr/>
        </p:nvSpPr>
        <p:spPr>
          <a:xfrm>
            <a:off x="498767" y="2179610"/>
            <a:ext cx="2196000" cy="537121"/>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Group Trucks Sales</a:t>
            </a:r>
          </a:p>
        </p:txBody>
      </p:sp>
      <p:sp>
        <p:nvSpPr>
          <p:cNvPr id="20" name="Rectangle 19"/>
          <p:cNvSpPr/>
          <p:nvPr/>
        </p:nvSpPr>
        <p:spPr>
          <a:xfrm>
            <a:off x="6428512" y="2179610"/>
            <a:ext cx="2196000" cy="537121"/>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Group Trucks Technology</a:t>
            </a:r>
          </a:p>
        </p:txBody>
      </p:sp>
      <p:sp>
        <p:nvSpPr>
          <p:cNvPr id="21" name="Rectangle 20"/>
          <p:cNvSpPr/>
          <p:nvPr/>
        </p:nvSpPr>
        <p:spPr>
          <a:xfrm>
            <a:off x="3434804" y="2931472"/>
            <a:ext cx="2161309" cy="424873"/>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Business Areas</a:t>
            </a:r>
          </a:p>
        </p:txBody>
      </p:sp>
      <p:sp>
        <p:nvSpPr>
          <p:cNvPr id="22" name="Rectangle 21"/>
          <p:cNvSpPr/>
          <p:nvPr/>
        </p:nvSpPr>
        <p:spPr>
          <a:xfrm>
            <a:off x="498767" y="4008409"/>
            <a:ext cx="1450109" cy="851158"/>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Construction</a:t>
            </a:r>
            <a:br>
              <a:rPr lang="sv-SE" sz="1400" smtClean="0">
                <a:solidFill>
                  <a:schemeClr val="bg1"/>
                </a:solidFill>
              </a:rPr>
            </a:br>
            <a:r>
              <a:rPr lang="sv-SE" sz="1400" smtClean="0">
                <a:solidFill>
                  <a:schemeClr val="bg1"/>
                </a:solidFill>
              </a:rPr>
              <a:t>Equipment</a:t>
            </a:r>
          </a:p>
        </p:txBody>
      </p:sp>
      <p:sp>
        <p:nvSpPr>
          <p:cNvPr id="23" name="Rectangle 22"/>
          <p:cNvSpPr/>
          <p:nvPr/>
        </p:nvSpPr>
        <p:spPr>
          <a:xfrm>
            <a:off x="2152076" y="4008409"/>
            <a:ext cx="1450109" cy="851158"/>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Buses</a:t>
            </a:r>
          </a:p>
        </p:txBody>
      </p:sp>
      <p:sp>
        <p:nvSpPr>
          <p:cNvPr id="24" name="Rectangle 23"/>
          <p:cNvSpPr/>
          <p:nvPr/>
        </p:nvSpPr>
        <p:spPr>
          <a:xfrm>
            <a:off x="3790404" y="4008409"/>
            <a:ext cx="1450109" cy="851158"/>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Volvo Penta</a:t>
            </a:r>
          </a:p>
        </p:txBody>
      </p:sp>
      <p:sp>
        <p:nvSpPr>
          <p:cNvPr id="25" name="Rectangle 24"/>
          <p:cNvSpPr/>
          <p:nvPr/>
        </p:nvSpPr>
        <p:spPr>
          <a:xfrm>
            <a:off x="5495639" y="4008409"/>
            <a:ext cx="1450109" cy="851158"/>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Governmental</a:t>
            </a:r>
            <a:br>
              <a:rPr lang="sv-SE" sz="1400" smtClean="0">
                <a:solidFill>
                  <a:schemeClr val="bg1"/>
                </a:solidFill>
              </a:rPr>
            </a:br>
            <a:r>
              <a:rPr lang="sv-SE" sz="1400" smtClean="0">
                <a:solidFill>
                  <a:schemeClr val="bg1"/>
                </a:solidFill>
              </a:rPr>
              <a:t>Sales</a:t>
            </a:r>
          </a:p>
        </p:txBody>
      </p:sp>
      <p:sp>
        <p:nvSpPr>
          <p:cNvPr id="26" name="Rectangle 25"/>
          <p:cNvSpPr/>
          <p:nvPr/>
        </p:nvSpPr>
        <p:spPr>
          <a:xfrm>
            <a:off x="7174403" y="4008409"/>
            <a:ext cx="1450109" cy="851158"/>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Volvo Financial Services</a:t>
            </a:r>
          </a:p>
        </p:txBody>
      </p:sp>
      <p:sp>
        <p:nvSpPr>
          <p:cNvPr id="27" name="Freeform 26"/>
          <p:cNvSpPr/>
          <p:nvPr/>
        </p:nvSpPr>
        <p:spPr>
          <a:xfrm>
            <a:off x="1209967" y="3603421"/>
            <a:ext cx="6696363" cy="406400"/>
          </a:xfrm>
          <a:custGeom>
            <a:avLst/>
            <a:gdLst>
              <a:gd name="connsiteX0" fmla="*/ 0 w 6696363"/>
              <a:gd name="connsiteY0" fmla="*/ 397164 h 406400"/>
              <a:gd name="connsiteX1" fmla="*/ 0 w 6696363"/>
              <a:gd name="connsiteY1" fmla="*/ 0 h 406400"/>
              <a:gd name="connsiteX2" fmla="*/ 6696363 w 6696363"/>
              <a:gd name="connsiteY2" fmla="*/ 0 h 406400"/>
              <a:gd name="connsiteX3" fmla="*/ 6696363 w 6696363"/>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6696363" h="406400">
                <a:moveTo>
                  <a:pt x="0" y="397164"/>
                </a:moveTo>
                <a:lnTo>
                  <a:pt x="0" y="0"/>
                </a:lnTo>
                <a:lnTo>
                  <a:pt x="6696363" y="0"/>
                </a:lnTo>
                <a:lnTo>
                  <a:pt x="6696363" y="406400"/>
                </a:lnTo>
              </a:path>
            </a:pathLst>
          </a:custGeom>
          <a:no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28" name="Straight Connector 27"/>
          <p:cNvCxnSpPr>
            <a:endCxn id="23" idx="0"/>
          </p:cNvCxnSpPr>
          <p:nvPr/>
        </p:nvCxnSpPr>
        <p:spPr>
          <a:xfrm>
            <a:off x="2877130" y="3603421"/>
            <a:ext cx="1" cy="404988"/>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p:cNvCxnSpPr>
          <p:nvPr/>
        </p:nvCxnSpPr>
        <p:spPr>
          <a:xfrm>
            <a:off x="4515459" y="3356345"/>
            <a:ext cx="0" cy="652064"/>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239879" y="3603421"/>
            <a:ext cx="1" cy="404988"/>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Freeform 30"/>
          <p:cNvSpPr/>
          <p:nvPr/>
        </p:nvSpPr>
        <p:spPr>
          <a:xfrm>
            <a:off x="1487058" y="1773209"/>
            <a:ext cx="6132946" cy="406400"/>
          </a:xfrm>
          <a:custGeom>
            <a:avLst/>
            <a:gdLst>
              <a:gd name="connsiteX0" fmla="*/ 0 w 6696363"/>
              <a:gd name="connsiteY0" fmla="*/ 397164 h 406400"/>
              <a:gd name="connsiteX1" fmla="*/ 0 w 6696363"/>
              <a:gd name="connsiteY1" fmla="*/ 0 h 406400"/>
              <a:gd name="connsiteX2" fmla="*/ 6696363 w 6696363"/>
              <a:gd name="connsiteY2" fmla="*/ 0 h 406400"/>
              <a:gd name="connsiteX3" fmla="*/ 6696363 w 6696363"/>
              <a:gd name="connsiteY3" fmla="*/ 406400 h 406400"/>
            </a:gdLst>
            <a:ahLst/>
            <a:cxnLst>
              <a:cxn ang="0">
                <a:pos x="connsiteX0" y="connsiteY0"/>
              </a:cxn>
              <a:cxn ang="0">
                <a:pos x="connsiteX1" y="connsiteY1"/>
              </a:cxn>
              <a:cxn ang="0">
                <a:pos x="connsiteX2" y="connsiteY2"/>
              </a:cxn>
              <a:cxn ang="0">
                <a:pos x="connsiteX3" y="connsiteY3"/>
              </a:cxn>
            </a:cxnLst>
            <a:rect l="l" t="t" r="r" b="b"/>
            <a:pathLst>
              <a:path w="6696363" h="406400">
                <a:moveTo>
                  <a:pt x="0" y="397164"/>
                </a:moveTo>
                <a:lnTo>
                  <a:pt x="0" y="0"/>
                </a:lnTo>
                <a:lnTo>
                  <a:pt x="6696363" y="0"/>
                </a:lnTo>
                <a:lnTo>
                  <a:pt x="6696363" y="406400"/>
                </a:lnTo>
              </a:path>
            </a:pathLst>
          </a:custGeom>
          <a:no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sv-SE"/>
          </a:p>
        </p:txBody>
      </p:sp>
      <p:cxnSp>
        <p:nvCxnSpPr>
          <p:cNvPr id="32" name="Straight Connector 31"/>
          <p:cNvCxnSpPr/>
          <p:nvPr/>
        </p:nvCxnSpPr>
        <p:spPr>
          <a:xfrm>
            <a:off x="4515458" y="1486601"/>
            <a:ext cx="0" cy="720717"/>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417458" y="2179610"/>
            <a:ext cx="2196000" cy="537121"/>
          </a:xfrm>
          <a:prstGeom prst="rect">
            <a:avLst/>
          </a:prstGeom>
          <a:solidFill>
            <a:schemeClr val="accent2"/>
          </a:solidFill>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sv-SE" sz="1400" smtClean="0">
                <a:solidFill>
                  <a:schemeClr val="bg1"/>
                </a:solidFill>
              </a:rPr>
              <a:t>Group Trucks Operations</a:t>
            </a:r>
          </a:p>
        </p:txBody>
      </p:sp>
      <p:cxnSp>
        <p:nvCxnSpPr>
          <p:cNvPr id="33" name="Straight Connector 32"/>
          <p:cNvCxnSpPr/>
          <p:nvPr/>
        </p:nvCxnSpPr>
        <p:spPr>
          <a:xfrm flipH="1">
            <a:off x="3434804" y="4859567"/>
            <a:ext cx="1080654" cy="504003"/>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71999" y="4859567"/>
            <a:ext cx="923640" cy="424731"/>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818869" y="5196383"/>
            <a:ext cx="3620722" cy="61389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mtClean="0">
              <a:solidFill>
                <a:schemeClr val="tx1"/>
              </a:solidFill>
              <a:latin typeface="Arial" pitchFamily="34" charset="0"/>
            </a:endParaRPr>
          </a:p>
        </p:txBody>
      </p:sp>
      <p:sp>
        <p:nvSpPr>
          <p:cNvPr id="37" name="TextBox 36"/>
          <p:cNvSpPr txBox="1"/>
          <p:nvPr/>
        </p:nvSpPr>
        <p:spPr>
          <a:xfrm>
            <a:off x="955345" y="5196383"/>
            <a:ext cx="3401176" cy="523220"/>
          </a:xfrm>
          <a:prstGeom prst="rect">
            <a:avLst/>
          </a:prstGeom>
          <a:noFill/>
        </p:spPr>
        <p:txBody>
          <a:bodyPr wrap="square" rtlCol="0">
            <a:spAutoFit/>
          </a:bodyPr>
          <a:lstStyle/>
          <a:p>
            <a:pPr algn="ctr"/>
            <a:r>
              <a:rPr lang="en-US" sz="2800" spc="-170" dirty="0" smtClean="0">
                <a:solidFill>
                  <a:schemeClr val="bg1"/>
                </a:solidFill>
              </a:rPr>
              <a:t>50% Industrial</a:t>
            </a:r>
            <a:endParaRPr lang="en-US" sz="2000" dirty="0">
              <a:solidFill>
                <a:schemeClr val="bg1"/>
              </a:solidFill>
            </a:endParaRPr>
          </a:p>
        </p:txBody>
      </p:sp>
      <p:sp>
        <p:nvSpPr>
          <p:cNvPr id="38" name="Oval 37"/>
          <p:cNvSpPr/>
          <p:nvPr/>
        </p:nvSpPr>
        <p:spPr>
          <a:xfrm>
            <a:off x="4591991" y="5202410"/>
            <a:ext cx="3620722" cy="613890"/>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v-SE" smtClean="0">
              <a:solidFill>
                <a:schemeClr val="tx1"/>
              </a:solidFill>
              <a:latin typeface="Arial" pitchFamily="34" charset="0"/>
            </a:endParaRPr>
          </a:p>
        </p:txBody>
      </p:sp>
      <p:sp>
        <p:nvSpPr>
          <p:cNvPr id="39" name="TextBox 38"/>
          <p:cNvSpPr txBox="1"/>
          <p:nvPr/>
        </p:nvSpPr>
        <p:spPr>
          <a:xfrm>
            <a:off x="4728467" y="5202410"/>
            <a:ext cx="3401176" cy="523220"/>
          </a:xfrm>
          <a:prstGeom prst="rect">
            <a:avLst/>
          </a:prstGeom>
          <a:noFill/>
        </p:spPr>
        <p:txBody>
          <a:bodyPr wrap="square" rtlCol="0">
            <a:spAutoFit/>
          </a:bodyPr>
          <a:lstStyle/>
          <a:p>
            <a:pPr algn="ctr"/>
            <a:r>
              <a:rPr lang="en-US" sz="2800" spc="-170" dirty="0" smtClean="0">
                <a:solidFill>
                  <a:schemeClr val="bg1"/>
                </a:solidFill>
              </a:rPr>
              <a:t>50% Marine</a:t>
            </a:r>
            <a:endParaRPr lang="en-US" sz="2000" dirty="0">
              <a:solidFill>
                <a:schemeClr val="bg1"/>
              </a:solidFill>
            </a:endParaRPr>
          </a:p>
        </p:txBody>
      </p:sp>
    </p:spTree>
    <p:extLst>
      <p:ext uri="{BB962C8B-B14F-4D97-AF65-F5344CB8AC3E}">
        <p14:creationId xmlns:p14="http://schemas.microsoft.com/office/powerpoint/2010/main" val="13287244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sv-SE" dirty="0" smtClean="0"/>
              <a:t>Background</a:t>
            </a:r>
            <a:endParaRPr lang="sv-SE" dirty="0"/>
          </a:p>
        </p:txBody>
      </p:sp>
      <p:sp>
        <p:nvSpPr>
          <p:cNvPr id="12" name="Content Placeholder 11"/>
          <p:cNvSpPr>
            <a:spLocks noGrp="1"/>
          </p:cNvSpPr>
          <p:nvPr>
            <p:ph idx="1"/>
          </p:nvPr>
        </p:nvSpPr>
        <p:spPr>
          <a:xfrm>
            <a:off x="553912" y="1273035"/>
            <a:ext cx="8167007" cy="4018081"/>
          </a:xfrm>
        </p:spPr>
        <p:txBody>
          <a:bodyPr>
            <a:normAutofit/>
          </a:bodyPr>
          <a:lstStyle/>
          <a:p>
            <a:pPr algn="just"/>
            <a:r>
              <a:rPr lang="en-US" sz="2000" dirty="0" smtClean="0"/>
              <a:t>For Heavy-Duty On-Road in EU PEMS testing is mandatory.</a:t>
            </a:r>
          </a:p>
          <a:p>
            <a:pPr marL="0" indent="0" algn="just">
              <a:buNone/>
            </a:pPr>
            <a:endParaRPr lang="en-US" sz="1100" dirty="0" smtClean="0"/>
          </a:p>
          <a:p>
            <a:pPr algn="just"/>
            <a:r>
              <a:rPr lang="en-US" sz="2000" dirty="0" smtClean="0"/>
              <a:t>Non-Road gaseous PEMS pilot program goal:</a:t>
            </a:r>
          </a:p>
          <a:p>
            <a:pPr lvl="1" algn="just"/>
            <a:r>
              <a:rPr lang="en-US" altLang="sv-SE" sz="1800" dirty="0" smtClean="0"/>
              <a:t>The result (pass/fail) of the test shall give sufficient confidence that the engines - if extracted from the machine - would comply with the applicable emissions limits on the type approval transient cycle (NRTC).</a:t>
            </a:r>
          </a:p>
          <a:p>
            <a:pPr marL="201612" lvl="1" indent="0" algn="just">
              <a:buNone/>
            </a:pPr>
            <a:endParaRPr lang="en-US" altLang="sv-SE" sz="1100" dirty="0" smtClean="0"/>
          </a:p>
          <a:p>
            <a:pPr marL="285750" indent="-285750" algn="just">
              <a:lnSpc>
                <a:spcPct val="150000"/>
              </a:lnSpc>
              <a:buClr>
                <a:srgbClr val="0F3277"/>
              </a:buClr>
            </a:pPr>
            <a:r>
              <a:rPr lang="en-US" altLang="sv-SE" sz="2000" dirty="0" smtClean="0"/>
              <a:t>Existing evaluation methods were:</a:t>
            </a:r>
          </a:p>
          <a:p>
            <a:pPr marL="558800" lvl="1" indent="-285750" algn="just">
              <a:lnSpc>
                <a:spcPct val="150000"/>
              </a:lnSpc>
              <a:buClr>
                <a:srgbClr val="0F3277"/>
              </a:buClr>
            </a:pPr>
            <a:r>
              <a:rPr lang="en-US" altLang="sv-SE" sz="1800" dirty="0" smtClean="0"/>
              <a:t>US Not-To-Exceed (NTE)</a:t>
            </a:r>
          </a:p>
          <a:p>
            <a:pPr marL="558800" lvl="1" indent="-285750" algn="just">
              <a:lnSpc>
                <a:spcPct val="150000"/>
              </a:lnSpc>
              <a:buClr>
                <a:srgbClr val="0F3277"/>
              </a:buClr>
            </a:pPr>
            <a:r>
              <a:rPr lang="en-US" altLang="sv-SE" sz="1800" dirty="0" smtClean="0"/>
              <a:t>EU Heavy Duty On-Road, Work-Based-Window (WBW)</a:t>
            </a:r>
          </a:p>
          <a:p>
            <a:pPr algn="just"/>
            <a:endParaRPr lang="en-US" sz="2000" dirty="0"/>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4</a:t>
            </a:fld>
            <a:endParaRPr lang="sv-SE"/>
          </a:p>
        </p:txBody>
      </p:sp>
    </p:spTree>
    <p:extLst>
      <p:ext uri="{BB962C8B-B14F-4D97-AF65-F5344CB8AC3E}">
        <p14:creationId xmlns:p14="http://schemas.microsoft.com/office/powerpoint/2010/main" val="331059887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br>
              <a:rPr lang="en-US" dirty="0" smtClean="0"/>
            </a:br>
            <a:r>
              <a:rPr lang="en-US" sz="2000" dirty="0" smtClean="0"/>
              <a:t>US Not To Exceed method</a:t>
            </a:r>
            <a:endParaRPr lang="en-US" dirty="0"/>
          </a:p>
        </p:txBody>
      </p:sp>
      <p:sp>
        <p:nvSpPr>
          <p:cNvPr id="3" name="Content Placeholder 2"/>
          <p:cNvSpPr>
            <a:spLocks noGrp="1"/>
          </p:cNvSpPr>
          <p:nvPr>
            <p:ph idx="1"/>
          </p:nvPr>
        </p:nvSpPr>
        <p:spPr>
          <a:xfrm>
            <a:off x="553912" y="1643032"/>
            <a:ext cx="8229600" cy="4512113"/>
          </a:xfrm>
        </p:spPr>
        <p:txBody>
          <a:bodyPr>
            <a:noAutofit/>
          </a:bodyPr>
          <a:lstStyle/>
          <a:p>
            <a:pPr algn="just"/>
            <a:r>
              <a:rPr lang="en-US" dirty="0" smtClean="0"/>
              <a:t>US NTE sets a limit for emissions during </a:t>
            </a:r>
            <a:r>
              <a:rPr lang="en-US" b="1" dirty="0" smtClean="0"/>
              <a:t>≥30 seconds </a:t>
            </a:r>
            <a:r>
              <a:rPr lang="en-US" dirty="0" smtClean="0"/>
              <a:t>with:</a:t>
            </a:r>
          </a:p>
          <a:p>
            <a:pPr lvl="1" algn="just"/>
            <a:r>
              <a:rPr lang="en-US" dirty="0" smtClean="0"/>
              <a:t>High enough torque</a:t>
            </a:r>
          </a:p>
          <a:p>
            <a:pPr lvl="1" algn="just"/>
            <a:r>
              <a:rPr lang="en-US" dirty="0" smtClean="0"/>
              <a:t>High enough engine speed</a:t>
            </a:r>
          </a:p>
          <a:p>
            <a:pPr lvl="1" algn="just"/>
            <a:r>
              <a:rPr lang="en-US" dirty="0"/>
              <a:t>High enough engine </a:t>
            </a:r>
            <a:r>
              <a:rPr lang="en-US" dirty="0" smtClean="0"/>
              <a:t>power</a:t>
            </a:r>
            <a:endParaRPr lang="en-US" dirty="0"/>
          </a:p>
          <a:p>
            <a:pPr lvl="1" algn="just"/>
            <a:r>
              <a:rPr lang="en-US" dirty="0" smtClean="0"/>
              <a:t>…</a:t>
            </a:r>
            <a:endParaRPr lang="en-US" dirty="0"/>
          </a:p>
          <a:p>
            <a:pPr lvl="1" algn="just"/>
            <a:endParaRPr lang="en-US" sz="1800" dirty="0" smtClean="0"/>
          </a:p>
          <a:p>
            <a:pPr marL="201612" lvl="1" indent="0" algn="just">
              <a:buNone/>
            </a:pPr>
            <a:r>
              <a:rPr lang="en-US" b="1" dirty="0" smtClean="0"/>
              <a:t>For </a:t>
            </a:r>
            <a:r>
              <a:rPr lang="en-US" b="1" dirty="0"/>
              <a:t>many non road </a:t>
            </a:r>
            <a:r>
              <a:rPr lang="en-US" b="1" dirty="0" smtClean="0"/>
              <a:t>applications </a:t>
            </a:r>
            <a:r>
              <a:rPr lang="en-US" b="1" dirty="0"/>
              <a:t>there would be few or no NTE events</a:t>
            </a:r>
            <a:r>
              <a:rPr lang="en-US" b="1" dirty="0" smtClean="0"/>
              <a:t>. </a:t>
            </a:r>
            <a:r>
              <a:rPr lang="en-US" dirty="0" smtClean="0"/>
              <a:t>NTE does not reflect the overall emissions from the engine and it does not indicate whether the engine would pass a certification transient test cycle.</a:t>
            </a:r>
          </a:p>
          <a:p>
            <a:pPr marL="201612" lvl="1" indent="0" algn="just">
              <a:buNone/>
            </a:pPr>
            <a:endParaRPr lang="en-US" sz="1800" dirty="0" smtClean="0"/>
          </a:p>
          <a:p>
            <a:pPr marL="201612" lvl="1" indent="0" algn="just">
              <a:buNone/>
            </a:pPr>
            <a:r>
              <a:rPr lang="en-US" sz="2000" b="1" u="sng" dirty="0" smtClean="0"/>
              <a:t>EU conclusion: NTE is not a suitable evaluation method for</a:t>
            </a:r>
          </a:p>
          <a:p>
            <a:pPr marL="201612" lvl="1" indent="0" algn="just">
              <a:buNone/>
            </a:pPr>
            <a:r>
              <a:rPr lang="en-US" sz="2000" b="1" u="sng" dirty="0" smtClean="0"/>
              <a:t>Non Road Mobile Machinery.</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5</a:t>
            </a:fld>
            <a:endParaRPr lang="sv-SE"/>
          </a:p>
        </p:txBody>
      </p:sp>
    </p:spTree>
    <p:extLst>
      <p:ext uri="{BB962C8B-B14F-4D97-AF65-F5344CB8AC3E}">
        <p14:creationId xmlns:p14="http://schemas.microsoft.com/office/powerpoint/2010/main" val="398266471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r>
              <a:rPr lang="en-US" sz="2800" dirty="0" smtClean="0"/>
              <a:t/>
            </a:r>
            <a:br>
              <a:rPr lang="en-US" sz="2800" dirty="0" smtClean="0"/>
            </a:br>
            <a:r>
              <a:rPr lang="en-US" sz="2000" dirty="0" smtClean="0"/>
              <a:t>EU Heavy Duty On Road WBW (Work-Based-Window)</a:t>
            </a:r>
            <a:endParaRPr lang="en-US" sz="2000" dirty="0"/>
          </a:p>
        </p:txBody>
      </p:sp>
      <p:sp>
        <p:nvSpPr>
          <p:cNvPr id="3" name="Content Placeholder 2"/>
          <p:cNvSpPr>
            <a:spLocks noGrp="1"/>
          </p:cNvSpPr>
          <p:nvPr>
            <p:ph idx="1"/>
          </p:nvPr>
        </p:nvSpPr>
        <p:spPr>
          <a:xfrm>
            <a:off x="553912" y="1793737"/>
            <a:ext cx="8229600" cy="4018081"/>
          </a:xfrm>
        </p:spPr>
        <p:txBody>
          <a:bodyPr>
            <a:normAutofit/>
          </a:bodyPr>
          <a:lstStyle/>
          <a:p>
            <a:pPr algn="just">
              <a:spcAft>
                <a:spcPts val="1200"/>
              </a:spcAft>
            </a:pPr>
            <a:r>
              <a:rPr lang="en-US" sz="2000" dirty="0" smtClean="0"/>
              <a:t>Emissions in use averaged over the same work as in the transient certification test cycle used in test cell, called work window.</a:t>
            </a:r>
          </a:p>
          <a:p>
            <a:pPr algn="just">
              <a:spcAft>
                <a:spcPts val="1200"/>
              </a:spcAft>
            </a:pPr>
            <a:r>
              <a:rPr lang="en-US" sz="2000" dirty="0" smtClean="0"/>
              <a:t>In Use cycle defined by composition of:</a:t>
            </a:r>
          </a:p>
          <a:p>
            <a:pPr lvl="1" algn="just">
              <a:spcAft>
                <a:spcPts val="1200"/>
              </a:spcAft>
            </a:pPr>
            <a:r>
              <a:rPr lang="en-US" sz="1800" dirty="0" smtClean="0"/>
              <a:t>city driving </a:t>
            </a:r>
            <a:endParaRPr lang="en-US" sz="1800" dirty="0"/>
          </a:p>
          <a:p>
            <a:pPr lvl="1" algn="just">
              <a:spcAft>
                <a:spcPts val="1200"/>
              </a:spcAft>
            </a:pPr>
            <a:r>
              <a:rPr lang="en-US" sz="1800" dirty="0" smtClean="0"/>
              <a:t>rural driving </a:t>
            </a:r>
            <a:endParaRPr lang="en-US" sz="1800" dirty="0"/>
          </a:p>
          <a:p>
            <a:pPr lvl="1" algn="just">
              <a:spcAft>
                <a:spcPts val="1200"/>
              </a:spcAft>
            </a:pPr>
            <a:r>
              <a:rPr lang="en-US" sz="1800" dirty="0" smtClean="0"/>
              <a:t>motorway driving</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6</a:t>
            </a:fld>
            <a:endParaRPr lang="sv-SE"/>
          </a:p>
        </p:txBody>
      </p:sp>
    </p:spTree>
    <p:extLst>
      <p:ext uri="{BB962C8B-B14F-4D97-AF65-F5344CB8AC3E}">
        <p14:creationId xmlns:p14="http://schemas.microsoft.com/office/powerpoint/2010/main" val="366560990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899" y="406518"/>
            <a:ext cx="8639032" cy="1143000"/>
          </a:xfrm>
        </p:spPr>
        <p:txBody>
          <a:bodyPr/>
          <a:lstStyle/>
          <a:p>
            <a:pPr marL="342900" indent="-342900">
              <a:spcAft>
                <a:spcPts val="600"/>
              </a:spcAft>
            </a:pPr>
            <a:r>
              <a:rPr lang="en-US" sz="2800" dirty="0"/>
              <a:t>Likely future PEMS requirements for Non-Road in EU</a:t>
            </a:r>
          </a:p>
        </p:txBody>
      </p:sp>
      <p:sp>
        <p:nvSpPr>
          <p:cNvPr id="3" name="Content Placeholder 2"/>
          <p:cNvSpPr>
            <a:spLocks noGrp="1"/>
          </p:cNvSpPr>
          <p:nvPr>
            <p:ph idx="1"/>
          </p:nvPr>
        </p:nvSpPr>
        <p:spPr>
          <a:xfrm>
            <a:off x="368490" y="1214652"/>
            <a:ext cx="8625384" cy="4585648"/>
          </a:xfrm>
        </p:spPr>
        <p:txBody>
          <a:bodyPr>
            <a:normAutofit/>
          </a:bodyPr>
          <a:lstStyle/>
          <a:p>
            <a:pPr>
              <a:spcAft>
                <a:spcPts val="1200"/>
              </a:spcAft>
            </a:pPr>
            <a:r>
              <a:rPr lang="en-US" sz="2000" dirty="0" smtClean="0"/>
              <a:t>Next emission step for Non-Road in EU is Stage V starting 2019.</a:t>
            </a:r>
          </a:p>
          <a:p>
            <a:pPr>
              <a:spcAft>
                <a:spcPts val="1200"/>
              </a:spcAft>
            </a:pPr>
            <a:r>
              <a:rPr lang="en-US" sz="2000" dirty="0" smtClean="0"/>
              <a:t>Variable engine speed Non-Road engines with power from 56 to 560kW in first scope.</a:t>
            </a:r>
          </a:p>
          <a:p>
            <a:r>
              <a:rPr lang="en-US" sz="2000" dirty="0" smtClean="0"/>
              <a:t>To be measured (per manufacturer) before end of 2024:</a:t>
            </a:r>
          </a:p>
          <a:p>
            <a:pPr lvl="1">
              <a:spcBef>
                <a:spcPts val="1200"/>
              </a:spcBef>
            </a:pPr>
            <a:r>
              <a:rPr lang="en-US" sz="1800" dirty="0" smtClean="0"/>
              <a:t>9 engines with running hours &lt;30% of full useful life</a:t>
            </a:r>
          </a:p>
          <a:p>
            <a:pPr lvl="1">
              <a:spcBef>
                <a:spcPts val="1200"/>
              </a:spcBef>
              <a:spcAft>
                <a:spcPts val="1200"/>
              </a:spcAft>
            </a:pPr>
            <a:r>
              <a:rPr lang="en-US" sz="1800" dirty="0"/>
              <a:t>9 engines with running hours </a:t>
            </a:r>
            <a:r>
              <a:rPr lang="en-US" sz="1800" dirty="0" smtClean="0"/>
              <a:t>&gt;70</a:t>
            </a:r>
            <a:r>
              <a:rPr lang="en-US" sz="1800" dirty="0"/>
              <a:t>% of full useful </a:t>
            </a:r>
            <a:r>
              <a:rPr lang="en-US" sz="1800" dirty="0" smtClean="0"/>
              <a:t>life</a:t>
            </a:r>
          </a:p>
          <a:p>
            <a:pPr>
              <a:spcAft>
                <a:spcPts val="1200"/>
              </a:spcAft>
            </a:pPr>
            <a:r>
              <a:rPr lang="en-US" sz="2000" dirty="0" smtClean="0"/>
              <a:t>Currently PM/PN is not in the scope.</a:t>
            </a:r>
          </a:p>
          <a:p>
            <a:pPr>
              <a:spcAft>
                <a:spcPts val="1200"/>
              </a:spcAft>
            </a:pPr>
            <a:r>
              <a:rPr lang="en-US" sz="2000" dirty="0" smtClean="0"/>
              <a:t>Reporting requirement but no emission limits that have to be met</a:t>
            </a:r>
            <a:r>
              <a:rPr lang="en-US" sz="2000" dirty="0"/>
              <a:t>.</a:t>
            </a:r>
          </a:p>
        </p:txBody>
      </p:sp>
      <p:sp>
        <p:nvSpPr>
          <p:cNvPr id="4" name="Footer Placeholder 3"/>
          <p:cNvSpPr>
            <a:spLocks noGrp="1"/>
          </p:cNvSpPr>
          <p:nvPr>
            <p:ph type="ftr" sz="quarter" idx="3"/>
          </p:nvPr>
        </p:nvSpPr>
        <p:spPr/>
        <p:txBody>
          <a:bodyPr/>
          <a:lstStyle/>
          <a:p>
            <a:r>
              <a:rPr lang="en-US" smtClean="0"/>
              <a:t>Jonas Holmberg, Volvo Penta</a:t>
            </a:r>
            <a:endParaRPr lang="sv-SE"/>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7</a:t>
            </a:fld>
            <a:endParaRPr lang="sv-SE"/>
          </a:p>
        </p:txBody>
      </p:sp>
    </p:spTree>
    <p:extLst>
      <p:ext uri="{BB962C8B-B14F-4D97-AF65-F5344CB8AC3E}">
        <p14:creationId xmlns:p14="http://schemas.microsoft.com/office/powerpoint/2010/main" val="3249130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912" y="406518"/>
            <a:ext cx="8229600" cy="641232"/>
          </a:xfrm>
        </p:spPr>
        <p:txBody>
          <a:bodyPr/>
          <a:lstStyle/>
          <a:p>
            <a:r>
              <a:rPr lang="en-US" sz="2800" dirty="0" smtClean="0"/>
              <a:t>EU Non-Road In Use Evaluation Development</a:t>
            </a:r>
            <a:endParaRPr lang="en-US" sz="2800" dirty="0"/>
          </a:p>
        </p:txBody>
      </p:sp>
      <p:sp>
        <p:nvSpPr>
          <p:cNvPr id="3" name="Content Placeholder 2"/>
          <p:cNvSpPr>
            <a:spLocks noGrp="1"/>
          </p:cNvSpPr>
          <p:nvPr>
            <p:ph idx="1"/>
          </p:nvPr>
        </p:nvSpPr>
        <p:spPr>
          <a:xfrm>
            <a:off x="553911" y="1081126"/>
            <a:ext cx="8172399" cy="4798974"/>
          </a:xfrm>
        </p:spPr>
        <p:txBody>
          <a:bodyPr>
            <a:normAutofit/>
          </a:bodyPr>
          <a:lstStyle/>
          <a:p>
            <a:pPr algn="just"/>
            <a:r>
              <a:rPr lang="en-US" dirty="0" smtClean="0"/>
              <a:t>Based on Heavy Duty On Road WBW but </a:t>
            </a:r>
            <a:r>
              <a:rPr lang="en-US" u="sng" dirty="0" smtClean="0"/>
              <a:t>without predefined engine use composition</a:t>
            </a:r>
            <a:r>
              <a:rPr lang="en-US" dirty="0" smtClean="0"/>
              <a:t>. There is no equivalent to “city, rural and motorway driving” for Non Road.</a:t>
            </a:r>
          </a:p>
          <a:p>
            <a:pPr marL="201612" lvl="1" indent="0" algn="just">
              <a:buNone/>
            </a:pPr>
            <a:endParaRPr lang="en-US" dirty="0" smtClean="0"/>
          </a:p>
          <a:p>
            <a:pPr marL="201612" lvl="1" indent="0" algn="just">
              <a:buNone/>
            </a:pPr>
            <a:endParaRPr lang="en-US" dirty="0"/>
          </a:p>
          <a:p>
            <a:pPr marL="201612" lvl="1" indent="0" algn="just">
              <a:buNone/>
            </a:pPr>
            <a:endParaRPr lang="en-US" dirty="0" smtClean="0"/>
          </a:p>
          <a:p>
            <a:pPr marL="201612" lvl="1" indent="0" algn="just">
              <a:buNone/>
            </a:pPr>
            <a:endParaRPr lang="en-US" dirty="0"/>
          </a:p>
          <a:p>
            <a:pPr marL="201612" lvl="1" indent="0" algn="just">
              <a:buNone/>
            </a:pPr>
            <a:endParaRPr lang="en-US" dirty="0" smtClean="0"/>
          </a:p>
          <a:p>
            <a:pPr marL="201612" lvl="1" indent="0" algn="just">
              <a:buNone/>
            </a:pPr>
            <a:endParaRPr lang="en-US" dirty="0"/>
          </a:p>
          <a:p>
            <a:pPr marL="201612" lvl="1" indent="0" algn="just">
              <a:buNone/>
            </a:pPr>
            <a:endParaRPr lang="en-US" dirty="0" smtClean="0"/>
          </a:p>
          <a:p>
            <a:pPr marL="201612" lvl="1" indent="0" algn="just">
              <a:buNone/>
            </a:pPr>
            <a:endParaRPr lang="en-US" dirty="0" smtClean="0"/>
          </a:p>
          <a:p>
            <a:pPr marL="201612" lvl="1" indent="0" algn="just">
              <a:buNone/>
            </a:pPr>
            <a:endParaRPr lang="en-US" dirty="0"/>
          </a:p>
          <a:p>
            <a:pPr marL="201612" lvl="1" indent="0" algn="just">
              <a:buNone/>
            </a:pPr>
            <a:endParaRPr lang="en-US" dirty="0" smtClean="0"/>
          </a:p>
          <a:p>
            <a:pPr marL="201612" lvl="1" indent="0" algn="just">
              <a:buNone/>
            </a:pPr>
            <a:endParaRPr lang="en-US" dirty="0" smtClean="0"/>
          </a:p>
          <a:p>
            <a:pPr algn="just"/>
            <a:r>
              <a:rPr lang="en-US" dirty="0" smtClean="0"/>
              <a:t>Engine use not represented in the transient certification test cycle (NRTC) to be excluded.</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8</a:t>
            </a:fld>
            <a:endParaRPr lang="sv-SE"/>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751" y="2044196"/>
            <a:ext cx="1877274" cy="1513173"/>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31010" y="3630041"/>
            <a:ext cx="2081981" cy="15131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7674" y="2043023"/>
            <a:ext cx="2268652" cy="1513173"/>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7981" r="7981"/>
          <a:stretch/>
        </p:blipFill>
        <p:spPr>
          <a:xfrm>
            <a:off x="777797" y="3630040"/>
            <a:ext cx="2269760" cy="1513173"/>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5272" y="2043023"/>
            <a:ext cx="1852019" cy="1512000"/>
          </a:xfrm>
          <a:prstGeom prst="rect">
            <a:avLst/>
          </a:prstGeom>
        </p:spPr>
      </p:pic>
      <p:pic>
        <p:nvPicPr>
          <p:cNvPr id="12" name="Picture 11"/>
          <p:cNvPicPr>
            <a:picLocks noChangeAspect="1"/>
          </p:cNvPicPr>
          <p:nvPr/>
        </p:nvPicPr>
        <p:blipFill rotWithShape="1">
          <a:blip r:embed="rId7" cstate="print">
            <a:extLst>
              <a:ext uri="{28A0092B-C50C-407E-A947-70E740481C1C}">
                <a14:useLocalDpi xmlns:a14="http://schemas.microsoft.com/office/drawing/2010/main" val="0"/>
              </a:ext>
            </a:extLst>
          </a:blip>
          <a:srcRect l="8276" t="394" r="2792" b="-394"/>
          <a:stretch/>
        </p:blipFill>
        <p:spPr>
          <a:xfrm>
            <a:off x="6098800" y="3636000"/>
            <a:ext cx="2016000" cy="1512000"/>
          </a:xfrm>
          <a:prstGeom prst="rect">
            <a:avLst/>
          </a:prstGeom>
        </p:spPr>
      </p:pic>
    </p:spTree>
    <p:extLst>
      <p:ext uri="{BB962C8B-B14F-4D97-AF65-F5344CB8AC3E}">
        <p14:creationId xmlns:p14="http://schemas.microsoft.com/office/powerpoint/2010/main" val="85009203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3912" y="1058544"/>
            <a:ext cx="8229600" cy="2034609"/>
          </a:xfrm>
        </p:spPr>
        <p:txBody>
          <a:bodyPr/>
          <a:lstStyle/>
          <a:p>
            <a:pPr algn="just"/>
            <a:r>
              <a:rPr lang="en-US" dirty="0" smtClean="0"/>
              <a:t>“Working event” and “Non working event” defined as:</a:t>
            </a:r>
          </a:p>
          <a:p>
            <a:pPr lvl="1" algn="just"/>
            <a:r>
              <a:rPr lang="en-US" dirty="0" smtClean="0"/>
              <a:t>Working event: power≥10% of engine maximum power</a:t>
            </a:r>
          </a:p>
          <a:p>
            <a:pPr lvl="1" algn="just"/>
            <a:r>
              <a:rPr lang="en-US" dirty="0" smtClean="0"/>
              <a:t>Non working event: power &lt;10% of engine maximum power</a:t>
            </a:r>
          </a:p>
        </p:txBody>
      </p:sp>
      <p:sp>
        <p:nvSpPr>
          <p:cNvPr id="4" name="Footer Placeholder 3"/>
          <p:cNvSpPr>
            <a:spLocks noGrp="1"/>
          </p:cNvSpPr>
          <p:nvPr>
            <p:ph type="ftr" sz="quarter" idx="3"/>
          </p:nvPr>
        </p:nvSpPr>
        <p:spPr/>
        <p:txBody>
          <a:bodyPr/>
          <a:lstStyle/>
          <a:p>
            <a:r>
              <a:rPr lang="en-US" b="1" smtClean="0"/>
              <a:t>Jonas Holmberg, Volvo Penta</a:t>
            </a:r>
            <a:endParaRPr lang="sv-SE" b="1"/>
          </a:p>
        </p:txBody>
      </p:sp>
      <p:sp>
        <p:nvSpPr>
          <p:cNvPr id="5" name="Date Placeholder 4"/>
          <p:cNvSpPr>
            <a:spLocks noGrp="1"/>
          </p:cNvSpPr>
          <p:nvPr>
            <p:ph type="dt" sz="half" idx="2"/>
          </p:nvPr>
        </p:nvSpPr>
        <p:spPr/>
        <p:txBody>
          <a:bodyPr/>
          <a:lstStyle/>
          <a:p>
            <a:r>
              <a:rPr lang="en-US" smtClean="0"/>
              <a:t>March 10, 2016</a:t>
            </a:r>
            <a:endParaRPr lang="sv-SE"/>
          </a:p>
        </p:txBody>
      </p:sp>
      <p:sp>
        <p:nvSpPr>
          <p:cNvPr id="6" name="Slide Number Placeholder 5"/>
          <p:cNvSpPr>
            <a:spLocks noGrp="1"/>
          </p:cNvSpPr>
          <p:nvPr>
            <p:ph type="sldNum" sz="quarter" idx="4"/>
          </p:nvPr>
        </p:nvSpPr>
        <p:spPr/>
        <p:txBody>
          <a:bodyPr/>
          <a:lstStyle/>
          <a:p>
            <a:fld id="{14987987-F8B9-4309-B5D0-D5D86517802D}" type="slidenum">
              <a:rPr lang="sv-SE" smtClean="0"/>
              <a:pPr/>
              <a:t>9</a:t>
            </a:fld>
            <a:endParaRPr lang="sv-SE"/>
          </a:p>
        </p:txBody>
      </p:sp>
      <p:sp>
        <p:nvSpPr>
          <p:cNvPr id="7" name="Title 1"/>
          <p:cNvSpPr>
            <a:spLocks noGrp="1"/>
          </p:cNvSpPr>
          <p:nvPr>
            <p:ph type="title"/>
          </p:nvPr>
        </p:nvSpPr>
        <p:spPr>
          <a:xfrm>
            <a:off x="553912" y="406518"/>
            <a:ext cx="8229600" cy="617064"/>
          </a:xfrm>
        </p:spPr>
        <p:txBody>
          <a:bodyPr/>
          <a:lstStyle/>
          <a:p>
            <a:r>
              <a:rPr lang="en-US" sz="2800" dirty="0" smtClean="0"/>
              <a:t>EU Non-Road In Use Evaluation Development</a:t>
            </a:r>
            <a:endParaRPr lang="en-US" sz="28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4534" y="2115425"/>
            <a:ext cx="5734933" cy="3769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6017360"/>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kpVQrm_tq0CPk1sxXEpi8Q"/>
</p:tagLst>
</file>

<file path=ppt/theme/theme1.xml><?xml version="1.0" encoding="utf-8"?>
<a:theme xmlns:a="http://schemas.openxmlformats.org/drawingml/2006/main" name="Template_Volvo_Penta">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solidFill>
            <a:schemeClr val="tx2"/>
          </a:solidFill>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mtClean="0">
            <a:solidFill>
              <a:schemeClr val="bg2"/>
            </a:solidFill>
          </a:defRPr>
        </a:defPPr>
      </a:lstStyle>
      <a:style>
        <a:lnRef idx="1">
          <a:schemeClr val="accent1"/>
        </a:lnRef>
        <a:fillRef idx="0">
          <a:schemeClr val="accent1"/>
        </a:fillRef>
        <a:effectRef idx="0">
          <a:schemeClr val="accent1"/>
        </a:effectRef>
        <a:fontRef idx="minor">
          <a:schemeClr val="tx1"/>
        </a:fontRef>
      </a:style>
    </a:spDef>
    <a:lnDef>
      <a:spPr>
        <a:ln w="12700">
          <a:solidFill>
            <a:schemeClr val="bg2"/>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mtClean="0">
            <a:solidFill>
              <a:schemeClr val="bg2"/>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Office Theme">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ne Volvo Profile Colours">
      <a:dk1>
        <a:srgbClr val="000000"/>
      </a:dk1>
      <a:lt1>
        <a:srgbClr val="FFFFFF"/>
      </a:lt1>
      <a:dk2>
        <a:srgbClr val="D8D7D5"/>
      </a:dk2>
      <a:lt2>
        <a:srgbClr val="4D4E53"/>
      </a:lt2>
      <a:accent1>
        <a:srgbClr val="DCCCA7"/>
      </a:accent1>
      <a:accent2>
        <a:srgbClr val="919296"/>
      </a:accent2>
      <a:accent3>
        <a:srgbClr val="78B833"/>
      </a:accent3>
      <a:accent4>
        <a:srgbClr val="BADCE6"/>
      </a:accent4>
      <a:accent5>
        <a:srgbClr val="16A6C9"/>
      </a:accent5>
      <a:accent6>
        <a:srgbClr val="DD7611"/>
      </a:accent6>
      <a:hlink>
        <a:srgbClr val="16A6C9"/>
      </a:hlink>
      <a:folHlink>
        <a:srgbClr val="78B8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BB26F17A74D3846970251A6C8A17E62" ma:contentTypeVersion="0" ma:contentTypeDescription="Create a new document." ma:contentTypeScope="" ma:versionID="6bbfe837119e8130e0d1a3f49c4d4206">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EFBBE6-E4B3-4F86-9689-B21B2E113AF2}">
  <ds:schemaRefs>
    <ds:schemaRef ds:uri="http://schemas.microsoft.com/sharepoint/v3/contenttype/forms"/>
  </ds:schemaRefs>
</ds:datastoreItem>
</file>

<file path=customXml/itemProps2.xml><?xml version="1.0" encoding="utf-8"?>
<ds:datastoreItem xmlns:ds="http://schemas.openxmlformats.org/officeDocument/2006/customXml" ds:itemID="{9F41AC2E-D254-4825-BD88-F8623C771BFC}">
  <ds:schemaRefs>
    <ds:schemaRef ds:uri="http://purl.org/dc/dcmitype/"/>
    <ds:schemaRef ds:uri="http://purl.org/dc/terms/"/>
    <ds:schemaRef ds:uri="http://purl.org/dc/elements/1.1/"/>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9EE7F77-F148-4953-8B51-B62B060B10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25312</TotalTime>
  <Words>1131</Words>
  <Application>Microsoft Macintosh PowerPoint</Application>
  <PresentationFormat>On-screen Show (4:3)</PresentationFormat>
  <Paragraphs>167</Paragraphs>
  <Slides>19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Volvo Broad Pro Digital</vt:lpstr>
      <vt:lpstr>VolvoBroad</vt:lpstr>
      <vt:lpstr>Template_Volvo_Penta</vt:lpstr>
      <vt:lpstr>European union development of in use evaluation method for Non Road Mobile Machinery</vt:lpstr>
      <vt:lpstr>Agenda</vt:lpstr>
      <vt:lpstr>Volvo Penta within the Volvo Group Organization </vt:lpstr>
      <vt:lpstr>Background</vt:lpstr>
      <vt:lpstr>Background US Not To Exceed method</vt:lpstr>
      <vt:lpstr>Background EU Heavy Duty On Road WBW (Work-Based-Window)</vt:lpstr>
      <vt:lpstr>Likely future PEMS requirements for Non-Road in EU</vt:lpstr>
      <vt:lpstr>EU Non-Road In Use Evaluation Development</vt:lpstr>
      <vt:lpstr>EU Non-Road In Use Evaluation Development</vt:lpstr>
      <vt:lpstr>EU Non-Road In Use Evaluation Development</vt:lpstr>
      <vt:lpstr>EU Non-Road In Use Evaluation Development</vt:lpstr>
      <vt:lpstr>EU Non-Road In Use Evaluation Development</vt:lpstr>
      <vt:lpstr>EU Non-Road In Use Evaluation Development </vt:lpstr>
      <vt:lpstr>EU Non-Road In Use Evaluation Development</vt:lpstr>
      <vt:lpstr>EU Non-Road In Use Evaluation Development</vt:lpstr>
      <vt:lpstr>EU Non-Road In Use Evaluation Development</vt:lpstr>
      <vt:lpstr>Back-up slides, more detailed information</vt:lpstr>
      <vt:lpstr>Ambient test conditions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Volvo Penta</dc:title>
  <dc:creator>Volvo Brand Management</dc:creator>
  <cp:lastModifiedBy>video</cp:lastModifiedBy>
  <cp:revision>337</cp:revision>
  <dcterms:created xsi:type="dcterms:W3CDTF">2015-01-07T18:13:01Z</dcterms:created>
  <dcterms:modified xsi:type="dcterms:W3CDTF">2016-03-17T19:58:57Z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0x010100BBB26F17A74D3846970251A6C8A17E62</vt:lpwstr>
  </property>
</Properties>
</file>