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2"/>
  </p:sldMasterIdLst>
  <p:notesMasterIdLst>
    <p:notesMasterId r:id="rId27"/>
  </p:notesMasterIdLst>
  <p:sldIdLst>
    <p:sldId id="256" r:id="rId13"/>
    <p:sldId id="257" r:id="rId14"/>
    <p:sldId id="264" r:id="rId15"/>
    <p:sldId id="265" r:id="rId16"/>
    <p:sldId id="263" r:id="rId17"/>
    <p:sldId id="258" r:id="rId18"/>
    <p:sldId id="272" r:id="rId19"/>
    <p:sldId id="267" r:id="rId20"/>
    <p:sldId id="275" r:id="rId21"/>
    <p:sldId id="273" r:id="rId22"/>
    <p:sldId id="262" r:id="rId23"/>
    <p:sldId id="268" r:id="rId24"/>
    <p:sldId id="276" r:id="rId25"/>
    <p:sldId id="26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0E3057-757B-46DE-ADB1-E7253B9C3527}">
          <p14:sldIdLst>
            <p14:sldId id="256"/>
            <p14:sldId id="257"/>
            <p14:sldId id="264"/>
            <p14:sldId id="265"/>
            <p14:sldId id="263"/>
            <p14:sldId id="258"/>
            <p14:sldId id="272"/>
            <p14:sldId id="267"/>
            <p14:sldId id="275"/>
          </p14:sldIdLst>
        </p14:section>
        <p14:section name="Untitled Section" id="{F24A71AF-4ABD-491C-8009-03F7554EDCA0}">
          <p14:sldIdLst>
            <p14:sldId id="273"/>
            <p14:sldId id="262"/>
            <p14:sldId id="268"/>
            <p14:sldId id="276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5B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1" autoAdjust="0"/>
  </p:normalViewPr>
  <p:slideViewPr>
    <p:cSldViewPr snapToGrid="0" snapToObjects="1">
      <p:cViewPr varScale="1">
        <p:scale>
          <a:sx n="101" d="100"/>
          <a:sy n="101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69061-71D6-4075-A2A9-0EA506F356E2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9A063-EF9A-42FB-8069-1D52A818D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1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9A063-EF9A-42FB-8069-1D52A818D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7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9A063-EF9A-42FB-8069-1D52A818D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6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300" y="2525043"/>
            <a:ext cx="7893076" cy="1475438"/>
          </a:xfrm>
        </p:spPr>
        <p:txBody>
          <a:bodyPr anchor="b" anchorCtr="0"/>
          <a:lstStyle>
            <a:lvl1pPr algn="l"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863" y="4069131"/>
            <a:ext cx="6400800" cy="1261524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F876-CAF9-4392-83B1-122A9EDB9397}" type="datetime1">
              <a:rPr lang="en-US" smtClean="0"/>
              <a:t>3/14/2016</a:t>
            </a:fld>
            <a:endParaRPr lang="en-US"/>
          </a:p>
        </p:txBody>
      </p:sp>
      <p:pic>
        <p:nvPicPr>
          <p:cNvPr id="8" name="Picture 7" descr="EPA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42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B42C-673B-4CC6-83AB-DA0DF06019F6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6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6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9995" y="168533"/>
            <a:ext cx="730401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81A2-BE49-41B0-85F0-1FB2D3681B95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EPA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01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196-0EAD-4E4F-9066-22FD8523CBB4}" type="datetime1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049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049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C8A98-70A0-4DD4-87AA-DCC5D8A8EEF3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0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98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85585"/>
            <a:ext cx="4040188" cy="44195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2598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85586"/>
            <a:ext cx="4041775" cy="4419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15159-331B-493F-BAE3-DEFF63E737DE}" type="datetime1">
              <a:rPr lang="en-US" smtClean="0"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95583-3AFD-4BEF-B892-210DC3C41000}" type="datetime1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777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537779"/>
            <a:ext cx="5111750" cy="49673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45417"/>
            <a:ext cx="3008313" cy="37597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45A28-585C-4BE5-B4B1-1898C93E966C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9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3885" y="1565206"/>
            <a:ext cx="757254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3884" y="5853475"/>
            <a:ext cx="6925281" cy="4663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F0AC6-D234-4F94-BC59-4C46BA8DACD1}" type="datetime1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68533"/>
            <a:ext cx="82295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lnSpc>
                <a:spcPct val="80000"/>
              </a:lnSpc>
              <a:spcBef>
                <a:spcPts val="0"/>
              </a:spcBef>
              <a:buNone/>
              <a:defRPr sz="44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872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361538"/>
            <a:ext cx="9144000" cy="5496462"/>
          </a:xfrm>
          <a:prstGeom prst="rect">
            <a:avLst/>
          </a:prstGeom>
          <a:gradFill flip="none" rotWithShape="1">
            <a:gsLst>
              <a:gs pos="8000">
                <a:srgbClr val="95B3D7"/>
              </a:gs>
              <a:gs pos="70000">
                <a:srgbClr val="FFFFFF"/>
              </a:gs>
            </a:gsLst>
            <a:lin ang="33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10" name="Picture 9" descr="EPA_logo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558" y="5560786"/>
            <a:ext cx="1157947" cy="115206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7570" y="168533"/>
            <a:ext cx="7548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0114"/>
            <a:ext cx="8229600" cy="4945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10" y="6505165"/>
            <a:ext cx="856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5B9C-F648-4824-BDA3-98430D09AB12}" type="datetime1">
              <a:rPr lang="en-US" smtClean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1377" y="6505165"/>
            <a:ext cx="6710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6429" y="6505165"/>
            <a:ext cx="788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89DC8-B33C-7145-9125-54BE67D29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457200" rtl="0" eaLnBrk="1" latinLnBrk="0" hangingPunct="1">
        <a:lnSpc>
          <a:spcPct val="80000"/>
        </a:lnSpc>
        <a:spcBef>
          <a:spcPts val="0"/>
        </a:spcBef>
        <a:buNone/>
        <a:defRPr sz="4400" b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•"/>
        <a:defRPr sz="3200" kern="1200">
          <a:solidFill>
            <a:srgbClr val="00009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–"/>
        <a:defRPr sz="2800" kern="1200">
          <a:solidFill>
            <a:srgbClr val="00009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•"/>
        <a:defRPr sz="2400" kern="1200">
          <a:solidFill>
            <a:srgbClr val="00009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–"/>
        <a:defRPr sz="2000" kern="1200">
          <a:solidFill>
            <a:srgbClr val="00009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85000"/>
        </a:lnSpc>
        <a:spcBef>
          <a:spcPts val="1200"/>
        </a:spcBef>
        <a:buFont typeface="Arial"/>
        <a:buChar char="»"/>
        <a:defRPr sz="2000" kern="1200">
          <a:solidFill>
            <a:srgbClr val="00009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300" y="657922"/>
            <a:ext cx="7893076" cy="1494263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NEW METHODOLOGIES AND IMPROVED DATA GATHERING DEVELOPED FOR CARB’S HEAVY-DUTY VEHICLE (HDV) SELECTIVE CATALYTIC REDUCTION (SCR) TEST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300" y="2664078"/>
            <a:ext cx="7159082" cy="403780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u="sng" dirty="0">
                <a:solidFill>
                  <a:schemeClr val="tx1"/>
                </a:solidFill>
              </a:rPr>
              <a:t>Carl Fulper</a:t>
            </a:r>
            <a:r>
              <a:rPr lang="en-US" sz="2400" b="1" dirty="0">
                <a:solidFill>
                  <a:schemeClr val="tx1"/>
                </a:solidFill>
              </a:rPr>
              <a:t>, Kent Johnson</a:t>
            </a:r>
            <a:r>
              <a:rPr lang="en-US" sz="2400" b="1" baseline="30000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, Sandeep Kishan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, and  Michael Sabisch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 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United States Environmental Protection Agency, OTAQ</a:t>
            </a:r>
          </a:p>
          <a:p>
            <a:pPr algn="ctr">
              <a:lnSpc>
                <a:spcPct val="90000"/>
              </a:lnSpc>
            </a:pPr>
            <a:r>
              <a:rPr lang="en-US" sz="2000" b="1" baseline="30000" dirty="0">
                <a:solidFill>
                  <a:schemeClr val="tx1"/>
                </a:solidFill>
              </a:rPr>
              <a:t>1 </a:t>
            </a:r>
            <a:r>
              <a:rPr lang="en-US" sz="2000" i="1" dirty="0">
                <a:solidFill>
                  <a:schemeClr val="tx1"/>
                </a:solidFill>
              </a:rPr>
              <a:t>CE-CERT, Riverside, CA;  </a:t>
            </a:r>
            <a:r>
              <a:rPr lang="en-US" sz="2000" b="1" baseline="30000" dirty="0">
                <a:solidFill>
                  <a:schemeClr val="tx1"/>
                </a:solidFill>
              </a:rPr>
              <a:t>2</a:t>
            </a:r>
            <a:r>
              <a:rPr lang="en-US" sz="2000" i="1" dirty="0">
                <a:solidFill>
                  <a:schemeClr val="tx1"/>
                </a:solidFill>
              </a:rPr>
              <a:t>Eastern Research Group</a:t>
            </a:r>
            <a:endParaRPr lang="en-US" sz="2400" i="1" dirty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</a:pPr>
            <a:endParaRPr lang="en-US" sz="2400" i="1" dirty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PEMS Conference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UC-CERT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March 17-18, 2016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024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Data Gathering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Standardizing HDV J1939 Data Files for Loggers </a:t>
            </a:r>
            <a:r>
              <a:rPr lang="en-US" sz="2400" b="1" dirty="0">
                <a:solidFill>
                  <a:srgbClr val="FF0000"/>
                </a:solidFill>
              </a:rPr>
              <a:t>(details in a later presentation)</a:t>
            </a:r>
            <a:endParaRPr lang="en-US" dirty="0"/>
          </a:p>
          <a:p>
            <a:pPr lvl="1"/>
            <a:r>
              <a:rPr lang="en-US" dirty="0"/>
              <a:t>Known database structure for quick data analysis</a:t>
            </a:r>
          </a:p>
          <a:p>
            <a:pPr lvl="1"/>
            <a:r>
              <a:rPr lang="en-US" dirty="0"/>
              <a:t>Gathering </a:t>
            </a:r>
            <a:r>
              <a:rPr lang="en-US" b="1" u="sng" dirty="0">
                <a:solidFill>
                  <a:srgbClr val="00B050"/>
                </a:solidFill>
              </a:rPr>
              <a:t>“key” vehicle parameter fields </a:t>
            </a:r>
            <a:r>
              <a:rPr lang="en-US" dirty="0"/>
              <a:t>for present and future data analysis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1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Data Gathering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Standardizing Data Loggers (Non-cellular)</a:t>
            </a:r>
          </a:p>
          <a:p>
            <a:pPr lvl="1"/>
            <a:r>
              <a:rPr lang="en-US" dirty="0"/>
              <a:t>Quicker installation and setup</a:t>
            </a:r>
          </a:p>
          <a:p>
            <a:pPr lvl="1"/>
            <a:r>
              <a:rPr lang="en-US" dirty="0"/>
              <a:t>Problem:  Did not know if worked for 3 months</a:t>
            </a:r>
          </a:p>
          <a:p>
            <a:endParaRPr lang="en-US" dirty="0"/>
          </a:p>
          <a:p>
            <a:r>
              <a:rPr lang="en-US" dirty="0"/>
              <a:t>Cellular Data Loggers </a:t>
            </a:r>
            <a:r>
              <a:rPr lang="en-US" sz="2400" b="1" dirty="0">
                <a:solidFill>
                  <a:srgbClr val="FF0000"/>
                </a:solidFill>
              </a:rPr>
              <a:t>(details in a later presentation)</a:t>
            </a:r>
          </a:p>
          <a:p>
            <a:pPr lvl="1"/>
            <a:r>
              <a:rPr lang="en-US" dirty="0"/>
              <a:t>Create “Dashboard” to monitor data logger and vehicle</a:t>
            </a:r>
          </a:p>
          <a:p>
            <a:pPr lvl="1"/>
            <a:r>
              <a:rPr lang="en-US" dirty="0"/>
              <a:t>“Real-time” notification of issues on data logger and/or vehicle and resolve them </a:t>
            </a:r>
            <a:r>
              <a:rPr lang="en-US" u="sng" dirty="0">
                <a:solidFill>
                  <a:srgbClr val="00B050"/>
                </a:solidFill>
              </a:rPr>
              <a:t>(better data)</a:t>
            </a:r>
          </a:p>
          <a:p>
            <a:pPr lvl="1"/>
            <a:r>
              <a:rPr lang="en-US" dirty="0"/>
              <a:t>Allow “Real-time” data analysis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Data Analysis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Currently developing and implementing an open database and open data analysis structure with partners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Standard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database structure: MySQL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Standard data analysis and QC/QA techniques: modular designed Scripts in Python and MySQL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Standard graphics: R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Communicate through “Bit-Bucket” to share data analysis methods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Quicker QA/QC of data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Quicker data analysis                       Quicker Results!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12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854102" y="6153263"/>
            <a:ext cx="949125" cy="2664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1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Partnering together is allowing for:</a:t>
            </a:r>
          </a:p>
          <a:p>
            <a:pPr lvl="1"/>
            <a:r>
              <a:rPr lang="en-US" dirty="0"/>
              <a:t> Sharing the experience, knowledge and expertise of staffs;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Sharing equipment and costs to gather data; and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Better and consistent data to be gathered to address </a:t>
            </a:r>
            <a:r>
              <a:rPr lang="en-US" u="sng" dirty="0"/>
              <a:t>present</a:t>
            </a:r>
            <a:r>
              <a:rPr lang="en-US" dirty="0"/>
              <a:t> and </a:t>
            </a:r>
            <a:r>
              <a:rPr lang="en-US" u="sng" dirty="0"/>
              <a:t>future</a:t>
            </a:r>
            <a:r>
              <a:rPr lang="en-US" dirty="0"/>
              <a:t> research questions.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2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and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of Sampling Methodology</a:t>
            </a:r>
          </a:p>
          <a:p>
            <a:r>
              <a:rPr lang="en-US" dirty="0"/>
              <a:t>Overview of CARB’s HDV SCR Test program</a:t>
            </a:r>
          </a:p>
          <a:p>
            <a:r>
              <a:rPr lang="en-US" dirty="0"/>
              <a:t>Enhanced Support for CARB’s HDV SCR Test Program</a:t>
            </a:r>
          </a:p>
          <a:p>
            <a:pPr lvl="1"/>
            <a:r>
              <a:rPr lang="en-US" dirty="0"/>
              <a:t>Sampling Methodology</a:t>
            </a:r>
          </a:p>
          <a:p>
            <a:pPr lvl="2"/>
            <a:r>
              <a:rPr lang="en-US" dirty="0"/>
              <a:t>Standardize Fleet Information</a:t>
            </a:r>
          </a:p>
          <a:p>
            <a:pPr lvl="2"/>
            <a:r>
              <a:rPr lang="en-US" dirty="0"/>
              <a:t>Standardize Vehicle Information</a:t>
            </a:r>
          </a:p>
          <a:p>
            <a:pPr lvl="1"/>
            <a:r>
              <a:rPr lang="en-US" dirty="0"/>
              <a:t>Data Gathering </a:t>
            </a:r>
          </a:p>
          <a:p>
            <a:pPr lvl="1"/>
            <a:r>
              <a:rPr lang="en-US" dirty="0"/>
              <a:t>Data Analysis</a:t>
            </a:r>
          </a:p>
          <a:p>
            <a:pPr lvl="2"/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79" y="153385"/>
            <a:ext cx="8449519" cy="1143000"/>
          </a:xfrm>
        </p:spPr>
        <p:txBody>
          <a:bodyPr/>
          <a:lstStyle/>
          <a:p>
            <a:r>
              <a:rPr lang="en-US" sz="4000" dirty="0"/>
              <a:t>Integrated “Real-World” Testing Design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44137" y="1296385"/>
            <a:ext cx="6951254" cy="512816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43325" y="5647915"/>
            <a:ext cx="38385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 smtClean="0"/>
              <a:t>CARB/CE-CERT HDV SCR Activity Study - </a:t>
            </a:r>
            <a:r>
              <a:rPr lang="en-US" sz="1100" b="1" dirty="0" smtClean="0">
                <a:solidFill>
                  <a:srgbClr val="008000"/>
                </a:solidFill>
              </a:rPr>
              <a:t>Ongoing</a:t>
            </a:r>
            <a:endParaRPr lang="en-US" sz="11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22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073-9D82-4228-B124-E53382C69A54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17144" y="1723123"/>
            <a:ext cx="2670291" cy="158122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</a:rPr>
              <a:t>Governments,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</a:rPr>
              <a:t>Universities, Regulated Community, International Regulators, &amp; others</a:t>
            </a:r>
            <a:endParaRPr lang="en-US" sz="1400" b="1" u="sng" dirty="0">
              <a:solidFill>
                <a:srgbClr val="000000"/>
              </a:solidFill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282" y="1789602"/>
            <a:ext cx="1586397" cy="1448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628439" y="4911215"/>
            <a:ext cx="2743200" cy="139587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</a:pPr>
            <a:endParaRPr lang="en-US" sz="1800" u="sng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</a:pPr>
            <a:endParaRPr lang="en-US" sz="1600" u="sng" dirty="0">
              <a:solidFill>
                <a:srgbClr val="000000"/>
              </a:solidFill>
            </a:endParaRPr>
          </a:p>
          <a:p>
            <a:pPr algn="ctr" eaLnBrk="1" fontAlgn="auto" hangingPunct="1">
              <a:spcAft>
                <a:spcPts val="0"/>
              </a:spcAft>
            </a:pPr>
            <a:r>
              <a:rPr lang="en-US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Laboratory 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Chassis Dynos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 Dynos            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Evap SHEDs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901262" y="268436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pPr algn="l"/>
            <a:r>
              <a:rPr lang="en-US" sz="4000" b="1" dirty="0">
                <a:solidFill>
                  <a:srgbClr val="0070C0"/>
                </a:solidFill>
              </a:rPr>
              <a:t>Working Together to Gather Data</a:t>
            </a:r>
            <a:endParaRPr lang="en-US" sz="4000" b="1" kern="0" dirty="0">
              <a:solidFill>
                <a:srgbClr val="0070C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446396" y="3768430"/>
            <a:ext cx="1850485" cy="9364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71639" y="4911215"/>
            <a:ext cx="2743200" cy="139587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</a:pPr>
            <a:endParaRPr lang="en-US" sz="1800" u="sng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</a:pPr>
            <a:endParaRPr lang="en-US" sz="1600" u="sng" dirty="0">
              <a:solidFill>
                <a:srgbClr val="000000"/>
              </a:solidFill>
            </a:endParaRPr>
          </a:p>
          <a:p>
            <a:pPr algn="ctr" eaLnBrk="1" fontAlgn="auto" hangingPunct="1">
              <a:spcAft>
                <a:spcPts val="0"/>
              </a:spcAft>
            </a:pPr>
            <a:r>
              <a:rPr lang="en-US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“Real World” 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PEMS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PAMS</a:t>
            </a:r>
          </a:p>
          <a:p>
            <a:pPr algn="ctr" eaLnBrk="1" fontAlgn="auto" hangingPunct="1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 Sensing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4" name="Left-Right Arrow 23"/>
          <p:cNvSpPr/>
          <p:nvPr/>
        </p:nvSpPr>
        <p:spPr>
          <a:xfrm>
            <a:off x="3251954" y="2112578"/>
            <a:ext cx="2202915" cy="81980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Partnerships</a:t>
            </a:r>
          </a:p>
        </p:txBody>
      </p:sp>
    </p:spTree>
    <p:extLst>
      <p:ext uri="{BB962C8B-B14F-4D97-AF65-F5344CB8AC3E}">
        <p14:creationId xmlns:p14="http://schemas.microsoft.com/office/powerpoint/2010/main" val="83260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Partnerships allow for synergies:</a:t>
            </a:r>
          </a:p>
          <a:p>
            <a:pPr lvl="1"/>
            <a:r>
              <a:rPr lang="en-US" dirty="0"/>
              <a:t>Combining different experiences and knowledge between partners</a:t>
            </a:r>
          </a:p>
          <a:p>
            <a:pPr lvl="1"/>
            <a:r>
              <a:rPr lang="en-US" dirty="0"/>
              <a:t>Better use of facilities and equipment</a:t>
            </a:r>
          </a:p>
          <a:p>
            <a:pPr lvl="1"/>
            <a:r>
              <a:rPr lang="en-US" dirty="0"/>
              <a:t>Potential to expand test programs through cost sharing</a:t>
            </a:r>
          </a:p>
          <a:p>
            <a:pPr lvl="1"/>
            <a:r>
              <a:rPr lang="en-US" dirty="0"/>
              <a:t>Increase in understanding across the entire emissions community</a:t>
            </a:r>
          </a:p>
          <a:p>
            <a:pPr lvl="1"/>
            <a:r>
              <a:rPr lang="en-US" dirty="0"/>
              <a:t>Gain support from local entities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CARB’s HDV SCR Test Program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42" y="1560114"/>
            <a:ext cx="8385858" cy="49450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Objective: to develop activity profiles for different types of heavy-duty vehicles</a:t>
            </a:r>
          </a:p>
          <a:p>
            <a:endParaRPr lang="en-US" dirty="0"/>
          </a:p>
          <a:p>
            <a:r>
              <a:rPr lang="en-US" dirty="0"/>
              <a:t>CARB contracted with CE-CERT to gather activity data on 100 HD trucks with SCR (MY2010+)</a:t>
            </a:r>
          </a:p>
          <a:p>
            <a:pPr lvl="1"/>
            <a:r>
              <a:rPr lang="en-US" dirty="0"/>
              <a:t>Three months of activity data per vehicle</a:t>
            </a:r>
          </a:p>
          <a:p>
            <a:pPr lvl="1"/>
            <a:r>
              <a:rPr lang="en-US" dirty="0"/>
              <a:t>Different sizes of vehicles (MDV, HDVs, HHDVs)</a:t>
            </a:r>
          </a:p>
          <a:p>
            <a:pPr lvl="1"/>
            <a:r>
              <a:rPr lang="en-US" dirty="0"/>
              <a:t>Different geographic locations within California (North/Central/South) </a:t>
            </a:r>
          </a:p>
          <a:p>
            <a:pPr lvl="1"/>
            <a:r>
              <a:rPr lang="en-US" dirty="0"/>
              <a:t>Different truck vocations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1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Enhanced Support from EPA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EPA and CE-CERT signed a Cooperative Research And Development Agreement (CRADA) to work together to gather HDV and non-road data</a:t>
            </a:r>
          </a:p>
          <a:p>
            <a:endParaRPr lang="en-US" dirty="0"/>
          </a:p>
          <a:p>
            <a:r>
              <a:rPr lang="en-US" dirty="0"/>
              <a:t>EPA and CE-CERT partnered to help support CARB’s HDV SCR data gathering effort</a:t>
            </a:r>
          </a:p>
          <a:p>
            <a:pPr lvl="1"/>
            <a:r>
              <a:rPr lang="en-US" dirty="0"/>
              <a:t>Technical support</a:t>
            </a:r>
          </a:p>
          <a:p>
            <a:pPr lvl="1"/>
            <a:r>
              <a:rPr lang="en-US" dirty="0"/>
              <a:t>Equipment support</a:t>
            </a:r>
          </a:p>
          <a:p>
            <a:pPr lvl="1"/>
            <a:r>
              <a:rPr lang="en-US" dirty="0"/>
              <a:t>Sampling Methodology support</a:t>
            </a:r>
          </a:p>
          <a:p>
            <a:pPr lvl="1"/>
            <a:r>
              <a:rPr lang="en-US" dirty="0"/>
              <a:t>Data Analysis support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2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Sampling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66" y="1437725"/>
            <a:ext cx="6064898" cy="4945051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Sampling full fleet instead of just the vehicle being tested with PAMS and/or PEMS</a:t>
            </a:r>
          </a:p>
          <a:p>
            <a:endParaRPr lang="en-US" sz="2800" dirty="0"/>
          </a:p>
          <a:p>
            <a:r>
              <a:rPr lang="en-US" sz="2800" dirty="0"/>
              <a:t>Provides a better understanding of how that tested vehicle fits into the rest of the fleet and to the overall vehicle population</a:t>
            </a:r>
          </a:p>
          <a:p>
            <a:endParaRPr lang="en-US" sz="2800" dirty="0"/>
          </a:p>
          <a:p>
            <a:r>
              <a:rPr lang="en-US" sz="2800" dirty="0"/>
              <a:t>Developed a new standardized fleet survey form to capture fleet data </a:t>
            </a:r>
            <a:r>
              <a:rPr lang="en-US" sz="2800" b="1" dirty="0">
                <a:solidFill>
                  <a:srgbClr val="FF0000"/>
                </a:solidFill>
              </a:rPr>
              <a:t>(details in a  later presentation)</a:t>
            </a:r>
            <a:endParaRPr lang="en-US" sz="2800" dirty="0"/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358" y="1433922"/>
            <a:ext cx="2898946" cy="388452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9" name="Right Arrow 8"/>
          <p:cNvSpPr/>
          <p:nvPr/>
        </p:nvSpPr>
        <p:spPr>
          <a:xfrm rot="19653573">
            <a:off x="5236424" y="4516886"/>
            <a:ext cx="634481" cy="26125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6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Sampling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249" y="1560114"/>
            <a:ext cx="5754199" cy="4945051"/>
          </a:xfrm>
        </p:spPr>
        <p:txBody>
          <a:bodyPr>
            <a:normAutofit/>
          </a:bodyPr>
          <a:lstStyle/>
          <a:p>
            <a:r>
              <a:rPr lang="en-US" dirty="0"/>
              <a:t>Developed new standardized vehicle profile documentation forms </a:t>
            </a:r>
            <a:r>
              <a:rPr lang="en-US" sz="2400" b="1" dirty="0">
                <a:solidFill>
                  <a:srgbClr val="FF0000"/>
                </a:solidFill>
              </a:rPr>
              <a:t>(details in a later presentation)</a:t>
            </a:r>
            <a:endParaRPr lang="en-US" sz="2400" dirty="0"/>
          </a:p>
          <a:p>
            <a:pPr lvl="1"/>
            <a:r>
              <a:rPr lang="en-US" dirty="0"/>
              <a:t>Saves “field” time by taking pictures of vehicle</a:t>
            </a:r>
          </a:p>
          <a:p>
            <a:pPr lvl="1"/>
            <a:r>
              <a:rPr lang="en-US" dirty="0"/>
              <a:t>Data fields can be completed later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9DC8-B33C-7145-9125-54BE67D297D6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525" y="3849595"/>
            <a:ext cx="2263926" cy="292978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874" y="767474"/>
            <a:ext cx="2334221" cy="302075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9" name="Right Arrow 8"/>
          <p:cNvSpPr/>
          <p:nvPr/>
        </p:nvSpPr>
        <p:spPr>
          <a:xfrm rot="19653573">
            <a:off x="5687595" y="2937467"/>
            <a:ext cx="634481" cy="26125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131503">
            <a:off x="4470528" y="4576318"/>
            <a:ext cx="690538" cy="26125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MOVES 3">
      <a:dk1>
        <a:sysClr val="windowText" lastClr="000000"/>
      </a:dk1>
      <a:lt1>
        <a:sysClr val="window" lastClr="FFFFFF"/>
      </a:lt1>
      <a:dk2>
        <a:srgbClr val="2B3791"/>
      </a:dk2>
      <a:lt2>
        <a:srgbClr val="95B3D7"/>
      </a:lt2>
      <a:accent1>
        <a:srgbClr val="009BDE"/>
      </a:accent1>
      <a:accent2>
        <a:srgbClr val="3AB54A"/>
      </a:accent2>
      <a:accent3>
        <a:srgbClr val="FF001B"/>
      </a:accent3>
      <a:accent4>
        <a:srgbClr val="8064A2"/>
      </a:accent4>
      <a:accent5>
        <a:srgbClr val="FFED00"/>
      </a:accent5>
      <a:accent6>
        <a:srgbClr val="F79646"/>
      </a:accent6>
      <a:hlink>
        <a:srgbClr val="0000FF"/>
      </a:hlink>
      <a:folHlink>
        <a:srgbClr val="9100D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69CFB00D-79B7-4FF0-85DF-F69B99BE0949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F2946EF6-F818-455D-A0E1-9E7934EF50BE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CAABB6A-3484-47B6-94B0-78E6B29F0AC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448D5AE-E13D-44F2-B173-7C8FA6887650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37A3AFE5-2C9A-417D-8C4C-43BCF6DA4B78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B463376-0B96-43DE-AA82-B9B1B4A772C5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45FB3479-7C96-47B4-9D77-8B9701E41B5B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479F0881-F23D-40F0-871A-5FE1E95BE01F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F849C29-7F05-4E5A-9ECF-2215182E065D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21E9670A-6C61-473C-90B4-A40B2D2C1C0C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3674E0D5-B82A-4294-A4BE-43D235E241B0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2492</TotalTime>
  <Words>610</Words>
  <Application>Microsoft Office PowerPoint</Application>
  <PresentationFormat>On-screen Show (4:3)</PresentationFormat>
  <Paragraphs>120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NEW METHODOLOGIES AND IMPROVED DATA GATHERING DEVELOPED FOR CARB’S HEAVY-DUTY VEHICLE (HDV) SELECTIVE CATALYTIC REDUCTION (SCR) TEST PROGRAM</vt:lpstr>
      <vt:lpstr>Outline</vt:lpstr>
      <vt:lpstr>Integrated “Real-World” Testing Design</vt:lpstr>
      <vt:lpstr>PowerPoint Presentation</vt:lpstr>
      <vt:lpstr>Partnerships</vt:lpstr>
      <vt:lpstr>CARB’s HDV SCR Test Program Features</vt:lpstr>
      <vt:lpstr>Enhanced Support from EPA</vt:lpstr>
      <vt:lpstr>Improvements to Sampling Methodology</vt:lpstr>
      <vt:lpstr>Improvements to Sampling Methodology</vt:lpstr>
      <vt:lpstr>Improvements to Data Gathering </vt:lpstr>
      <vt:lpstr>Improvements to Data Gathering </vt:lpstr>
      <vt:lpstr>Improvements to Data Analysis </vt:lpstr>
      <vt:lpstr>Conclusions</vt:lpstr>
      <vt:lpstr>Thank You and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 Anette</dc:creator>
  <cp:lastModifiedBy>Fulper, CarlR</cp:lastModifiedBy>
  <cp:revision>90</cp:revision>
  <dcterms:created xsi:type="dcterms:W3CDTF">2014-06-05T19:06:11Z</dcterms:created>
  <dcterms:modified xsi:type="dcterms:W3CDTF">2016-03-14T22:45:40Z</dcterms:modified>
</cp:coreProperties>
</file>