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7" r:id="rId2"/>
  </p:sldMasterIdLst>
  <p:notesMasterIdLst>
    <p:notesMasterId r:id="rId22"/>
  </p:notesMasterIdLst>
  <p:sldIdLst>
    <p:sldId id="261" r:id="rId3"/>
    <p:sldId id="299" r:id="rId4"/>
    <p:sldId id="303" r:id="rId5"/>
    <p:sldId id="314" r:id="rId6"/>
    <p:sldId id="330" r:id="rId7"/>
    <p:sldId id="331" r:id="rId8"/>
    <p:sldId id="318" r:id="rId9"/>
    <p:sldId id="319" r:id="rId10"/>
    <p:sldId id="340" r:id="rId11"/>
    <p:sldId id="342" r:id="rId12"/>
    <p:sldId id="339" r:id="rId13"/>
    <p:sldId id="307" r:id="rId14"/>
    <p:sldId id="333" r:id="rId15"/>
    <p:sldId id="338" r:id="rId16"/>
    <p:sldId id="341" r:id="rId17"/>
    <p:sldId id="336" r:id="rId18"/>
    <p:sldId id="335" r:id="rId19"/>
    <p:sldId id="337" r:id="rId20"/>
    <p:sldId id="34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857" autoAdjust="0"/>
  </p:normalViewPr>
  <p:slideViewPr>
    <p:cSldViewPr>
      <p:cViewPr>
        <p:scale>
          <a:sx n="73" d="100"/>
          <a:sy n="73" d="100"/>
        </p:scale>
        <p:origin x="-191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A7B5E-5A47-4CB8-847C-57B81F2EA05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C7F1F-E389-468A-9C3A-E29D43DCDB7F}">
      <dgm:prSet phldrT="[Text]" custT="1"/>
      <dgm:spPr>
        <a:xfrm>
          <a:off x="0" y="4669"/>
          <a:ext cx="1066800" cy="125630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Fleets</a:t>
          </a:r>
        </a:p>
      </dgm:t>
    </dgm:pt>
    <dgm:pt modelId="{7CA8BA9B-F879-4D45-904C-32E2CE4B50BF}" type="parTrans" cxnId="{D38D40AE-5C00-4A0A-8663-47468A4A5D93}">
      <dgm:prSet/>
      <dgm:spPr/>
      <dgm:t>
        <a:bodyPr/>
        <a:lstStyle/>
        <a:p>
          <a:endParaRPr lang="en-US"/>
        </a:p>
      </dgm:t>
    </dgm:pt>
    <dgm:pt modelId="{D32FE2E9-1516-4BE5-87B7-2AE022314C7F}" type="sibTrans" cxnId="{D38D40AE-5C00-4A0A-8663-47468A4A5D93}">
      <dgm:prSet/>
      <dgm:spPr>
        <a:xfrm>
          <a:off x="451987" y="1304363"/>
          <a:ext cx="162824" cy="253640"/>
        </a:xfrm>
        <a:solidFill>
          <a:sysClr val="windowText" lastClr="000000"/>
        </a:solidFill>
        <a:ln>
          <a:solidFill>
            <a:sysClr val="window" lastClr="FFFFFF"/>
          </a:solidFill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0D32F7-F7AF-472E-99EA-9FAC4E9A6F67}">
      <dgm:prSet phldrT="[Text]" custT="1"/>
      <dgm:spPr>
        <a:xfrm>
          <a:off x="0" y="1601396"/>
          <a:ext cx="1066800" cy="12103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Vehicle &amp; Equip Mfg’s</a:t>
          </a:r>
        </a:p>
      </dgm:t>
    </dgm:pt>
    <dgm:pt modelId="{EEE9EE66-040E-4623-A310-A74411635753}" type="parTrans" cxnId="{A4ABF805-E657-46EB-90A1-DE940429D9DD}">
      <dgm:prSet/>
      <dgm:spPr/>
      <dgm:t>
        <a:bodyPr/>
        <a:lstStyle/>
        <a:p>
          <a:endParaRPr lang="en-US"/>
        </a:p>
      </dgm:t>
    </dgm:pt>
    <dgm:pt modelId="{44C98271-28C3-423A-8516-D56A011CB363}" type="sibTrans" cxnId="{A4ABF805-E657-46EB-90A1-DE940429D9DD}">
      <dgm:prSet/>
      <dgm:spPr>
        <a:xfrm rot="5400000">
          <a:off x="481972" y="2980949"/>
          <a:ext cx="174877" cy="156578"/>
        </a:xfrm>
        <a:solidFill>
          <a:sysClr val="windowText" lastClr="000000"/>
        </a:solidFill>
        <a:ln>
          <a:solidFill>
            <a:sysClr val="window" lastClr="FFFFFF"/>
          </a:solidFill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532B4A-F06D-4291-BB55-884F4E29BA22}">
      <dgm:prSet phldrT="[Text]" custT="1"/>
      <dgm:spPr>
        <a:xfrm>
          <a:off x="0" y="3505438"/>
          <a:ext cx="1066800" cy="211766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Useful Data, Analysis and Published Reports</a:t>
          </a:r>
        </a:p>
      </dgm:t>
    </dgm:pt>
    <dgm:pt modelId="{E7674D63-2CA1-498C-A277-406B675EA074}" type="parTrans" cxnId="{E44C3947-6397-4028-A94C-E8669358D24B}">
      <dgm:prSet/>
      <dgm:spPr/>
      <dgm:t>
        <a:bodyPr/>
        <a:lstStyle/>
        <a:p>
          <a:endParaRPr lang="en-US"/>
        </a:p>
      </dgm:t>
    </dgm:pt>
    <dgm:pt modelId="{B4A439EF-465F-4696-A8B2-92D7FC0D1523}" type="sibTrans" cxnId="{E44C3947-6397-4028-A94C-E8669358D24B}">
      <dgm:prSet/>
      <dgm:spPr/>
      <dgm:t>
        <a:bodyPr/>
        <a:lstStyle/>
        <a:p>
          <a:endParaRPr lang="en-US"/>
        </a:p>
      </dgm:t>
    </dgm:pt>
    <dgm:pt modelId="{6741FB81-162F-4002-B220-EBFF59E4B00D}" type="pres">
      <dgm:prSet presAssocID="{517A7B5E-5A47-4CB8-847C-57B81F2EA05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0447D-36FA-4883-946E-7C747A23DE8A}" type="pres">
      <dgm:prSet presAssocID="{287C7F1F-E389-468A-9C3A-E29D43DCDB7F}" presName="node" presStyleLbl="node1" presStyleIdx="0" presStyleCnt="3" custScaleY="120351" custLinFactNeighborY="-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6980FF7-216A-4B78-832F-351A82C93262}" type="pres">
      <dgm:prSet presAssocID="{D32FE2E9-1516-4BE5-87B7-2AE022314C7F}" presName="sibTrans" presStyleLbl="sibTrans2D1" presStyleIdx="0" presStyleCnt="2" custAng="16200000" custScaleX="63773" custScaleY="53996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371B7A4-16D6-47CE-B4DA-74FCE60F33F0}" type="pres">
      <dgm:prSet presAssocID="{D32FE2E9-1516-4BE5-87B7-2AE022314C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BAEFD43-1D02-4466-B1BB-E65DBD281285}" type="pres">
      <dgm:prSet presAssocID="{1C0D32F7-F7AF-472E-99EA-9FAC4E9A6F67}" presName="node" presStyleLbl="node1" presStyleIdx="1" presStyleCnt="3" custScaleY="115951" custLinFactNeighborX="11111" custLinFactNeighborY="-116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7191CF-84EA-430C-B1C3-6491FA8C1261}" type="pres">
      <dgm:prSet presAssocID="{44C98271-28C3-423A-8516-D56A011CB363}" presName="sibTrans" presStyleLbl="sibTrans2D1" presStyleIdx="1" presStyleCnt="2" custScaleX="33614" custScaleY="33333" custLinFactNeighborX="6922" custLinFactNeighborY="-21153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9E17810A-0A2C-4CB3-8430-73EE8E2E9C09}" type="pres">
      <dgm:prSet presAssocID="{44C98271-28C3-423A-8516-D56A011CB36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854589-7441-4902-8573-AB65A2D5AAA9}" type="pres">
      <dgm:prSet presAssocID="{66532B4A-F06D-4291-BB55-884F4E29BA22}" presName="node" presStyleLbl="node1" presStyleIdx="2" presStyleCnt="3" custScaleY="202868" custLinFactNeighborY="-66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D38D40AE-5C00-4A0A-8663-47468A4A5D93}" srcId="{517A7B5E-5A47-4CB8-847C-57B81F2EA05C}" destId="{287C7F1F-E389-468A-9C3A-E29D43DCDB7F}" srcOrd="0" destOrd="0" parTransId="{7CA8BA9B-F879-4D45-904C-32E2CE4B50BF}" sibTransId="{D32FE2E9-1516-4BE5-87B7-2AE022314C7F}"/>
    <dgm:cxn modelId="{52204AC4-8189-4D8E-9B25-68F78C055C99}" type="presOf" srcId="{1C0D32F7-F7AF-472E-99EA-9FAC4E9A6F67}" destId="{1BAEFD43-1D02-4466-B1BB-E65DBD281285}" srcOrd="0" destOrd="0" presId="urn:microsoft.com/office/officeart/2005/8/layout/process2"/>
    <dgm:cxn modelId="{5B65907D-C75C-44FE-B49B-478F72E14F54}" type="presOf" srcId="{44C98271-28C3-423A-8516-D56A011CB363}" destId="{9E17810A-0A2C-4CB3-8430-73EE8E2E9C09}" srcOrd="1" destOrd="0" presId="urn:microsoft.com/office/officeart/2005/8/layout/process2"/>
    <dgm:cxn modelId="{03F978B7-4B3E-4B17-9AB9-BB7D93A6D2CC}" type="presOf" srcId="{517A7B5E-5A47-4CB8-847C-57B81F2EA05C}" destId="{6741FB81-162F-4002-B220-EBFF59E4B00D}" srcOrd="0" destOrd="0" presId="urn:microsoft.com/office/officeart/2005/8/layout/process2"/>
    <dgm:cxn modelId="{2FC22502-55AD-475B-8776-71E6810F94DB}" type="presOf" srcId="{D32FE2E9-1516-4BE5-87B7-2AE022314C7F}" destId="{0371B7A4-16D6-47CE-B4DA-74FCE60F33F0}" srcOrd="1" destOrd="0" presId="urn:microsoft.com/office/officeart/2005/8/layout/process2"/>
    <dgm:cxn modelId="{E44C3947-6397-4028-A94C-E8669358D24B}" srcId="{517A7B5E-5A47-4CB8-847C-57B81F2EA05C}" destId="{66532B4A-F06D-4291-BB55-884F4E29BA22}" srcOrd="2" destOrd="0" parTransId="{E7674D63-2CA1-498C-A277-406B675EA074}" sibTransId="{B4A439EF-465F-4696-A8B2-92D7FC0D1523}"/>
    <dgm:cxn modelId="{C037F2D3-CBF1-4DFF-A91D-2015CCAB163A}" type="presOf" srcId="{D32FE2E9-1516-4BE5-87B7-2AE022314C7F}" destId="{16980FF7-216A-4B78-832F-351A82C93262}" srcOrd="0" destOrd="0" presId="urn:microsoft.com/office/officeart/2005/8/layout/process2"/>
    <dgm:cxn modelId="{66398BAB-142C-46E0-A521-8D0ADA833367}" type="presOf" srcId="{287C7F1F-E389-468A-9C3A-E29D43DCDB7F}" destId="{2530447D-36FA-4883-946E-7C747A23DE8A}" srcOrd="0" destOrd="0" presId="urn:microsoft.com/office/officeart/2005/8/layout/process2"/>
    <dgm:cxn modelId="{986569A3-A68B-4EEE-81A4-BF1F20CB81F7}" type="presOf" srcId="{66532B4A-F06D-4291-BB55-884F4E29BA22}" destId="{BF854589-7441-4902-8573-AB65A2D5AAA9}" srcOrd="0" destOrd="0" presId="urn:microsoft.com/office/officeart/2005/8/layout/process2"/>
    <dgm:cxn modelId="{70BD47CA-C7AD-4FE3-A14C-5A789E6F0CAC}" type="presOf" srcId="{44C98271-28C3-423A-8516-D56A011CB363}" destId="{4A7191CF-84EA-430C-B1C3-6491FA8C1261}" srcOrd="0" destOrd="0" presId="urn:microsoft.com/office/officeart/2005/8/layout/process2"/>
    <dgm:cxn modelId="{A4ABF805-E657-46EB-90A1-DE940429D9DD}" srcId="{517A7B5E-5A47-4CB8-847C-57B81F2EA05C}" destId="{1C0D32F7-F7AF-472E-99EA-9FAC4E9A6F67}" srcOrd="1" destOrd="0" parTransId="{EEE9EE66-040E-4623-A310-A74411635753}" sibTransId="{44C98271-28C3-423A-8516-D56A011CB363}"/>
    <dgm:cxn modelId="{85A685CC-3499-46BB-AE2A-7B4C5C7D89B4}" type="presParOf" srcId="{6741FB81-162F-4002-B220-EBFF59E4B00D}" destId="{2530447D-36FA-4883-946E-7C747A23DE8A}" srcOrd="0" destOrd="0" presId="urn:microsoft.com/office/officeart/2005/8/layout/process2"/>
    <dgm:cxn modelId="{8000EB18-F57E-4625-ADB0-E2BF77F41247}" type="presParOf" srcId="{6741FB81-162F-4002-B220-EBFF59E4B00D}" destId="{16980FF7-216A-4B78-832F-351A82C93262}" srcOrd="1" destOrd="0" presId="urn:microsoft.com/office/officeart/2005/8/layout/process2"/>
    <dgm:cxn modelId="{C8E34E81-A003-4A33-8DB2-370223C1AE0C}" type="presParOf" srcId="{16980FF7-216A-4B78-832F-351A82C93262}" destId="{0371B7A4-16D6-47CE-B4DA-74FCE60F33F0}" srcOrd="0" destOrd="0" presId="urn:microsoft.com/office/officeart/2005/8/layout/process2"/>
    <dgm:cxn modelId="{D4220065-CC28-4CA4-A764-D0A6DE4A3960}" type="presParOf" srcId="{6741FB81-162F-4002-B220-EBFF59E4B00D}" destId="{1BAEFD43-1D02-4466-B1BB-E65DBD281285}" srcOrd="2" destOrd="0" presId="urn:microsoft.com/office/officeart/2005/8/layout/process2"/>
    <dgm:cxn modelId="{3D325672-15BB-475F-8C62-4BBF56752231}" type="presParOf" srcId="{6741FB81-162F-4002-B220-EBFF59E4B00D}" destId="{4A7191CF-84EA-430C-B1C3-6491FA8C1261}" srcOrd="3" destOrd="0" presId="urn:microsoft.com/office/officeart/2005/8/layout/process2"/>
    <dgm:cxn modelId="{13BD3597-918A-4BC6-A539-6BEC06F431B3}" type="presParOf" srcId="{4A7191CF-84EA-430C-B1C3-6491FA8C1261}" destId="{9E17810A-0A2C-4CB3-8430-73EE8E2E9C09}" srcOrd="0" destOrd="0" presId="urn:microsoft.com/office/officeart/2005/8/layout/process2"/>
    <dgm:cxn modelId="{554944AD-ADDC-40DD-B2DB-28456E15A607}" type="presParOf" srcId="{6741FB81-162F-4002-B220-EBFF59E4B00D}" destId="{BF854589-7441-4902-8573-AB65A2D5AAA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1F3C4-DE16-4135-A716-0DEFD150CE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C7F2C-EF3D-4831-86CA-18BE9B84FD3D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pPr algn="ctr" rtl="0"/>
          <a:r>
            <a:rPr lang="en-US" sz="1600" b="1" baseline="0" dirty="0">
              <a:solidFill>
                <a:schemeClr val="bg1"/>
              </a:solidFill>
            </a:rPr>
            <a:t>Collect Lab and Field Data</a:t>
          </a:r>
        </a:p>
      </dgm:t>
    </dgm:pt>
    <dgm:pt modelId="{D50CF6CE-9EC3-4442-A1F8-5EDFDDF290FC}" type="parTrans" cxnId="{803076BD-EEEB-4523-8A03-6553A7B1FD4A}">
      <dgm:prSet/>
      <dgm:spPr/>
      <dgm:t>
        <a:bodyPr/>
        <a:lstStyle/>
        <a:p>
          <a:endParaRPr lang="en-US"/>
        </a:p>
      </dgm:t>
    </dgm:pt>
    <dgm:pt modelId="{753181F1-5594-498E-AD53-06A7C57A2793}" type="sibTrans" cxnId="{803076BD-EEEB-4523-8A03-6553A7B1FD4A}">
      <dgm:prSet/>
      <dgm:spPr/>
      <dgm:t>
        <a:bodyPr/>
        <a:lstStyle/>
        <a:p>
          <a:endParaRPr lang="en-US"/>
        </a:p>
      </dgm:t>
    </dgm:pt>
    <dgm:pt modelId="{1C9856FA-6F61-41F8-8713-B9024799038E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 rtl="0"/>
          <a:r>
            <a:rPr lang="en-US" sz="1700" b="1" baseline="0" dirty="0">
              <a:solidFill>
                <a:schemeClr val="bg1"/>
              </a:solidFill>
            </a:rPr>
            <a:t>Capture, Store and Analyze</a:t>
          </a:r>
        </a:p>
      </dgm:t>
    </dgm:pt>
    <dgm:pt modelId="{2DD306F7-720B-43FD-9981-08F4B6EA9679}" type="parTrans" cxnId="{F4AF635F-9F10-41C0-9097-EDDE9BEF90DC}">
      <dgm:prSet/>
      <dgm:spPr/>
      <dgm:t>
        <a:bodyPr/>
        <a:lstStyle/>
        <a:p>
          <a:endParaRPr lang="en-US"/>
        </a:p>
      </dgm:t>
    </dgm:pt>
    <dgm:pt modelId="{85661CAA-FA23-4E12-823F-206020BD82F2}" type="sibTrans" cxnId="{F4AF635F-9F10-41C0-9097-EDDE9BEF90DC}">
      <dgm:prSet/>
      <dgm:spPr/>
      <dgm:t>
        <a:bodyPr/>
        <a:lstStyle/>
        <a:p>
          <a:endParaRPr lang="en-US"/>
        </a:p>
      </dgm:t>
    </dgm:pt>
    <dgm:pt modelId="{48275720-E028-457E-AA57-4C8991687C2F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1600" b="1" baseline="0" dirty="0">
              <a:solidFill>
                <a:schemeClr val="bg1"/>
              </a:solidFill>
            </a:rPr>
            <a:t>Explore &amp; Optimize</a:t>
          </a:r>
        </a:p>
      </dgm:t>
    </dgm:pt>
    <dgm:pt modelId="{88CD982A-5507-4177-86AA-B226C95FDF99}" type="parTrans" cxnId="{96FA1AFB-80B6-4C4A-9634-71595BF3F5EC}">
      <dgm:prSet/>
      <dgm:spPr/>
      <dgm:t>
        <a:bodyPr/>
        <a:lstStyle/>
        <a:p>
          <a:endParaRPr lang="en-US"/>
        </a:p>
      </dgm:t>
    </dgm:pt>
    <dgm:pt modelId="{77DA8E3C-8DEC-4F8B-ABE7-4432623DC5B2}" type="sibTrans" cxnId="{96FA1AFB-80B6-4C4A-9634-71595BF3F5EC}">
      <dgm:prSet/>
      <dgm:spPr/>
      <dgm:t>
        <a:bodyPr/>
        <a:lstStyle/>
        <a:p>
          <a:endParaRPr lang="en-US"/>
        </a:p>
      </dgm:t>
    </dgm:pt>
    <dgm:pt modelId="{00618900-F510-4B9B-9F1D-FF4AB77A452F}">
      <dgm:prSet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US" sz="1600" b="1" baseline="0" dirty="0">
              <a:solidFill>
                <a:schemeClr val="bg1"/>
              </a:solidFill>
            </a:rPr>
            <a:t>Communicate &amp; Inform</a:t>
          </a:r>
          <a:endParaRPr lang="en-US" sz="1600" b="1" dirty="0">
            <a:solidFill>
              <a:schemeClr val="bg1"/>
            </a:solidFill>
          </a:endParaRPr>
        </a:p>
      </dgm:t>
    </dgm:pt>
    <dgm:pt modelId="{182AAE22-AD5B-4CB1-9014-B1E6B486AD72}" type="parTrans" cxnId="{FBECC412-04C2-4587-820A-4F6AB52B9378}">
      <dgm:prSet/>
      <dgm:spPr/>
      <dgm:t>
        <a:bodyPr/>
        <a:lstStyle/>
        <a:p>
          <a:endParaRPr lang="en-US"/>
        </a:p>
      </dgm:t>
    </dgm:pt>
    <dgm:pt modelId="{BB5541F1-317A-4456-99B8-5180FC093F8D}" type="sibTrans" cxnId="{FBECC412-04C2-4587-820A-4F6AB52B9378}">
      <dgm:prSet/>
      <dgm:spPr/>
      <dgm:t>
        <a:bodyPr/>
        <a:lstStyle/>
        <a:p>
          <a:endParaRPr lang="en-US"/>
        </a:p>
      </dgm:t>
    </dgm:pt>
    <dgm:pt modelId="{E76F4888-08AA-4CE8-B45E-BFB971D7DE38}">
      <dgm:prSet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1400" b="1" baseline="0" dirty="0">
              <a:solidFill>
                <a:srgbClr val="C00000"/>
              </a:solidFill>
            </a:rPr>
            <a:t>Identify Barriers, </a:t>
          </a:r>
          <a:r>
            <a:rPr lang="en-US" sz="1400" b="1" baseline="0" dirty="0" smtClean="0">
              <a:solidFill>
                <a:srgbClr val="C00000"/>
              </a:solidFill>
            </a:rPr>
            <a:t>    New </a:t>
          </a:r>
          <a:r>
            <a:rPr lang="en-US" sz="1400" b="1" baseline="0" dirty="0">
              <a:solidFill>
                <a:srgbClr val="C00000"/>
              </a:solidFill>
            </a:rPr>
            <a:t>R&amp;D Opportunities, Validate Efforts</a:t>
          </a:r>
          <a:endParaRPr lang="en-US" sz="1400" b="1" dirty="0">
            <a:solidFill>
              <a:srgbClr val="C00000"/>
            </a:solidFill>
          </a:endParaRPr>
        </a:p>
      </dgm:t>
    </dgm:pt>
    <dgm:pt modelId="{2D549B54-C752-4C68-979A-C7DFE9B88FF6}" type="parTrans" cxnId="{813D7BEA-D497-4FC5-A261-04CC1B064A6E}">
      <dgm:prSet/>
      <dgm:spPr/>
      <dgm:t>
        <a:bodyPr/>
        <a:lstStyle/>
        <a:p>
          <a:endParaRPr lang="en-US"/>
        </a:p>
      </dgm:t>
    </dgm:pt>
    <dgm:pt modelId="{52E8F5A2-2524-4BED-B89F-0101AD4C2E10}" type="sibTrans" cxnId="{813D7BEA-D497-4FC5-A261-04CC1B064A6E}">
      <dgm:prSet/>
      <dgm:spPr/>
      <dgm:t>
        <a:bodyPr/>
        <a:lstStyle/>
        <a:p>
          <a:endParaRPr lang="en-US"/>
        </a:p>
      </dgm:t>
    </dgm:pt>
    <dgm:pt modelId="{7545C637-4AD4-436A-A270-6B7081D339D1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1600" b="1" baseline="0" dirty="0" smtClean="0">
              <a:solidFill>
                <a:schemeClr val="bg1"/>
              </a:solidFill>
            </a:rPr>
            <a:t>Laboratory Testing</a:t>
          </a:r>
          <a:endParaRPr lang="en-US" sz="1600" b="1" baseline="0" dirty="0">
            <a:solidFill>
              <a:schemeClr val="bg1"/>
            </a:solidFill>
          </a:endParaRPr>
        </a:p>
      </dgm:t>
    </dgm:pt>
    <dgm:pt modelId="{439E16B3-5A32-4679-9DC6-1A71EAA56B30}" type="parTrans" cxnId="{0A6A3D3E-DA2C-4760-8218-EA09DC23F998}">
      <dgm:prSet/>
      <dgm:spPr/>
      <dgm:t>
        <a:bodyPr/>
        <a:lstStyle/>
        <a:p>
          <a:endParaRPr lang="en-US"/>
        </a:p>
      </dgm:t>
    </dgm:pt>
    <dgm:pt modelId="{A93F1C44-0363-4956-B996-CC0C0032AF41}" type="sibTrans" cxnId="{0A6A3D3E-DA2C-4760-8218-EA09DC23F998}">
      <dgm:prSet/>
      <dgm:spPr/>
      <dgm:t>
        <a:bodyPr/>
        <a:lstStyle/>
        <a:p>
          <a:endParaRPr lang="en-US"/>
        </a:p>
      </dgm:t>
    </dgm:pt>
    <dgm:pt modelId="{F6553E01-B998-4463-B589-F6417A7F2CEA}" type="pres">
      <dgm:prSet presAssocID="{CD51F3C4-DE16-4135-A716-0DEFD150CE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08E2B-C0AA-40F3-AEF1-2E9FDBF26107}" type="pres">
      <dgm:prSet presAssocID="{CD51F3C4-DE16-4135-A716-0DEFD150CE89}" presName="arrow" presStyleLbl="bgShp" presStyleIdx="0" presStyleCnt="1" custScaleX="115546"/>
      <dgm:spPr/>
    </dgm:pt>
    <dgm:pt modelId="{58977054-5488-4F90-9CC7-87BB0E6352B5}" type="pres">
      <dgm:prSet presAssocID="{CD51F3C4-DE16-4135-A716-0DEFD150CE89}" presName="linearProcess" presStyleCnt="0"/>
      <dgm:spPr/>
    </dgm:pt>
    <dgm:pt modelId="{CA5E5C25-BDC5-4715-8156-9C9E138C9AF5}" type="pres">
      <dgm:prSet presAssocID="{059C7F2C-EF3D-4831-86CA-18BE9B84FD3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6FF05-CBE6-4499-8206-EBD361F5006C}" type="pres">
      <dgm:prSet presAssocID="{753181F1-5594-498E-AD53-06A7C57A2793}" presName="sibTrans" presStyleCnt="0"/>
      <dgm:spPr/>
    </dgm:pt>
    <dgm:pt modelId="{8E6B6ED2-6D85-4897-8F34-4878D1FE5AAC}" type="pres">
      <dgm:prSet presAssocID="{1C9856FA-6F61-41F8-8713-B9024799038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D6AC5-5BD4-4674-9286-3763C1E22CBF}" type="pres">
      <dgm:prSet presAssocID="{85661CAA-FA23-4E12-823F-206020BD82F2}" presName="sibTrans" presStyleCnt="0"/>
      <dgm:spPr/>
    </dgm:pt>
    <dgm:pt modelId="{16A1AEFF-F07A-41DA-A247-70D1DB20ECE4}" type="pres">
      <dgm:prSet presAssocID="{7545C637-4AD4-436A-A270-6B7081D339D1}" presName="textNode" presStyleLbl="node1" presStyleIdx="2" presStyleCnt="6" custScaleX="110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F602-7951-43BE-BF31-5E451D41EDA8}" type="pres">
      <dgm:prSet presAssocID="{A93F1C44-0363-4956-B996-CC0C0032AF41}" presName="sibTrans" presStyleCnt="0"/>
      <dgm:spPr/>
    </dgm:pt>
    <dgm:pt modelId="{8E2CD670-BF22-4603-B793-DE5F8554EBAB}" type="pres">
      <dgm:prSet presAssocID="{48275720-E028-457E-AA57-4C8991687C2F}" presName="textNode" presStyleLbl="node1" presStyleIdx="3" presStyleCnt="6" custScaleX="112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6B4C7-68A4-40BC-98C1-8868E3FC723A}" type="pres">
      <dgm:prSet presAssocID="{77DA8E3C-8DEC-4F8B-ABE7-4432623DC5B2}" presName="sibTrans" presStyleCnt="0"/>
      <dgm:spPr/>
    </dgm:pt>
    <dgm:pt modelId="{FA4DA3AE-6408-45C9-9250-3E8BF49C8D89}" type="pres">
      <dgm:prSet presAssocID="{00618900-F510-4B9B-9F1D-FF4AB77A452F}" presName="textNode" presStyleLbl="node1" presStyleIdx="4" presStyleCnt="6" custScaleX="138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17435-F876-49C0-B6E8-46920CED0D70}" type="pres">
      <dgm:prSet presAssocID="{BB5541F1-317A-4456-99B8-5180FC093F8D}" presName="sibTrans" presStyleCnt="0"/>
      <dgm:spPr/>
    </dgm:pt>
    <dgm:pt modelId="{158A91B8-1B55-4BD5-94D4-3B0837DC0496}" type="pres">
      <dgm:prSet presAssocID="{E76F4888-08AA-4CE8-B45E-BFB971D7DE38}" presName="textNode" presStyleLbl="node1" presStyleIdx="5" presStyleCnt="6" custScaleX="114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8FE36-9C14-4219-A800-A6A5ACAA2D06}" type="presOf" srcId="{7545C637-4AD4-436A-A270-6B7081D339D1}" destId="{16A1AEFF-F07A-41DA-A247-70D1DB20ECE4}" srcOrd="0" destOrd="0" presId="urn:microsoft.com/office/officeart/2005/8/layout/hProcess9"/>
    <dgm:cxn modelId="{DFB48833-04F5-4490-A7BE-116186C00E8C}" type="presOf" srcId="{1C9856FA-6F61-41F8-8713-B9024799038E}" destId="{8E6B6ED2-6D85-4897-8F34-4878D1FE5AAC}" srcOrd="0" destOrd="0" presId="urn:microsoft.com/office/officeart/2005/8/layout/hProcess9"/>
    <dgm:cxn modelId="{813D7BEA-D497-4FC5-A261-04CC1B064A6E}" srcId="{CD51F3C4-DE16-4135-A716-0DEFD150CE89}" destId="{E76F4888-08AA-4CE8-B45E-BFB971D7DE38}" srcOrd="5" destOrd="0" parTransId="{2D549B54-C752-4C68-979A-C7DFE9B88FF6}" sibTransId="{52E8F5A2-2524-4BED-B89F-0101AD4C2E10}"/>
    <dgm:cxn modelId="{F4AF635F-9F10-41C0-9097-EDDE9BEF90DC}" srcId="{CD51F3C4-DE16-4135-A716-0DEFD150CE89}" destId="{1C9856FA-6F61-41F8-8713-B9024799038E}" srcOrd="1" destOrd="0" parTransId="{2DD306F7-720B-43FD-9981-08F4B6EA9679}" sibTransId="{85661CAA-FA23-4E12-823F-206020BD82F2}"/>
    <dgm:cxn modelId="{A955F18E-FB98-448F-9995-37B6965FC49E}" type="presOf" srcId="{059C7F2C-EF3D-4831-86CA-18BE9B84FD3D}" destId="{CA5E5C25-BDC5-4715-8156-9C9E138C9AF5}" srcOrd="0" destOrd="0" presId="urn:microsoft.com/office/officeart/2005/8/layout/hProcess9"/>
    <dgm:cxn modelId="{803076BD-EEEB-4523-8A03-6553A7B1FD4A}" srcId="{CD51F3C4-DE16-4135-A716-0DEFD150CE89}" destId="{059C7F2C-EF3D-4831-86CA-18BE9B84FD3D}" srcOrd="0" destOrd="0" parTransId="{D50CF6CE-9EC3-4442-A1F8-5EDFDDF290FC}" sibTransId="{753181F1-5594-498E-AD53-06A7C57A2793}"/>
    <dgm:cxn modelId="{FBECC412-04C2-4587-820A-4F6AB52B9378}" srcId="{CD51F3C4-DE16-4135-A716-0DEFD150CE89}" destId="{00618900-F510-4B9B-9F1D-FF4AB77A452F}" srcOrd="4" destOrd="0" parTransId="{182AAE22-AD5B-4CB1-9014-B1E6B486AD72}" sibTransId="{BB5541F1-317A-4456-99B8-5180FC093F8D}"/>
    <dgm:cxn modelId="{0A6A3D3E-DA2C-4760-8218-EA09DC23F998}" srcId="{CD51F3C4-DE16-4135-A716-0DEFD150CE89}" destId="{7545C637-4AD4-436A-A270-6B7081D339D1}" srcOrd="2" destOrd="0" parTransId="{439E16B3-5A32-4679-9DC6-1A71EAA56B30}" sibTransId="{A93F1C44-0363-4956-B996-CC0C0032AF41}"/>
    <dgm:cxn modelId="{7AE10093-3CC2-4AFA-B0DF-97E5E37CAA3E}" type="presOf" srcId="{48275720-E028-457E-AA57-4C8991687C2F}" destId="{8E2CD670-BF22-4603-B793-DE5F8554EBAB}" srcOrd="0" destOrd="0" presId="urn:microsoft.com/office/officeart/2005/8/layout/hProcess9"/>
    <dgm:cxn modelId="{2BD397DE-4ACA-4AD0-B065-E05B712337DC}" type="presOf" srcId="{CD51F3C4-DE16-4135-A716-0DEFD150CE89}" destId="{F6553E01-B998-4463-B589-F6417A7F2CEA}" srcOrd="0" destOrd="0" presId="urn:microsoft.com/office/officeart/2005/8/layout/hProcess9"/>
    <dgm:cxn modelId="{6195DDB6-1992-4078-8C37-D016E16B7C6F}" type="presOf" srcId="{00618900-F510-4B9B-9F1D-FF4AB77A452F}" destId="{FA4DA3AE-6408-45C9-9250-3E8BF49C8D89}" srcOrd="0" destOrd="0" presId="urn:microsoft.com/office/officeart/2005/8/layout/hProcess9"/>
    <dgm:cxn modelId="{74641CEA-5306-4947-A9D8-07495C8E1E1B}" type="presOf" srcId="{E76F4888-08AA-4CE8-B45E-BFB971D7DE38}" destId="{158A91B8-1B55-4BD5-94D4-3B0837DC0496}" srcOrd="0" destOrd="0" presId="urn:microsoft.com/office/officeart/2005/8/layout/hProcess9"/>
    <dgm:cxn modelId="{96FA1AFB-80B6-4C4A-9634-71595BF3F5EC}" srcId="{CD51F3C4-DE16-4135-A716-0DEFD150CE89}" destId="{48275720-E028-457E-AA57-4C8991687C2F}" srcOrd="3" destOrd="0" parTransId="{88CD982A-5507-4177-86AA-B226C95FDF99}" sibTransId="{77DA8E3C-8DEC-4F8B-ABE7-4432623DC5B2}"/>
    <dgm:cxn modelId="{378D5BC7-D5D3-4F11-A500-E44A1079E8E5}" type="presParOf" srcId="{F6553E01-B998-4463-B589-F6417A7F2CEA}" destId="{10108E2B-C0AA-40F3-AEF1-2E9FDBF26107}" srcOrd="0" destOrd="0" presId="urn:microsoft.com/office/officeart/2005/8/layout/hProcess9"/>
    <dgm:cxn modelId="{807F08FA-462E-4ADA-92AF-B53474E1305C}" type="presParOf" srcId="{F6553E01-B998-4463-B589-F6417A7F2CEA}" destId="{58977054-5488-4F90-9CC7-87BB0E6352B5}" srcOrd="1" destOrd="0" presId="urn:microsoft.com/office/officeart/2005/8/layout/hProcess9"/>
    <dgm:cxn modelId="{F61A8506-9662-40C1-922E-909883FC039F}" type="presParOf" srcId="{58977054-5488-4F90-9CC7-87BB0E6352B5}" destId="{CA5E5C25-BDC5-4715-8156-9C9E138C9AF5}" srcOrd="0" destOrd="0" presId="urn:microsoft.com/office/officeart/2005/8/layout/hProcess9"/>
    <dgm:cxn modelId="{97182E1C-3135-4B03-B520-A23B5115CDDB}" type="presParOf" srcId="{58977054-5488-4F90-9CC7-87BB0E6352B5}" destId="{5076FF05-CBE6-4499-8206-EBD361F5006C}" srcOrd="1" destOrd="0" presId="urn:microsoft.com/office/officeart/2005/8/layout/hProcess9"/>
    <dgm:cxn modelId="{4C90E592-4F91-412E-83CD-3F1CBFA8D783}" type="presParOf" srcId="{58977054-5488-4F90-9CC7-87BB0E6352B5}" destId="{8E6B6ED2-6D85-4897-8F34-4878D1FE5AAC}" srcOrd="2" destOrd="0" presId="urn:microsoft.com/office/officeart/2005/8/layout/hProcess9"/>
    <dgm:cxn modelId="{AFACB934-D5F2-4485-8A57-9931C21A0370}" type="presParOf" srcId="{58977054-5488-4F90-9CC7-87BB0E6352B5}" destId="{8C7D6AC5-5BD4-4674-9286-3763C1E22CBF}" srcOrd="3" destOrd="0" presId="urn:microsoft.com/office/officeart/2005/8/layout/hProcess9"/>
    <dgm:cxn modelId="{3564C697-E92C-446B-BF53-02EED3299229}" type="presParOf" srcId="{58977054-5488-4F90-9CC7-87BB0E6352B5}" destId="{16A1AEFF-F07A-41DA-A247-70D1DB20ECE4}" srcOrd="4" destOrd="0" presId="urn:microsoft.com/office/officeart/2005/8/layout/hProcess9"/>
    <dgm:cxn modelId="{7A5EEE2A-37E8-4379-9293-8D0163C63984}" type="presParOf" srcId="{58977054-5488-4F90-9CC7-87BB0E6352B5}" destId="{57DDF602-7951-43BE-BF31-5E451D41EDA8}" srcOrd="5" destOrd="0" presId="urn:microsoft.com/office/officeart/2005/8/layout/hProcess9"/>
    <dgm:cxn modelId="{49C94BA1-EDA5-4ED6-AA87-B5D50F7D8343}" type="presParOf" srcId="{58977054-5488-4F90-9CC7-87BB0E6352B5}" destId="{8E2CD670-BF22-4603-B793-DE5F8554EBAB}" srcOrd="6" destOrd="0" presId="urn:microsoft.com/office/officeart/2005/8/layout/hProcess9"/>
    <dgm:cxn modelId="{E0C0FF1E-F7BF-4FEF-B01D-F4FF44B6DFDA}" type="presParOf" srcId="{58977054-5488-4F90-9CC7-87BB0E6352B5}" destId="{B086B4C7-68A4-40BC-98C1-8868E3FC723A}" srcOrd="7" destOrd="0" presId="urn:microsoft.com/office/officeart/2005/8/layout/hProcess9"/>
    <dgm:cxn modelId="{3E9CE627-D280-42F4-BAAC-44EB37D83963}" type="presParOf" srcId="{58977054-5488-4F90-9CC7-87BB0E6352B5}" destId="{FA4DA3AE-6408-45C9-9250-3E8BF49C8D89}" srcOrd="8" destOrd="0" presId="urn:microsoft.com/office/officeart/2005/8/layout/hProcess9"/>
    <dgm:cxn modelId="{F8BFEC64-989B-4AAF-B3BF-3D752B037BAB}" type="presParOf" srcId="{58977054-5488-4F90-9CC7-87BB0E6352B5}" destId="{FAC17435-F876-49C0-B6E8-46920CED0D70}" srcOrd="9" destOrd="0" presId="urn:microsoft.com/office/officeart/2005/8/layout/hProcess9"/>
    <dgm:cxn modelId="{B5D9818D-76C0-4B50-BD17-C706F17651DA}" type="presParOf" srcId="{58977054-5488-4F90-9CC7-87BB0E6352B5}" destId="{158A91B8-1B55-4BD5-94D4-3B0837DC049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0447D-36FA-4883-946E-7C747A23DE8A}">
      <dsp:nvSpPr>
        <dsp:cNvPr id="0" name=""/>
        <dsp:cNvSpPr/>
      </dsp:nvSpPr>
      <dsp:spPr>
        <a:xfrm>
          <a:off x="0" y="4669"/>
          <a:ext cx="1066799" cy="12563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Fleets</a:t>
          </a:r>
        </a:p>
      </dsp:txBody>
      <dsp:txXfrm>
        <a:off x="31245" y="35914"/>
        <a:ext cx="1004309" cy="1193811"/>
      </dsp:txXfrm>
    </dsp:sp>
    <dsp:sp modelId="{16980FF7-216A-4B78-832F-351A82C93262}">
      <dsp:nvSpPr>
        <dsp:cNvPr id="0" name=""/>
        <dsp:cNvSpPr/>
      </dsp:nvSpPr>
      <dsp:spPr>
        <a:xfrm>
          <a:off x="451987" y="1304363"/>
          <a:ext cx="162824" cy="253640"/>
        </a:xfrm>
        <a:prstGeom prst="mathPlus">
          <a:avLst/>
        </a:prstGeom>
        <a:solidFill>
          <a:sysClr val="windowText" lastClr="000000"/>
        </a:solidFill>
        <a:ln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32884" y="1374194"/>
        <a:ext cx="152184" cy="113977"/>
      </dsp:txXfrm>
    </dsp:sp>
    <dsp:sp modelId="{1BAEFD43-1D02-4466-B1BB-E65DBD281285}">
      <dsp:nvSpPr>
        <dsp:cNvPr id="0" name=""/>
        <dsp:cNvSpPr/>
      </dsp:nvSpPr>
      <dsp:spPr>
        <a:xfrm>
          <a:off x="0" y="1601396"/>
          <a:ext cx="1066799" cy="121037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Vehicle &amp; Equip Mfg’s</a:t>
          </a:r>
        </a:p>
      </dsp:txBody>
      <dsp:txXfrm>
        <a:off x="31245" y="1632641"/>
        <a:ext cx="1004309" cy="1147881"/>
      </dsp:txXfrm>
    </dsp:sp>
    <dsp:sp modelId="{4A7191CF-84EA-430C-B1C3-6491FA8C1261}">
      <dsp:nvSpPr>
        <dsp:cNvPr id="0" name=""/>
        <dsp:cNvSpPr/>
      </dsp:nvSpPr>
      <dsp:spPr>
        <a:xfrm rot="5400000">
          <a:off x="481972" y="2980949"/>
          <a:ext cx="174877" cy="156578"/>
        </a:xfrm>
        <a:prstGeom prst="mathEqual">
          <a:avLst/>
        </a:prstGeom>
        <a:solidFill>
          <a:sysClr val="windowText" lastClr="000000"/>
        </a:solidFill>
        <a:ln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522438" y="2971800"/>
        <a:ext cx="93946" cy="127904"/>
      </dsp:txXfrm>
    </dsp:sp>
    <dsp:sp modelId="{BF854589-7441-4902-8573-AB65A2D5AAA9}">
      <dsp:nvSpPr>
        <dsp:cNvPr id="0" name=""/>
        <dsp:cNvSpPr/>
      </dsp:nvSpPr>
      <dsp:spPr>
        <a:xfrm>
          <a:off x="0" y="3505438"/>
          <a:ext cx="1066799" cy="211766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Useful Data, Analysis and Published Reports</a:t>
          </a:r>
        </a:p>
      </dsp:txBody>
      <dsp:txXfrm>
        <a:off x="31245" y="3536683"/>
        <a:ext cx="1004309" cy="205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08E2B-C0AA-40F3-AEF1-2E9FDBF26107}">
      <dsp:nvSpPr>
        <dsp:cNvPr id="0" name=""/>
        <dsp:cNvSpPr/>
      </dsp:nvSpPr>
      <dsp:spPr>
        <a:xfrm>
          <a:off x="76207" y="0"/>
          <a:ext cx="8381984" cy="50291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E5C25-BDC5-4715-8156-9C9E138C9AF5}">
      <dsp:nvSpPr>
        <dsp:cNvPr id="0" name=""/>
        <dsp:cNvSpPr/>
      </dsp:nvSpPr>
      <dsp:spPr>
        <a:xfrm>
          <a:off x="490" y="1508759"/>
          <a:ext cx="1125140" cy="2011679"/>
        </a:xfrm>
        <a:prstGeom prst="roundRect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>
              <a:solidFill>
                <a:schemeClr val="bg1"/>
              </a:solidFill>
            </a:rPr>
            <a:t>Collect Lab and Field Data</a:t>
          </a:r>
        </a:p>
      </dsp:txBody>
      <dsp:txXfrm>
        <a:off x="55415" y="1563684"/>
        <a:ext cx="1015290" cy="1901829"/>
      </dsp:txXfrm>
    </dsp:sp>
    <dsp:sp modelId="{8E6B6ED2-6D85-4897-8F34-4878D1FE5AAC}">
      <dsp:nvSpPr>
        <dsp:cNvPr id="0" name=""/>
        <dsp:cNvSpPr/>
      </dsp:nvSpPr>
      <dsp:spPr>
        <a:xfrm>
          <a:off x="1313154" y="1508759"/>
          <a:ext cx="1125140" cy="2011679"/>
        </a:xfrm>
        <a:prstGeom prst="round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>
              <a:solidFill>
                <a:schemeClr val="bg1"/>
              </a:solidFill>
            </a:rPr>
            <a:t>Capture, Store and Analyze</a:t>
          </a:r>
        </a:p>
      </dsp:txBody>
      <dsp:txXfrm>
        <a:off x="1368079" y="1563684"/>
        <a:ext cx="1015290" cy="1901829"/>
      </dsp:txXfrm>
    </dsp:sp>
    <dsp:sp modelId="{16A1AEFF-F07A-41DA-A247-70D1DB20ECE4}">
      <dsp:nvSpPr>
        <dsp:cNvPr id="0" name=""/>
        <dsp:cNvSpPr/>
      </dsp:nvSpPr>
      <dsp:spPr>
        <a:xfrm>
          <a:off x="2625818" y="1508759"/>
          <a:ext cx="1238442" cy="2011679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bg1"/>
              </a:solidFill>
            </a:rPr>
            <a:t>Laboratory Testing</a:t>
          </a:r>
          <a:endParaRPr lang="en-US" sz="1600" b="1" kern="1200" baseline="0" dirty="0">
            <a:solidFill>
              <a:schemeClr val="bg1"/>
            </a:solidFill>
          </a:endParaRPr>
        </a:p>
      </dsp:txBody>
      <dsp:txXfrm>
        <a:off x="2686274" y="1569215"/>
        <a:ext cx="1117530" cy="1890767"/>
      </dsp:txXfrm>
    </dsp:sp>
    <dsp:sp modelId="{8E2CD670-BF22-4603-B793-DE5F8554EBAB}">
      <dsp:nvSpPr>
        <dsp:cNvPr id="0" name=""/>
        <dsp:cNvSpPr/>
      </dsp:nvSpPr>
      <dsp:spPr>
        <a:xfrm>
          <a:off x="4051784" y="1508759"/>
          <a:ext cx="1260652" cy="2011679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>
              <a:solidFill>
                <a:schemeClr val="bg1"/>
              </a:solidFill>
            </a:rPr>
            <a:t>Explore &amp; Optimize</a:t>
          </a:r>
        </a:p>
      </dsp:txBody>
      <dsp:txXfrm>
        <a:off x="4113324" y="1570299"/>
        <a:ext cx="1137572" cy="1888599"/>
      </dsp:txXfrm>
    </dsp:sp>
    <dsp:sp modelId="{FA4DA3AE-6408-45C9-9250-3E8BF49C8D89}">
      <dsp:nvSpPr>
        <dsp:cNvPr id="0" name=""/>
        <dsp:cNvSpPr/>
      </dsp:nvSpPr>
      <dsp:spPr>
        <a:xfrm>
          <a:off x="5499960" y="1508759"/>
          <a:ext cx="1561481" cy="2011679"/>
        </a:xfrm>
        <a:prstGeom prst="roundRect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>
              <a:solidFill>
                <a:schemeClr val="bg1"/>
              </a:solidFill>
            </a:rPr>
            <a:t>Communicate &amp; Inform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576185" y="1584984"/>
        <a:ext cx="1409031" cy="1859229"/>
      </dsp:txXfrm>
    </dsp:sp>
    <dsp:sp modelId="{158A91B8-1B55-4BD5-94D4-3B0837DC0496}">
      <dsp:nvSpPr>
        <dsp:cNvPr id="0" name=""/>
        <dsp:cNvSpPr/>
      </dsp:nvSpPr>
      <dsp:spPr>
        <a:xfrm>
          <a:off x="7248965" y="1508759"/>
          <a:ext cx="1284944" cy="2011679"/>
        </a:xfrm>
        <a:prstGeom prst="round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>
              <a:solidFill>
                <a:srgbClr val="C00000"/>
              </a:solidFill>
            </a:rPr>
            <a:t>Identify Barriers, </a:t>
          </a:r>
          <a:r>
            <a:rPr lang="en-US" sz="1400" b="1" kern="1200" baseline="0" dirty="0" smtClean="0">
              <a:solidFill>
                <a:srgbClr val="C00000"/>
              </a:solidFill>
            </a:rPr>
            <a:t>    New </a:t>
          </a:r>
          <a:r>
            <a:rPr lang="en-US" sz="1400" b="1" kern="1200" baseline="0" dirty="0">
              <a:solidFill>
                <a:srgbClr val="C00000"/>
              </a:solidFill>
            </a:rPr>
            <a:t>R&amp;D Opportunities, Validate Efforts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7311691" y="1571485"/>
        <a:ext cx="1159492" cy="188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2645B4-167E-4AD5-A61F-9C3DBDB9FF86}" type="datetimeFigureOut">
              <a:rPr lang="en-US"/>
              <a:pPr>
                <a:defRPr/>
              </a:pPr>
              <a:t>3/16/2016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F081F5-5278-4F5D-9A8D-A3647FD39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lIns="91431" tIns="45715" rIns="91431" bIns="45715"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1DBC22-F494-4F96-B280-E719708BD2C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5188" cy="35067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B4E0D-7CF2-4425-9179-9FF33282D51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en-US" dirty="0" smtClean="0"/>
              <a:t>CAFE</a:t>
            </a:r>
            <a:r>
              <a:rPr lang="en-US" baseline="0" dirty="0" smtClean="0"/>
              <a:t> requires 54.5 mpg by 2025: 4-5% annual improvement</a:t>
            </a:r>
          </a:p>
          <a:p>
            <a:r>
              <a:rPr lang="en-US" baseline="0" dirty="0" smtClean="0"/>
              <a:t>Mechanism exists to apply for off-cycle credits; NREL and other labs can give objective insights</a:t>
            </a:r>
          </a:p>
          <a:p>
            <a:pPr marL="0" lvl="3" defTabSz="916503">
              <a:defRPr/>
            </a:pPr>
            <a:r>
              <a:rPr lang="en-US" sz="1800" dirty="0"/>
              <a:t>Operating considerations: Drive cycles, road grade, ambient temperature, solar loads, national VMT (vehicle miles traveled)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lIns="91431" tIns="45715" rIns="91431" bIns="45715"/>
          <a:lstStyle/>
          <a:p>
            <a:pPr>
              <a:defRPr/>
            </a:pPr>
            <a:fld id="{7A948D08-EB19-45D9-B033-CE462F76C2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6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7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268" y="4490032"/>
            <a:ext cx="5731651" cy="4252781"/>
          </a:xfrm>
          <a:prstGeom prst="rect">
            <a:avLst/>
          </a:prstGeom>
        </p:spPr>
        <p:txBody>
          <a:bodyPr lIns="94947" tIns="47474" rIns="94947" bIns="47474"/>
          <a:lstStyle/>
          <a:p>
            <a:pPr marL="0" lvl="2" defTabSz="931723"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329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REL_ppt_bann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213"/>
            <a:ext cx="9144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rot="5400000">
            <a:off x="-2111375" y="2111375"/>
            <a:ext cx="6858000" cy="2635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 flipH="1" flipV="1">
            <a:off x="-550863" y="547688"/>
            <a:ext cx="4956175" cy="385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NREL Logo2010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04800" y="655320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000" dirty="0" smtClean="0"/>
              <a:t>NREL is a national laboratory of the U.S. Department of Energy, Office of Energy Efficiency and Renewable Energy, operated by the Alliance for Sustainable Energy, LLC.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44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684963"/>
            <a:ext cx="4572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fld id="{B3A0E7C1-AFEF-4A91-AC4F-A3ECE495F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867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5867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4B8F-34CA-4049-B7BF-260067720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6357938"/>
            <a:ext cx="6240463" cy="417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685450"/>
            <a:ext cx="457200" cy="1524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REL_ppt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588490"/>
            <a:ext cx="9144000" cy="7643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FFFFFF"/>
                </a:solidFill>
                <a:latin typeface="Calibri"/>
                <a:ea typeface="+mn-ea"/>
              </a:rPr>
              <a:t>NREL is a national laboratory of the U.S. Department of Energy, Office of Energy Efficiency and Renewable Energy, operated by the Alliance for Sustainable Energy, LLC.</a:t>
            </a:r>
            <a:endParaRPr lang="en-US" sz="10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/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412195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51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200" dirty="0" smtClean="0">
              <a:solidFill>
                <a:srgbClr val="0079C1"/>
              </a:solidFill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1636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71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38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6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9C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40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REL Logo2010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age1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663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age2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1901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 rot="5400000">
            <a:off x="-2111375" y="2111375"/>
            <a:ext cx="6858000" cy="2635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 flipH="1" flipV="1">
            <a:off x="-550863" y="547688"/>
            <a:ext cx="4956175" cy="3854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image3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90800"/>
            <a:ext cx="2203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image4.jpg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587625"/>
            <a:ext cx="12715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image5.jpg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228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43200" y="3584448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76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5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9C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273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0225" y="6659563"/>
            <a:ext cx="450850" cy="2476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2F19B7-D418-4022-ADCB-81F2774CAD6C}" type="slidenum">
              <a:rPr lang="en-US" smtClean="0">
                <a:solidFill>
                  <a:srgbClr val="0079C1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79C1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65376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5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1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9" name="Picture 4" descr="bluebaselin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8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8305800" y="6629400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64D9BD9F-BE7B-4931-BCB1-B1DD7838B8C8}" type="slidenum">
              <a:rPr lang="en-US" sz="11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371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5" r:id="rId4"/>
    <p:sldLayoutId id="2147483706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6">
              <a:lumMod val="50000"/>
            </a:schemeClr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accent6">
              <a:lumMod val="50000"/>
            </a:schemeClr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200" dirty="0" smtClean="0">
              <a:solidFill>
                <a:srgbClr val="0079C1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647688"/>
            <a:ext cx="9144000" cy="2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2F19B7-D418-4022-ADCB-81F2774CAD6C}" type="slidenum">
              <a:rPr lang="en-US" sz="1100" smtClean="0">
                <a:solidFill>
                  <a:srgbClr val="FFFFFF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006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6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fleetdn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.thornton@nrel.gov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eleconomy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6.e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0" y="228600"/>
            <a:ext cx="5943600" cy="1752600"/>
          </a:xfrm>
        </p:spPr>
        <p:txBody>
          <a:bodyPr anchor="b"/>
          <a:lstStyle/>
          <a:p>
            <a:pPr indent="0" eaLnBrk="1" hangingPunct="1"/>
            <a:r>
              <a:rPr lang="en-US" sz="3600" b="0" dirty="0" smtClean="0">
                <a:solidFill>
                  <a:schemeClr val="tx1"/>
                </a:solidFill>
                <a:latin typeface="+mj-lt"/>
              </a:rPr>
              <a:t>The Increasing Importance </a:t>
            </a:r>
          </a:p>
          <a:p>
            <a:pPr indent="0" eaLnBrk="1" hangingPunct="1"/>
            <a:r>
              <a:rPr lang="en-US" sz="3600" b="0" dirty="0" smtClean="0">
                <a:solidFill>
                  <a:schemeClr val="tx1"/>
                </a:solidFill>
                <a:latin typeface="+mj-lt"/>
              </a:rPr>
              <a:t>of Vehicle Real-World Data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3735" y="4114800"/>
            <a:ext cx="5039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Matthew Thornton</a:t>
            </a:r>
          </a:p>
          <a:p>
            <a:r>
              <a:rPr lang="en-US" sz="2400" dirty="0" smtClean="0"/>
              <a:t>National Renewable Energy Laboratory</a:t>
            </a:r>
          </a:p>
          <a:p>
            <a:r>
              <a:rPr lang="en-US" sz="2400" dirty="0" smtClean="0"/>
              <a:t>March 17, 2016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69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UPS Step Van and Tractor Fuel Economy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" y="838200"/>
            <a:ext cx="447951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2015611" cy="1346224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1905671" y="1962214"/>
            <a:ext cx="838200" cy="2412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3800" y="2378574"/>
            <a:ext cx="474407" cy="6096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64526" y="841772"/>
            <a:ext cx="4579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104"/>
                </a:solidFill>
              </a:rPr>
              <a:t>Field Data showing range of duty cycles for a sample of UPS tractors and package delivery vehicles </a:t>
            </a:r>
          </a:p>
          <a:p>
            <a:endParaRPr lang="en-US" sz="1600" dirty="0" smtClean="0">
              <a:solidFill>
                <a:srgbClr val="000104"/>
              </a:solidFill>
            </a:endParaRPr>
          </a:p>
          <a:p>
            <a:r>
              <a:rPr lang="en-US" sz="1600" dirty="0" smtClean="0">
                <a:solidFill>
                  <a:srgbClr val="000104"/>
                </a:solidFill>
              </a:rPr>
              <a:t>3-weeks on-road 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</a:rPr>
              <a:t>Six </a:t>
            </a:r>
            <a:r>
              <a:rPr lang="en-US" sz="1600" dirty="0">
                <a:solidFill>
                  <a:srgbClr val="000104"/>
                </a:solidFill>
              </a:rPr>
              <a:t>class 4 package vans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</a:rPr>
              <a:t>Six </a:t>
            </a:r>
            <a:r>
              <a:rPr lang="en-US" sz="1600" dirty="0">
                <a:solidFill>
                  <a:srgbClr val="000104"/>
                </a:solidFill>
              </a:rPr>
              <a:t>class 8 </a:t>
            </a:r>
            <a:r>
              <a:rPr lang="en-US" sz="1600" dirty="0" smtClean="0">
                <a:solidFill>
                  <a:srgbClr val="000104"/>
                </a:solidFill>
              </a:rPr>
              <a:t>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104"/>
              </a:solidFill>
            </a:endParaRPr>
          </a:p>
          <a:p>
            <a:r>
              <a:rPr lang="en-US" sz="1600" dirty="0" smtClean="0">
                <a:solidFill>
                  <a:srgbClr val="000104"/>
                </a:solidFill>
              </a:rPr>
              <a:t>Kinetic intensity clusters indicative of low-speed urban delivery vs. high-speed regional haul duty cycles – note range of operation</a:t>
            </a:r>
          </a:p>
          <a:p>
            <a:endParaRPr lang="en-US" sz="1600" dirty="0">
              <a:solidFill>
                <a:srgbClr val="000104"/>
              </a:solidFill>
            </a:endParaRPr>
          </a:p>
          <a:p>
            <a:r>
              <a:rPr lang="en-US" sz="1600" dirty="0">
                <a:solidFill>
                  <a:srgbClr val="000104"/>
                </a:solidFill>
              </a:rPr>
              <a:t>CAN-based fuel efficiency correlated to duty cycle </a:t>
            </a:r>
            <a:r>
              <a:rPr lang="en-US" sz="1600" dirty="0" smtClean="0">
                <a:solidFill>
                  <a:srgbClr val="000104"/>
                </a:solidFill>
              </a:rPr>
              <a:t>parameters – showing influence of duty cycle on fuel </a:t>
            </a:r>
            <a:r>
              <a:rPr lang="en-US" sz="1600" dirty="0" smtClean="0">
                <a:solidFill>
                  <a:srgbClr val="000104"/>
                </a:solidFill>
              </a:rPr>
              <a:t>efficiency</a:t>
            </a:r>
            <a:endParaRPr lang="en-US" sz="1600" dirty="0">
              <a:solidFill>
                <a:srgbClr val="000104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" y="3733800"/>
            <a:ext cx="4479511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48201" y="4343400"/>
            <a:ext cx="4419600" cy="2209801"/>
            <a:chOff x="0" y="2057400"/>
            <a:chExt cx="9102211" cy="4572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057400"/>
              <a:ext cx="4727213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00600" y="3154680"/>
              <a:ext cx="4301611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ircular Arrow 10"/>
            <p:cNvSpPr/>
            <p:nvPr/>
          </p:nvSpPr>
          <p:spPr>
            <a:xfrm rot="5400000" flipV="1">
              <a:off x="3210018" y="2581182"/>
              <a:ext cx="2286000" cy="520083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056584"/>
                <a:gd name="adj5" fmla="val 12500"/>
              </a:avLst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3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5280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3200" dirty="0" smtClean="0"/>
              <a:t>It’s All About the Duty Cycle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Example:  hybrid technology benefit on different cycles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686895"/>
            <a:ext cx="8610600" cy="494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447800" y="18288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Avg. </a:t>
            </a:r>
            <a:r>
              <a:rPr lang="en-US" dirty="0">
                <a:solidFill>
                  <a:schemeClr val="bg1"/>
                </a:solidFill>
              </a:rPr>
              <a:t>speed:  8.4 mph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447800" y="5444014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Avg. </a:t>
            </a:r>
            <a:r>
              <a:rPr lang="en-US" dirty="0">
                <a:solidFill>
                  <a:schemeClr val="bg1"/>
                </a:solidFill>
              </a:rPr>
              <a:t>speed:  34 mph</a:t>
            </a:r>
          </a:p>
        </p:txBody>
      </p:sp>
    </p:spTree>
    <p:extLst>
      <p:ext uri="{BB962C8B-B14F-4D97-AF65-F5344CB8AC3E}">
        <p14:creationId xmlns:p14="http://schemas.microsoft.com/office/powerpoint/2010/main" val="22931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8872"/>
            <a:ext cx="8991600" cy="56692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Activity Data is Key for Understanding Real-World Impacts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936172"/>
            <a:ext cx="6400800" cy="1426028"/>
          </a:xfrm>
        </p:spPr>
        <p:txBody>
          <a:bodyPr>
            <a:noAutofit/>
          </a:bodyPr>
          <a:lstStyle/>
          <a:p>
            <a:r>
              <a:rPr lang="en-US" sz="2000" dirty="0"/>
              <a:t>Evaluate real-world </a:t>
            </a:r>
            <a:r>
              <a:rPr lang="en-US" sz="2000" dirty="0" smtClean="0"/>
              <a:t>emissions and fuel-saving </a:t>
            </a:r>
            <a:r>
              <a:rPr lang="en-US" sz="2000" dirty="0"/>
              <a:t>opportunities for </a:t>
            </a:r>
            <a:r>
              <a:rPr lang="en-US" sz="2000" dirty="0" smtClean="0"/>
              <a:t>technologies difficult </a:t>
            </a:r>
            <a:r>
              <a:rPr lang="en-US" sz="2000" dirty="0"/>
              <a:t>to assess with standard certification </a:t>
            </a:r>
            <a:r>
              <a:rPr lang="en-US" sz="2000" dirty="0" smtClean="0"/>
              <a:t>cycles</a:t>
            </a:r>
            <a:endParaRPr lang="en-US" sz="2000" dirty="0"/>
          </a:p>
          <a:p>
            <a:pPr lvl="1"/>
            <a:r>
              <a:rPr lang="en-US" sz="1600" dirty="0" smtClean="0"/>
              <a:t>DOE </a:t>
            </a:r>
            <a:r>
              <a:rPr lang="en-US" sz="1600" dirty="0"/>
              <a:t>and regulatory bodies want to maximize real-world fuel savings</a:t>
            </a:r>
          </a:p>
          <a:p>
            <a:pPr lvl="1"/>
            <a:r>
              <a:rPr lang="en-US" sz="1600" dirty="0" smtClean="0"/>
              <a:t>Manufacturers </a:t>
            </a:r>
            <a:r>
              <a:rPr lang="en-US" sz="1600" dirty="0"/>
              <a:t>want to get credit for actual </a:t>
            </a:r>
            <a:r>
              <a:rPr lang="en-US" sz="1600" dirty="0" smtClean="0"/>
              <a:t>emissions and fuel </a:t>
            </a:r>
            <a:r>
              <a:rPr lang="en-US" sz="1600" dirty="0"/>
              <a:t>savings </a:t>
            </a:r>
            <a:r>
              <a:rPr lang="en-US" sz="1600" dirty="0" smtClean="0"/>
              <a:t>achieved</a:t>
            </a:r>
            <a:endParaRPr lang="en-US" sz="700" dirty="0" smtClean="0"/>
          </a:p>
          <a:p>
            <a:pPr marL="342900" lvl="1" indent="-342900">
              <a:buSzTx/>
              <a:buFont typeface="Arial" panose="020B0604020202020204" pitchFamily="34" charset="0"/>
              <a:buChar char="•"/>
            </a:pPr>
            <a:r>
              <a:rPr lang="en-US" sz="2000" b="1" dirty="0" smtClean="0"/>
              <a:t>Example technologies: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34290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Engine Cold Start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Hybridization-Start-stop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High-efficiency alternators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Catalyst Insulation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Glazing technology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Connected vehicle applications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691744"/>
            <a:ext cx="8458200" cy="1861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DOE labs such as NREL can provide objective inputs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Relevant existing capabilities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Evaluation of energy efficiency technologies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On-road driving data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Fusion of large datasets capturing range of real-world operating conditions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95225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8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32" y="0"/>
            <a:ext cx="8890219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104"/>
                </a:solidFill>
              </a:rPr>
              <a:t>Medium- and Heavy- Vehicle Field Testing </a:t>
            </a:r>
            <a:r>
              <a:rPr lang="en-US" sz="2800" dirty="0">
                <a:solidFill>
                  <a:srgbClr val="000104"/>
                </a:solidFill>
              </a:rPr>
              <a:t>Approach</a:t>
            </a:r>
            <a:endParaRPr lang="en-US" sz="2800" b="1" dirty="0">
              <a:solidFill>
                <a:srgbClr val="000104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2400" y="838200"/>
            <a:ext cx="5791200" cy="588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defRPr/>
            </a:pPr>
            <a:r>
              <a:rPr lang="en-US" sz="1600" i="1" dirty="0">
                <a:solidFill>
                  <a:srgbClr val="000104"/>
                </a:solidFill>
              </a:rPr>
              <a:t>Evaluate the performance of alternative fuels and advanced technologies in medium- and heavy-duty fleet vehicles - in partnership with commercial and government fleets and industry groups vehicles.</a:t>
            </a:r>
            <a:endParaRPr lang="en-US" sz="1600" i="1" dirty="0">
              <a:solidFill>
                <a:srgbClr val="000104"/>
              </a:solidFill>
              <a:latin typeface="Arial" pitchFamily="34" charset="0"/>
            </a:endParaRPr>
          </a:p>
          <a:p>
            <a:pPr>
              <a:spcBef>
                <a:spcPts val="480"/>
              </a:spcBef>
              <a:defRPr/>
            </a:pPr>
            <a:endParaRPr lang="en-US" sz="1600" b="1" dirty="0">
              <a:solidFill>
                <a:srgbClr val="000104"/>
              </a:solidFill>
              <a:latin typeface="+mj-lt"/>
            </a:endParaRPr>
          </a:p>
          <a:p>
            <a:pPr>
              <a:spcBef>
                <a:spcPts val="480"/>
              </a:spcBef>
              <a:defRPr/>
            </a:pPr>
            <a:r>
              <a:rPr lang="en-US" sz="1600" b="1" dirty="0">
                <a:solidFill>
                  <a:srgbClr val="000104"/>
                </a:solidFill>
                <a:latin typeface="+mj-lt"/>
              </a:rPr>
              <a:t>Collect, analyze and publicly report data</a:t>
            </a:r>
            <a:r>
              <a:rPr lang="en-US" sz="1600" dirty="0">
                <a:solidFill>
                  <a:srgbClr val="000104"/>
                </a:solidFill>
                <a:latin typeface="+mj-lt"/>
              </a:rPr>
              <a:t>: </a:t>
            </a:r>
          </a:p>
          <a:p>
            <a:pPr marL="633413" lvl="2" indent="-349250" defTabSz="855663">
              <a:buFont typeface="Arial" charset="0"/>
              <a:buChar char="–"/>
              <a:tabLst>
                <a:tab pos="3598863" algn="l"/>
                <a:tab pos="3943350" algn="l"/>
              </a:tabLst>
              <a:defRPr/>
            </a:pPr>
            <a:r>
              <a:rPr lang="en-US" sz="1600" dirty="0">
                <a:solidFill>
                  <a:srgbClr val="000104"/>
                </a:solidFill>
              </a:rPr>
              <a:t>Drive cycle and system duty cycle analysis</a:t>
            </a:r>
          </a:p>
          <a:p>
            <a:pPr marL="633413" lvl="2" indent="-349250" defTabSz="855663">
              <a:buFont typeface="Arial" charset="0"/>
              <a:buChar char="–"/>
              <a:tabLst>
                <a:tab pos="3598863" algn="l"/>
                <a:tab pos="3943350" algn="l"/>
              </a:tabLst>
              <a:defRPr/>
            </a:pPr>
            <a:r>
              <a:rPr lang="en-US" sz="1600" dirty="0">
                <a:solidFill>
                  <a:srgbClr val="000104"/>
                </a:solidFill>
              </a:rPr>
              <a:t>Operating cost/mile	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In-use fuel economy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Chassis Dynamometer emissions and fuel economy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Scheduled and unscheduled maintenance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Warranty issues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Reliability (% availability, MBRC)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Implementation issues/barriers</a:t>
            </a:r>
          </a:p>
          <a:p>
            <a:pPr marL="633413" lvl="2" indent="-349250">
              <a:buFont typeface="Arial" charset="0"/>
              <a:buChar char="–"/>
              <a:defRPr/>
            </a:pPr>
            <a:r>
              <a:rPr lang="en-US" sz="1600" dirty="0">
                <a:solidFill>
                  <a:srgbClr val="000104"/>
                </a:solidFill>
              </a:rPr>
              <a:t>Subsystem performance data &amp; metrics (ESS, engine, after-treatment, hybrid/EV drive focus)</a:t>
            </a:r>
          </a:p>
          <a:p>
            <a:pPr marL="284163" lvl="2">
              <a:defRPr/>
            </a:pPr>
            <a:endParaRPr lang="en-US" sz="1600" i="1" dirty="0">
              <a:solidFill>
                <a:srgbClr val="000104"/>
              </a:solidFill>
              <a:latin typeface="Arial" pitchFamily="34" charset="0"/>
            </a:endParaRPr>
          </a:p>
          <a:p>
            <a:pPr marL="0" lvl="1" indent="-173037">
              <a:defRPr/>
            </a:pPr>
            <a:r>
              <a:rPr lang="en-US" sz="1600" b="1" dirty="0">
                <a:solidFill>
                  <a:srgbClr val="000104"/>
                </a:solidFill>
                <a:latin typeface="+mj-lt"/>
              </a:rPr>
              <a:t>Data stored in </a:t>
            </a:r>
            <a:r>
              <a:rPr lang="en-US" sz="1600" b="1" dirty="0" err="1">
                <a:solidFill>
                  <a:srgbClr val="000104"/>
                </a:solidFill>
                <a:latin typeface="+mj-lt"/>
              </a:rPr>
              <a:t>FleetDNA</a:t>
            </a:r>
            <a:r>
              <a:rPr lang="en-US" sz="1600" b="1" dirty="0">
                <a:solidFill>
                  <a:srgbClr val="000104"/>
                </a:solidFill>
                <a:latin typeface="+mj-lt"/>
              </a:rPr>
              <a:t> for security and limited public accessibility</a:t>
            </a:r>
          </a:p>
          <a:p>
            <a:pPr marL="0" lvl="1" indent="-173037">
              <a:defRPr/>
            </a:pPr>
            <a:endParaRPr lang="en-US" sz="1600" b="1" dirty="0">
              <a:solidFill>
                <a:srgbClr val="000104"/>
              </a:solidFill>
              <a:latin typeface="+mj-lt"/>
            </a:endParaRPr>
          </a:p>
          <a:p>
            <a:pPr marL="0" lvl="1" indent="-173037">
              <a:defRPr/>
            </a:pPr>
            <a:r>
              <a:rPr lang="en-US" sz="1600" b="1" dirty="0">
                <a:solidFill>
                  <a:srgbClr val="000104"/>
                </a:solidFill>
                <a:latin typeface="+mj-lt"/>
              </a:rPr>
              <a:t>Frequent interactions and briefings with stakeholders – fleets, technology providers, researchers, and government agencies</a:t>
            </a:r>
          </a:p>
          <a:p>
            <a:pPr marL="284163" lvl="2">
              <a:defRPr/>
            </a:pPr>
            <a:endParaRPr lang="en-US" sz="1600" dirty="0">
              <a:solidFill>
                <a:srgbClr val="000104"/>
              </a:solidFill>
            </a:endParaRP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449859"/>
            <a:ext cx="1170765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086600" y="4343400"/>
            <a:ext cx="1981200" cy="2209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Diagram 27"/>
          <p:cNvGraphicFramePr/>
          <p:nvPr>
            <p:extLst/>
          </p:nvPr>
        </p:nvGraphicFramePr>
        <p:xfrm>
          <a:off x="5943600" y="914400"/>
          <a:ext cx="106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79" y="4100559"/>
            <a:ext cx="2108109" cy="134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4666" y="5012576"/>
            <a:ext cx="1213134" cy="157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7068" y="914400"/>
            <a:ext cx="1990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0104"/>
                </a:solidFill>
              </a:rPr>
              <a:t>UPS, FedEx, Coke,</a:t>
            </a:r>
          </a:p>
          <a:p>
            <a:r>
              <a:rPr lang="en-US" sz="1400" b="1" i="1" dirty="0">
                <a:solidFill>
                  <a:srgbClr val="000104"/>
                </a:solidFill>
              </a:rPr>
              <a:t>Frito-Lay, Foothill Transit, PG&amp;E, Miami-Dade, Verizon, Walmart, Waste Management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2362200"/>
            <a:ext cx="19235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0104"/>
                </a:solidFill>
              </a:rPr>
              <a:t>Proterra, Navistar, Smith EV, Eaton, Allison, BAE, EDI, </a:t>
            </a:r>
            <a:r>
              <a:rPr lang="en-US" sz="1400" b="1" i="1" dirty="0" err="1">
                <a:solidFill>
                  <a:srgbClr val="000104"/>
                </a:solidFill>
              </a:rPr>
              <a:t>Altec</a:t>
            </a:r>
            <a:r>
              <a:rPr lang="en-US" sz="1400" b="1" i="1" dirty="0">
                <a:solidFill>
                  <a:srgbClr val="000104"/>
                </a:solidFill>
              </a:rPr>
              <a:t>, International, PACCAR, Oshkosh, </a:t>
            </a:r>
            <a:r>
              <a:rPr lang="en-US" sz="1400" b="1" i="1" dirty="0" err="1">
                <a:solidFill>
                  <a:srgbClr val="000104"/>
                </a:solidFill>
              </a:rPr>
              <a:t>Odyne</a:t>
            </a:r>
            <a:r>
              <a:rPr lang="en-US" sz="1400" b="1" i="1" dirty="0">
                <a:solidFill>
                  <a:srgbClr val="000104"/>
                </a:solidFill>
              </a:rPr>
              <a:t>, Parker-Hannifin, Cummins</a:t>
            </a:r>
          </a:p>
        </p:txBody>
      </p:sp>
    </p:spTree>
    <p:extLst>
      <p:ext uri="{BB962C8B-B14F-4D97-AF65-F5344CB8AC3E}">
        <p14:creationId xmlns:p14="http://schemas.microsoft.com/office/powerpoint/2010/main" val="8417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6833"/>
            <a:ext cx="9220200" cy="5847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104"/>
                </a:solidFill>
                <a:latin typeface="+mj-lt"/>
                <a:ea typeface="+mn-ea"/>
                <a:cs typeface="+mn-cs"/>
              </a:rPr>
              <a:t>NREL Field </a:t>
            </a:r>
            <a:r>
              <a:rPr lang="en-US" sz="3200" dirty="0" smtClean="0">
                <a:solidFill>
                  <a:srgbClr val="000104"/>
                </a:solidFill>
                <a:latin typeface="+mj-lt"/>
                <a:ea typeface="+mn-ea"/>
                <a:cs typeface="+mn-cs"/>
              </a:rPr>
              <a:t>Data, Testing, &amp; Analysis </a:t>
            </a:r>
            <a:r>
              <a:rPr lang="en-US" sz="3200" dirty="0">
                <a:solidFill>
                  <a:srgbClr val="000104"/>
                </a:solidFill>
                <a:latin typeface="+mj-lt"/>
                <a:ea typeface="+mn-ea"/>
                <a:cs typeface="+mn-cs"/>
              </a:rPr>
              <a:t>Tools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4165713"/>
              </p:ext>
            </p:extLst>
          </p:nvPr>
        </p:nvGraphicFramePr>
        <p:xfrm>
          <a:off x="304800" y="11430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5777805"/>
            <a:ext cx="7162800" cy="381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i="1" dirty="0">
                <a:solidFill>
                  <a:srgbClr val="000000"/>
                </a:solidFill>
                <a:latin typeface="Arial Narrow"/>
                <a:cs typeface="Arial Narrow"/>
              </a:rPr>
              <a:t>Partnership with Fleets and Technology Providers = Relevant Results &amp; Optimized Solutions for Real World Applications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i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83" y="4800600"/>
            <a:ext cx="1258542" cy="70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" y="902904"/>
            <a:ext cx="1485900" cy="830997"/>
          </a:xfrm>
          <a:prstGeom prst="rect">
            <a:avLst/>
          </a:prstGeom>
          <a:noFill/>
          <a:ln w="12700" cap="rnd">
            <a:solidFill>
              <a:srgbClr val="00010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0104"/>
                </a:solidFill>
              </a:rPr>
              <a:t>Data from Field Evaluations helps populate </a:t>
            </a:r>
            <a:r>
              <a:rPr lang="en-US" sz="1200" b="1" i="1" dirty="0" err="1">
                <a:solidFill>
                  <a:srgbClr val="000104"/>
                </a:solidFill>
              </a:rPr>
              <a:t>FleetDNA</a:t>
            </a:r>
            <a:endParaRPr lang="en-US" sz="1200" b="1" i="1" dirty="0">
              <a:solidFill>
                <a:srgbClr val="000104"/>
              </a:solidFill>
            </a:endParaRPr>
          </a:p>
          <a:p>
            <a:r>
              <a:rPr lang="en-US" sz="1200" b="1" i="1" dirty="0">
                <a:solidFill>
                  <a:srgbClr val="000104"/>
                </a:solidFill>
              </a:rPr>
              <a:t>database</a:t>
            </a: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009650" y="1733901"/>
            <a:ext cx="361950" cy="856899"/>
          </a:xfrm>
          <a:prstGeom prst="straightConnector1">
            <a:avLst/>
          </a:prstGeom>
          <a:ln w="25400">
            <a:solidFill>
              <a:srgbClr val="0001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1009650" y="1733901"/>
            <a:ext cx="1657350" cy="856899"/>
          </a:xfrm>
          <a:prstGeom prst="straightConnector1">
            <a:avLst/>
          </a:prstGeom>
          <a:ln w="25400">
            <a:solidFill>
              <a:srgbClr val="0001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941146"/>
            <a:ext cx="2286000" cy="830997"/>
          </a:xfrm>
          <a:prstGeom prst="rect">
            <a:avLst/>
          </a:prstGeom>
          <a:noFill/>
          <a:ln w="12700" cap="rnd">
            <a:solidFill>
              <a:srgbClr val="00010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0104"/>
                </a:solidFill>
              </a:rPr>
              <a:t>DOE Fleet Tools (DRIVE, FASTSim, </a:t>
            </a:r>
            <a:r>
              <a:rPr lang="en-US" sz="1200" b="1" i="1" dirty="0" err="1">
                <a:solidFill>
                  <a:srgbClr val="000104"/>
                </a:solidFill>
              </a:rPr>
              <a:t>AFleet</a:t>
            </a:r>
            <a:r>
              <a:rPr lang="en-US" sz="1200" b="1" i="1" dirty="0">
                <a:solidFill>
                  <a:srgbClr val="000104"/>
                </a:solidFill>
              </a:rPr>
              <a:t>, etc.) used to analyze and investigate impacts – data used to  validate and improve tools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48000" y="1772143"/>
            <a:ext cx="457200" cy="818657"/>
          </a:xfrm>
          <a:prstGeom prst="straightConnector1">
            <a:avLst/>
          </a:prstGeom>
          <a:ln w="25400">
            <a:solidFill>
              <a:srgbClr val="0001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1772143"/>
            <a:ext cx="1981200" cy="818657"/>
          </a:xfrm>
          <a:prstGeom prst="straightConnector1">
            <a:avLst/>
          </a:prstGeom>
          <a:ln w="25400">
            <a:solidFill>
              <a:srgbClr val="0001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2087" y="941146"/>
            <a:ext cx="2136913" cy="830997"/>
          </a:xfrm>
          <a:prstGeom prst="rect">
            <a:avLst/>
          </a:prstGeom>
          <a:noFill/>
          <a:ln w="12700" cap="rnd">
            <a:solidFill>
              <a:srgbClr val="00010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0104"/>
                </a:solidFill>
              </a:rPr>
              <a:t>Published information and data used by fleets, industry, DOE and other research programs, and other agencies</a:t>
            </a:r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>
            <a:off x="6170544" y="1772143"/>
            <a:ext cx="1906656" cy="818657"/>
          </a:xfrm>
          <a:prstGeom prst="straightConnector1">
            <a:avLst/>
          </a:prstGeom>
          <a:ln w="25400">
            <a:solidFill>
              <a:srgbClr val="0001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</p:cNvCxnSpPr>
          <p:nvPr/>
        </p:nvCxnSpPr>
        <p:spPr>
          <a:xfrm>
            <a:off x="6170544" y="1772143"/>
            <a:ext cx="306456" cy="818657"/>
          </a:xfrm>
          <a:prstGeom prst="straightConnector1">
            <a:avLst/>
          </a:prstGeom>
          <a:ln w="25400">
            <a:solidFill>
              <a:srgbClr val="0001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kelly\Desktop\Transportation\FleetEval\1 _FT&amp;E\Presentations\Logos\21CT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77889"/>
            <a:ext cx="1208225" cy="7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eet DNA Project graphic depicting a trail of data emerging from truck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" y="4766507"/>
            <a:ext cx="1476643" cy="859929"/>
          </a:xfrm>
          <a:prstGeom prst="rect">
            <a:avLst/>
          </a:prstGeom>
          <a:noFill/>
          <a:ln w="12700" cap="rnd">
            <a:solidFill>
              <a:srgbClr val="0001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RIVE analysis tool graphic depicting highway vehicles producing data output.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757476"/>
            <a:ext cx="1166947" cy="877989"/>
          </a:xfrm>
          <a:prstGeom prst="rect">
            <a:avLst/>
          </a:prstGeom>
          <a:noFill/>
          <a:ln w="15875">
            <a:solidFill>
              <a:srgbClr val="0001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FASTSim Logo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734202"/>
            <a:ext cx="942465" cy="901263"/>
          </a:xfrm>
          <a:prstGeom prst="rect">
            <a:avLst/>
          </a:prstGeom>
          <a:noFill/>
          <a:ln w="15875">
            <a:solidFill>
              <a:srgbClr val="000104"/>
            </a:solidFill>
          </a:ln>
        </p:spPr>
      </p:pic>
      <p:pic>
        <p:nvPicPr>
          <p:cNvPr id="20" name="Picture 2" descr="\\nrel.gov\shared\5400\ReFUEL\Projects\2015 UPS Solazyme Chassis\Pics from Photo Shoot\ReFuel_UPS-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2213" y="4757476"/>
            <a:ext cx="1204374" cy="868960"/>
          </a:xfrm>
          <a:prstGeom prst="rect">
            <a:avLst/>
          </a:prstGeom>
          <a:noFill/>
          <a:ln w="15875">
            <a:solidFill>
              <a:srgbClr val="0001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199" y="762000"/>
            <a:ext cx="89480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defRPr/>
            </a:pPr>
            <a:r>
              <a:rPr lang="en-US" sz="2000" b="1" u="sng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rive-cycle</a:t>
            </a:r>
            <a:r>
              <a:rPr lang="en-US" sz="2000" b="1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apid </a:t>
            </a:r>
            <a:r>
              <a:rPr lang="en-US" sz="2000" b="1" u="sng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nvestigation</a:t>
            </a:r>
            <a:r>
              <a:rPr lang="en-US" sz="2000" b="1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u="sng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isualization</a:t>
            </a:r>
            <a:r>
              <a:rPr lang="en-US" sz="2000" b="1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u="sng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valuation</a:t>
            </a:r>
            <a:r>
              <a:rPr lang="en-US" sz="2000" b="1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 Tool (DRIVE</a:t>
            </a:r>
            <a:r>
              <a:rPr lang="en-US" sz="2000" b="1" baseline="30000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en-US" sz="2000" b="1" dirty="0" smtClean="0">
                <a:solidFill>
                  <a:srgbClr val="000104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800" b="1" dirty="0">
              <a:solidFill>
                <a:srgbClr val="0001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001" y="1235786"/>
            <a:ext cx="3053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Created to help fleets and OEMs analyze vehicle usage data for proper vehicle placement, design and testing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800" dirty="0" smtClean="0">
              <a:solidFill>
                <a:srgbClr val="000104"/>
              </a:solidFill>
              <a:cs typeface="Arial" pitchFamily="34" charset="0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Combines large amounts of user data then filters, creates new cycles &amp; identifies best fitting existing cycle</a:t>
            </a:r>
          </a:p>
          <a:p>
            <a:endParaRPr lang="en-US" sz="1600" dirty="0">
              <a:solidFill>
                <a:srgbClr val="000104"/>
              </a:solidFill>
              <a:cs typeface="Arial" pitchFamily="34" charset="0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1600" dirty="0">
                <a:solidFill>
                  <a:srgbClr val="000104"/>
                </a:solidFill>
                <a:cs typeface="Arial" pitchFamily="34" charset="0"/>
              </a:rPr>
              <a:t>Quickly processes and analyzes data </a:t>
            </a: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:</a:t>
            </a:r>
            <a:endParaRPr lang="en-US" sz="1600" dirty="0">
              <a:solidFill>
                <a:srgbClr val="000104"/>
              </a:solidFill>
              <a:cs typeface="Arial" pitchFamily="34" charset="0"/>
            </a:endParaRP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Over </a:t>
            </a:r>
            <a:r>
              <a:rPr lang="en-US" sz="1600" dirty="0">
                <a:solidFill>
                  <a:srgbClr val="000104"/>
                </a:solidFill>
              </a:rPr>
              <a:t>2</a:t>
            </a: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50 </a:t>
            </a:r>
            <a:r>
              <a:rPr lang="en-US" sz="1600" dirty="0">
                <a:solidFill>
                  <a:srgbClr val="000104"/>
                </a:solidFill>
                <a:cs typeface="Arial" pitchFamily="34" charset="0"/>
              </a:rPr>
              <a:t>metrics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>
                <a:solidFill>
                  <a:srgbClr val="000104"/>
                </a:solidFill>
                <a:cs typeface="Arial" pitchFamily="34" charset="0"/>
              </a:rPr>
              <a:t>H</a:t>
            </a: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istograms</a:t>
            </a:r>
            <a:endParaRPr lang="en-US" sz="1600" dirty="0">
              <a:solidFill>
                <a:srgbClr val="000104"/>
              </a:solidFill>
              <a:cs typeface="Arial" pitchFamily="34" charset="0"/>
            </a:endParaRP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Scatter plots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Creates custom cycle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104"/>
                </a:solidFill>
                <a:cs typeface="Arial" pitchFamily="34" charset="0"/>
              </a:rPr>
              <a:t>Recommends standard cycles</a:t>
            </a:r>
            <a:endParaRPr lang="en-US" sz="1600" dirty="0">
              <a:solidFill>
                <a:srgbClr val="000104"/>
              </a:solidFill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0999" y="76200"/>
            <a:ext cx="8367889" cy="798513"/>
          </a:xfrm>
          <a:prstGeom prst="rect">
            <a:avLst/>
          </a:prstGeom>
        </p:spPr>
        <p:txBody>
          <a:bodyPr/>
          <a:lstStyle/>
          <a:p>
            <a:pPr lvl="0" defTabSz="4572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0104"/>
                </a:solidFill>
                <a:latin typeface="+mj-lt"/>
                <a:ea typeface="+mj-ea"/>
                <a:cs typeface="Arial"/>
              </a:rPr>
              <a:t>Applying Fleet DNA – NREL’s DRIVE Tool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104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9" name="Picture 8" descr="DriveIcon3-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953000"/>
            <a:ext cx="2286000" cy="16002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851972"/>
            <a:ext cx="2201806" cy="157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Documents and Settings\aduran\Desktop\Desktop\Cycle Data\Matlab Tool Project Documents\HTUF presentation screenshots\CYCLE GUI SCREENSHOT - IM 240 matched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4155" y="1239558"/>
            <a:ext cx="441824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885" y="2971800"/>
            <a:ext cx="203471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762" y="3505200"/>
            <a:ext cx="2286000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kwalkowi\AppData\Local\Microsoft\Windows\Temporary Internet Files\Content.IE5\902NEPFS\1990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33" y="4648200"/>
            <a:ext cx="1937772" cy="1456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782050" cy="58477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Transportation Data Centers at NREL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71" y="1143000"/>
            <a:ext cx="8533671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Arial" pitchFamily="34" charset="0"/>
              </a:rPr>
              <a:t>Alternative Fuels Data Center (AFDC)</a:t>
            </a:r>
          </a:p>
          <a:p>
            <a:r>
              <a:rPr lang="en-US" sz="1600" b="0" i="1" dirty="0" smtClean="0">
                <a:latin typeface="Calibri"/>
                <a:cs typeface="Arial" pitchFamily="34" charset="0"/>
              </a:rPr>
              <a:t>Public clearinghouse of information on the full range of advanced vehicles and fuels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Calibri"/>
                <a:cs typeface="Arial" pitchFamily="34" charset="0"/>
              </a:rPr>
              <a:t>National Fuel Cell Technology Evaluation Center (NFCTEC)</a:t>
            </a:r>
          </a:p>
          <a:p>
            <a:r>
              <a:rPr lang="en-US" sz="1600" b="0" i="1" dirty="0">
                <a:latin typeface="Calibri"/>
                <a:cs typeface="Arial" pitchFamily="34" charset="0"/>
              </a:rPr>
              <a:t>Industry data and reports on hydrogen fuel cell technology status, progress, and </a:t>
            </a:r>
            <a:r>
              <a:rPr lang="en-US" sz="1600" b="0" i="1" dirty="0" smtClean="0">
                <a:latin typeface="Calibri"/>
                <a:cs typeface="Arial" pitchFamily="34" charset="0"/>
              </a:rPr>
              <a:t>challenges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Calibri"/>
                <a:cs typeface="Arial" pitchFamily="34" charset="0"/>
              </a:rPr>
              <a:t>Transportation Secure Data Center (TSDC</a:t>
            </a:r>
            <a:r>
              <a:rPr lang="en-US" sz="1600" dirty="0" smtClean="0">
                <a:latin typeface="Calibri"/>
                <a:cs typeface="Arial" pitchFamily="34" charset="0"/>
              </a:rPr>
              <a:t>): </a:t>
            </a:r>
            <a:r>
              <a:rPr lang="en-US" sz="1600" b="0" i="1" dirty="0" smtClean="0">
                <a:latin typeface="Calibri"/>
                <a:cs typeface="Arial" pitchFamily="34" charset="0"/>
              </a:rPr>
              <a:t>Detailed individual travel data</a:t>
            </a:r>
            <a:r>
              <a:rPr lang="en-US" sz="1600" b="0" i="1" dirty="0">
                <a:latin typeface="Calibri"/>
                <a:cs typeface="Arial" pitchFamily="34" charset="0"/>
              </a:rPr>
              <a:t>, including GPS </a:t>
            </a:r>
            <a:r>
              <a:rPr lang="en-US" sz="1600" b="0" i="1" dirty="0" smtClean="0">
                <a:latin typeface="Calibri"/>
                <a:cs typeface="Arial" pitchFamily="34" charset="0"/>
              </a:rPr>
              <a:t>profiles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Calibri"/>
                <a:cs typeface="Arial" pitchFamily="34" charset="0"/>
              </a:rPr>
              <a:t>Fleet DNA Data </a:t>
            </a:r>
            <a:r>
              <a:rPr lang="en-US" sz="1600" dirty="0" smtClean="0">
                <a:latin typeface="Calibri"/>
                <a:cs typeface="Arial" pitchFamily="34" charset="0"/>
              </a:rPr>
              <a:t>Collection</a:t>
            </a:r>
            <a:endParaRPr lang="en-US" sz="1600" dirty="0">
              <a:latin typeface="Calibri"/>
              <a:cs typeface="Arial" pitchFamily="34" charset="0"/>
            </a:endParaRPr>
          </a:p>
          <a:p>
            <a:r>
              <a:rPr lang="en-US" sz="1600" b="0" i="1" dirty="0" smtClean="0">
                <a:latin typeface="Calibri"/>
                <a:cs typeface="Arial" pitchFamily="34" charset="0"/>
              </a:rPr>
              <a:t>Medium- and heavy-duty drive-cycle </a:t>
            </a:r>
            <a:r>
              <a:rPr lang="en-US" sz="1600" b="0" i="1" dirty="0">
                <a:latin typeface="Calibri"/>
                <a:cs typeface="Arial" pitchFamily="34" charset="0"/>
              </a:rPr>
              <a:t>and powertrain data from advanced commercial </a:t>
            </a:r>
            <a:r>
              <a:rPr lang="en-US" sz="1600" b="0" i="1" dirty="0" smtClean="0">
                <a:latin typeface="Calibri"/>
                <a:cs typeface="Arial" pitchFamily="34" charset="0"/>
              </a:rPr>
              <a:t>fleets</a:t>
            </a:r>
          </a:p>
          <a:p>
            <a:r>
              <a:rPr lang="en-US" sz="1600" dirty="0" smtClean="0">
                <a:latin typeface="Calibri"/>
                <a:cs typeface="Arial" pitchFamily="34" charset="0"/>
              </a:rPr>
              <a:t>FleetDASH:</a:t>
            </a:r>
            <a:r>
              <a:rPr lang="en-US" sz="1600" b="0" i="1" dirty="0" smtClean="0">
                <a:latin typeface="Calibri"/>
                <a:cs typeface="Arial" pitchFamily="34" charset="0"/>
              </a:rPr>
              <a:t> Business intelligence to manage Federal fleet petroleum/alternative fuel consumption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29712" y="714376"/>
            <a:ext cx="8686800" cy="4593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latin typeface="+mj-lt"/>
              </a:rPr>
              <a:t>Real-World Data and Analysis to Support Decision Making</a:t>
            </a:r>
            <a:endParaRPr lang="en-US" sz="2200" dirty="0">
              <a:latin typeface="+mj-lt"/>
            </a:endParaRPr>
          </a:p>
        </p:txBody>
      </p:sp>
      <p:sp>
        <p:nvSpPr>
          <p:cNvPr id="2" name="Rectangle 1">
            <a:hlinkClick r:id="" action="ppaction://noaction"/>
          </p:cNvPr>
          <p:cNvSpPr/>
          <p:nvPr/>
        </p:nvSpPr>
        <p:spPr>
          <a:xfrm>
            <a:off x="7734300" y="3848100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17107"/>
              </p:ext>
            </p:extLst>
          </p:nvPr>
        </p:nvGraphicFramePr>
        <p:xfrm>
          <a:off x="415290" y="3352800"/>
          <a:ext cx="8229600" cy="3235960"/>
        </p:xfrm>
        <a:graphic>
          <a:graphicData uri="http://schemas.openxmlformats.org/drawingml/2006/table">
            <a:tbl>
              <a:tblPr firstRow="1" bandRow="1"/>
              <a:tblGrid>
                <a:gridCol w="3977640"/>
                <a:gridCol w="822960"/>
                <a:gridCol w="990600"/>
                <a:gridCol w="792480"/>
                <a:gridCol w="822960"/>
                <a:gridCol w="82296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AFDC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NFCTEC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TSDC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Fleet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DNA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Fleet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DASH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Securely Archived Sensitive Data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Publicly Available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Cleansed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Composite Data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Quality Control Processing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Spatial Mapping/GIS Analysis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Custom Reports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Controlled Access via Application Process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Detailed GPS Drive-Cycle Analysis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1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8600" y="2231759"/>
            <a:ext cx="8698230" cy="816241"/>
          </a:xfrm>
          <a:prstGeom prst="roundRect">
            <a:avLst/>
          </a:prstGeom>
          <a:noFill/>
          <a:ln w="44450">
            <a:solidFill>
              <a:srgbClr val="09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-76200" y="1676400"/>
            <a:ext cx="5205720" cy="5029200"/>
          </a:xfrm>
        </p:spPr>
        <p:txBody>
          <a:bodyPr>
            <a:noAutofit/>
          </a:bodyPr>
          <a:lstStyle/>
          <a:p>
            <a:pPr marL="236538" lvl="2" indent="0">
              <a:spcBef>
                <a:spcPts val="200"/>
              </a:spcBef>
              <a:buNone/>
            </a:pPr>
            <a:r>
              <a:rPr lang="en-US" sz="1800" u="sng" dirty="0">
                <a:solidFill>
                  <a:srgbClr val="000000"/>
                </a:solidFill>
              </a:rPr>
              <a:t>Objectives:</a:t>
            </a:r>
          </a:p>
          <a:p>
            <a:pPr marL="522288" lvl="2" indent="-285750">
              <a:spcBef>
                <a:spcPts val="200"/>
              </a:spcBef>
            </a:pPr>
            <a:r>
              <a:rPr lang="en-US" sz="1400" b="0" dirty="0">
                <a:solidFill>
                  <a:srgbClr val="000000"/>
                </a:solidFill>
              </a:rPr>
              <a:t>Capture and quantify drive cycle and technology  variation for the multitude of </a:t>
            </a:r>
            <a:r>
              <a:rPr lang="en-US" sz="1400" u="sng" dirty="0">
                <a:solidFill>
                  <a:srgbClr val="000000"/>
                </a:solidFill>
              </a:rPr>
              <a:t>medium- and heavy-duty</a:t>
            </a:r>
            <a:r>
              <a:rPr lang="en-US" sz="1400" b="0" dirty="0">
                <a:solidFill>
                  <a:srgbClr val="000000"/>
                </a:solidFill>
              </a:rPr>
              <a:t> vocations</a:t>
            </a:r>
          </a:p>
          <a:p>
            <a:pPr marL="522288" lvl="2" indent="-285750">
              <a:spcBef>
                <a:spcPts val="200"/>
              </a:spcBef>
            </a:pPr>
            <a:r>
              <a:rPr lang="en-US" sz="1400" b="0" dirty="0">
                <a:solidFill>
                  <a:srgbClr val="000000"/>
                </a:solidFill>
              </a:rPr>
              <a:t>Provide a common data storage warehouse for medium- and heavy-duty vehicle data across DOE activities and labs – </a:t>
            </a:r>
            <a:r>
              <a:rPr lang="en-US" sz="1400" b="0" dirty="0">
                <a:solidFill>
                  <a:srgbClr val="000000"/>
                </a:solidFill>
                <a:hlinkClick r:id="rId3"/>
              </a:rPr>
              <a:t>www.nrel.gov/fleetdna</a:t>
            </a:r>
            <a:endParaRPr lang="en-US" sz="1400" b="0" dirty="0">
              <a:solidFill>
                <a:srgbClr val="000000"/>
              </a:solidFill>
            </a:endParaRPr>
          </a:p>
          <a:p>
            <a:pPr marL="522288" lvl="2" indent="-285750">
              <a:spcBef>
                <a:spcPts val="200"/>
              </a:spcBef>
            </a:pPr>
            <a:r>
              <a:rPr lang="en-US" sz="1400" b="0" dirty="0">
                <a:solidFill>
                  <a:srgbClr val="000000"/>
                </a:solidFill>
              </a:rPr>
              <a:t>Integrate existing DOE tools, models, and analyses to provide data driven decision making capabilities </a:t>
            </a:r>
          </a:p>
          <a:p>
            <a:pPr marL="236538" lvl="2" indent="0">
              <a:spcBef>
                <a:spcPts val="200"/>
              </a:spcBef>
              <a:buNone/>
            </a:pPr>
            <a:endParaRPr lang="en-US" sz="1400" b="0" dirty="0">
              <a:solidFill>
                <a:srgbClr val="000000"/>
              </a:solidFill>
            </a:endParaRPr>
          </a:p>
          <a:p>
            <a:pPr marL="236538" lvl="2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0000"/>
                </a:solidFill>
              </a:rPr>
              <a:t>For Government :</a:t>
            </a:r>
            <a:r>
              <a:rPr lang="en-US" sz="1400" b="1" dirty="0">
                <a:solidFill>
                  <a:srgbClr val="000000"/>
                </a:solidFill>
              </a:rPr>
              <a:t>  </a:t>
            </a:r>
            <a:r>
              <a:rPr lang="en-US" sz="1400" b="0" dirty="0">
                <a:solidFill>
                  <a:srgbClr val="000000"/>
                </a:solidFill>
              </a:rPr>
              <a:t>Provide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in-use data for standard drive cycle development, R&amp;D, tech targets, and rule making</a:t>
            </a:r>
          </a:p>
          <a:p>
            <a:pPr marL="236538" lvl="2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For OEMs:  </a:t>
            </a:r>
            <a:r>
              <a:rPr lang="en-US" sz="1400" b="0" dirty="0">
                <a:solidFill>
                  <a:srgbClr val="000000"/>
                </a:solidFill>
              </a:rPr>
              <a:t>Real-world usage datasets provide concrete examples of customer use profiles</a:t>
            </a:r>
          </a:p>
          <a:p>
            <a:pPr marL="236538" lvl="2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For Fleets:  </a:t>
            </a:r>
            <a:r>
              <a:rPr lang="en-US" sz="1400" b="0" dirty="0">
                <a:solidFill>
                  <a:srgbClr val="000000"/>
                </a:solidFill>
              </a:rPr>
              <a:t>Vocational datasets help illustrate how to maximize return on technology investments</a:t>
            </a:r>
          </a:p>
          <a:p>
            <a:pPr marL="236538" lvl="2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For Funding Agencies</a:t>
            </a:r>
            <a:r>
              <a:rPr lang="en-US" sz="1400" dirty="0">
                <a:solidFill>
                  <a:srgbClr val="000000"/>
                </a:solidFill>
              </a:rPr>
              <a:t>: </a:t>
            </a:r>
            <a:r>
              <a:rPr lang="en-US" sz="1400" b="0" dirty="0">
                <a:solidFill>
                  <a:srgbClr val="000000"/>
                </a:solidFill>
              </a:rPr>
              <a:t>Reveal ways to optimize impact of financial incentive offers</a:t>
            </a:r>
          </a:p>
          <a:p>
            <a:pPr marL="236538" lvl="2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For Researchers</a:t>
            </a:r>
            <a:r>
              <a:rPr lang="en-US" sz="1400" dirty="0">
                <a:solidFill>
                  <a:srgbClr val="000000"/>
                </a:solidFill>
              </a:rPr>
              <a:t>: </a:t>
            </a:r>
            <a:r>
              <a:rPr lang="en-US" sz="1400" b="0" dirty="0">
                <a:solidFill>
                  <a:srgbClr val="000000"/>
                </a:solidFill>
              </a:rPr>
              <a:t>Provides a data source for modeling and simulation</a:t>
            </a:r>
          </a:p>
          <a:p>
            <a:pPr marL="236538" lvl="3" indent="0">
              <a:spcBef>
                <a:spcPts val="300"/>
              </a:spcBef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461963" lvl="3" indent="-225425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0" y="762000"/>
            <a:ext cx="616063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2" indent="0" algn="ctr" fontAlgn="auto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93254" y="4749621"/>
            <a:ext cx="397190" cy="581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20" y="4188161"/>
            <a:ext cx="3854375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56692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Additional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73" y="152400"/>
            <a:ext cx="3776252" cy="3657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318" y="762000"/>
            <a:ext cx="6324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</a:rPr>
              <a:t>Available through Fleet DNA</a:t>
            </a:r>
          </a:p>
          <a:p>
            <a:r>
              <a:rPr lang="en-US" sz="2400" b="1" i="1" dirty="0">
                <a:solidFill>
                  <a:srgbClr val="000000"/>
                </a:solidFill>
              </a:rPr>
              <a:t>www.nrel.gov/fleetdna</a:t>
            </a:r>
          </a:p>
        </p:txBody>
      </p:sp>
    </p:spTree>
    <p:extLst>
      <p:ext uri="{BB962C8B-B14F-4D97-AF65-F5344CB8AC3E}">
        <p14:creationId xmlns:p14="http://schemas.microsoft.com/office/powerpoint/2010/main" val="37337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181600" cy="5529262"/>
          </a:xfrm>
        </p:spPr>
        <p:txBody>
          <a:bodyPr/>
          <a:lstStyle/>
          <a:p>
            <a:r>
              <a:rPr lang="en-US" sz="2400" dirty="0" smtClean="0"/>
              <a:t>PEMS has important role in collecting real-world data and it’s </a:t>
            </a:r>
            <a:r>
              <a:rPr lang="en-US" sz="2400" dirty="0" smtClean="0"/>
              <a:t>importance is growing</a:t>
            </a:r>
            <a:endParaRPr lang="en-US" sz="2400" dirty="0" smtClean="0"/>
          </a:p>
          <a:p>
            <a:r>
              <a:rPr lang="en-US" sz="2400" dirty="0" smtClean="0"/>
              <a:t>Off-cycle and environmental impacts can </a:t>
            </a:r>
            <a:r>
              <a:rPr lang="en-US" sz="2400" dirty="0" smtClean="0"/>
              <a:t>impact emissions and fuel economy </a:t>
            </a:r>
            <a:r>
              <a:rPr lang="en-US" sz="2400" dirty="0" smtClean="0"/>
              <a:t>greatly</a:t>
            </a:r>
          </a:p>
          <a:p>
            <a:r>
              <a:rPr lang="en-US" sz="2400" dirty="0" smtClean="0"/>
              <a:t>Advanced technology and alternative fuel can accentuate </a:t>
            </a:r>
            <a:r>
              <a:rPr lang="en-US" sz="2400" dirty="0" smtClean="0"/>
              <a:t>impacts </a:t>
            </a:r>
            <a:r>
              <a:rPr lang="en-US" sz="2400" dirty="0" smtClean="0"/>
              <a:t>and are becoming bigger players</a:t>
            </a:r>
          </a:p>
          <a:p>
            <a:r>
              <a:rPr lang="en-US" sz="2400" dirty="0" smtClean="0"/>
              <a:t>Activity data is key to properly quantifying </a:t>
            </a:r>
            <a:r>
              <a:rPr lang="en-US" sz="2400" dirty="0" smtClean="0"/>
              <a:t>impacts</a:t>
            </a:r>
            <a:endParaRPr lang="en-US" sz="2400" dirty="0" smtClean="0"/>
          </a:p>
          <a:p>
            <a:r>
              <a:rPr lang="en-US" sz="2400" dirty="0" smtClean="0"/>
              <a:t>Opportunity for benefits--not just negative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E7C1-AFEF-4A91-AC4F-A3ECE495FD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04" y="1023938"/>
            <a:ext cx="3728484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Y:\5400\Testing_and_Analysis\Fleet Test and Evaluation\Projects\2012 CARB HVIP\Data Collection\PEMS Testing Task 5\FedEx\Photos\IMG_1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647378" cy="27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14800" y="3810000"/>
            <a:ext cx="26670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Calibri"/>
                <a:ea typeface="+mn-ea"/>
              </a:rPr>
              <a:t>Thank You!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4953000"/>
            <a:ext cx="5029200" cy="167640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u="sng" dirty="0" smtClean="0"/>
              <a:t>Additional Information: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hlinkClick r:id="rId2"/>
              </a:rPr>
              <a:t>matthew.thornton@nrel.gov</a:t>
            </a:r>
            <a:endParaRPr lang="en-US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720-232-4285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838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394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736551"/>
            <a:ext cx="8991600" cy="563562"/>
          </a:xfrm>
        </p:spPr>
        <p:txBody>
          <a:bodyPr/>
          <a:lstStyle/>
          <a:p>
            <a:pPr algn="ctr"/>
            <a:r>
              <a:rPr lang="en-US" sz="2400" dirty="0" smtClean="0"/>
              <a:t>The Emissions Testing Continuum--Repeatability Versus Reality</a:t>
            </a:r>
            <a:endParaRPr lang="en-US" sz="2400" dirty="0"/>
          </a:p>
        </p:txBody>
      </p:sp>
      <p:pic>
        <p:nvPicPr>
          <p:cNvPr id="5" name="Picture 3" descr="Y:\5400\ReFUEL\Pictures\ReFUEL_Diesel_Cell April 2011\Picture 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8"/>
          <a:stretch>
            <a:fillRect/>
          </a:stretch>
        </p:blipFill>
        <p:spPr bwMode="auto">
          <a:xfrm>
            <a:off x="4800600" y="1295400"/>
            <a:ext cx="2097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Y:\5400\ReFUEL\Projects\2010 Coke Class 8 HEV\Pics\Conventional\CCE ReFUEL-23Aug10 00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63" y="2209800"/>
            <a:ext cx="203183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98" y="4343400"/>
            <a:ext cx="2036027" cy="169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G_05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2142790" cy="16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burton\Downloads\227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89061"/>
            <a:ext cx="2135446" cy="142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67" y="5410200"/>
            <a:ext cx="945394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urved Down Arrow 17"/>
          <p:cNvSpPr/>
          <p:nvPr/>
        </p:nvSpPr>
        <p:spPr>
          <a:xfrm>
            <a:off x="2362200" y="3553805"/>
            <a:ext cx="4876800" cy="18563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3287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" y="2229149"/>
            <a:ext cx="2129851" cy="13246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7995" y="5410200"/>
            <a:ext cx="212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Fuel Analysis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582085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Combustions Device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2935754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Single cylinder Engine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599" y="2971800"/>
            <a:ext cx="2097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Multi-cylinder Engine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035963" y="3733800"/>
            <a:ext cx="203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Chassis Dyno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43799" y="6096000"/>
            <a:ext cx="145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On-Road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The Role of PEMS and Real-World Data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0" y="4343400"/>
                <a:ext cx="3048000" cy="17881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000" i="1" dirty="0" smtClean="0"/>
                  <a:t>Based on detailed hydrocarbon analysis of the base fuel and the quantity of added oxygenate-</a:t>
                </a:r>
              </a:p>
              <a:p>
                <a:pPr marL="0" indent="0">
                  <a:buNone/>
                </a:pPr>
                <a:endParaRPr lang="en-US" sz="1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/>
                        </a:rPr>
                        <m:t>𝑃𝑀𝐼</m:t>
                      </m:r>
                      <m:r>
                        <a:rPr lang="en-US" sz="10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000" i="1">
                              <a:latin typeface="Cambria Math"/>
                            </a:rPr>
                            <m:t>𝑖</m:t>
                          </m:r>
                          <m:r>
                            <a:rPr lang="en-US" sz="1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1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i="1">
                                              <a:latin typeface="Cambria Math"/>
                                            </a:rPr>
                                            <m:t>𝐷𝐵𝐸</m:t>
                                          </m:r>
                                        </m:e>
                                        <m:sub>
                                          <m:r>
                                            <a:rPr lang="en-US" sz="1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000" i="1">
                                      <a:latin typeface="Cambria Math"/>
                                    </a:rPr>
                                    <m:t>𝑉𝑃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(443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000" i="1"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</a:rPr>
                                    <m:t>𝑊𝑡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800" b="0" i="1" dirty="0" smtClean="0"/>
                  <a:t>Where-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900" i="1">
                        <a:latin typeface="Cambria Math"/>
                      </a:rPr>
                      <m:t>𝐷𝐵𝐸</m:t>
                    </m:r>
                    <m:r>
                      <a:rPr lang="en-US" sz="900" i="1">
                        <a:latin typeface="Cambria Math"/>
                      </a:rPr>
                      <m:t>=(2</m:t>
                    </m:r>
                    <m:r>
                      <a:rPr lang="en-US" sz="900" i="1">
                        <a:latin typeface="Cambria Math"/>
                      </a:rPr>
                      <m:t>𝐶</m:t>
                    </m:r>
                    <m:r>
                      <a:rPr lang="en-US" sz="900" i="1">
                        <a:latin typeface="Cambria Math"/>
                      </a:rPr>
                      <m:t>+2−</m:t>
                    </m:r>
                    <m:r>
                      <a:rPr lang="en-US" sz="900" i="1">
                        <a:latin typeface="Cambria Math"/>
                      </a:rPr>
                      <m:t>𝐻</m:t>
                    </m:r>
                    <m:r>
                      <a:rPr lang="en-US" sz="900" i="1">
                        <a:latin typeface="Cambria Math"/>
                      </a:rPr>
                      <m:t>)/2</m:t>
                    </m:r>
                  </m:oMath>
                </a14:m>
                <a:r>
                  <a:rPr lang="en-US" sz="900" dirty="0" smtClean="0"/>
                  <a:t>-rough measure of tendency to form particles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900" i="1">
                        <a:latin typeface="Cambria Math"/>
                      </a:rPr>
                      <m:t>𝑉𝑃</m:t>
                    </m:r>
                  </m:oMath>
                </a14:m>
                <a:r>
                  <a:rPr lang="en-US" sz="900" b="0" i="1" dirty="0" smtClean="0"/>
                  <a:t> = Vapor pressure at 443K (170</a:t>
                </a:r>
                <a:r>
                  <a:rPr lang="en-US" sz="900" b="0" i="1" baseline="30000" dirty="0" smtClean="0"/>
                  <a:t>o</a:t>
                </a:r>
                <a:r>
                  <a:rPr lang="en-US" sz="900" b="0" i="1" dirty="0" smtClean="0"/>
                  <a:t>C) </a:t>
                </a:r>
                <a:r>
                  <a:rPr lang="en-US" sz="900" dirty="0" smtClean="0"/>
                  <a:t>–rough measure </a:t>
                </a:r>
                <a:r>
                  <a:rPr lang="en-US" sz="900" dirty="0"/>
                  <a:t>of tendency </a:t>
                </a:r>
                <a:r>
                  <a:rPr lang="en-US" sz="900" dirty="0" smtClean="0"/>
                  <a:t>to evaporate</a:t>
                </a:r>
                <a:endParaRPr lang="en-US" sz="900" b="0" i="1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/>
                          </a:rPr>
                          <m:t>𝑊𝑡</m:t>
                        </m:r>
                      </m:e>
                      <m:sub>
                        <m:r>
                          <a:rPr lang="en-US" sz="9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900" dirty="0"/>
                  <a:t> = </a:t>
                </a:r>
                <a:r>
                  <a:rPr lang="en-US" sz="900" b="0" i="1" dirty="0"/>
                  <a:t>Weight fraction of </a:t>
                </a:r>
                <a:r>
                  <a:rPr lang="en-US" sz="900" b="0" i="1" dirty="0" smtClean="0"/>
                  <a:t>compound</a:t>
                </a:r>
                <a:endParaRPr lang="en-US" sz="900" b="0" i="1" dirty="0"/>
              </a:p>
            </p:txBody>
          </p:sp>
        </mc:Choice>
        <mc:Fallback xmlns="">
          <p:sp>
            <p:nvSpPr>
              <p:cNvPr id="2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0" y="4343400"/>
                <a:ext cx="3048000" cy="1788114"/>
              </a:xfrm>
              <a:blipFill rotWithShape="1">
                <a:blip r:embed="rId9"/>
                <a:stretch>
                  <a:fillRect b="-29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93860"/>
            <a:ext cx="2952162" cy="221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is PEMS Important: VW Controversy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E7C1-AFEF-4A91-AC4F-A3ECE495FD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28886"/>
            <a:ext cx="5529263" cy="38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099720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Arvind </a:t>
            </a:r>
            <a:r>
              <a:rPr lang="en-US" sz="1000" dirty="0" err="1"/>
              <a:t>Thiruvengadam</a:t>
            </a:r>
            <a:r>
              <a:rPr lang="en-US" sz="1000" dirty="0"/>
              <a:t>, Center for Alternative Fuels, Engines and Emissions at West Virginia University</a:t>
            </a:r>
          </a:p>
        </p:txBody>
      </p:sp>
      <p:pic>
        <p:nvPicPr>
          <p:cNvPr id="2053" name="Picture 5" descr="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7" y="1734095"/>
            <a:ext cx="2807115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VW Bee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99" y="762001"/>
            <a:ext cx="2510532" cy="16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media.licdn.com/mpr/mpr/shrinknp_800_800/AAEAAQAAAAAAAAY2AAAAJGQ2ZDE0NmE0LTZkYzgtNDQ2Mi04N2NlLWVjMTBkYjcwNzBhY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7" y="756407"/>
            <a:ext cx="2869264" cy="19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chef.bbci.co.uk/news/624/cpsprodpb/B298/production/_86102754_carrss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1"/>
            <a:ext cx="284479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It’s More than Just Defeat Devices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Many other Studies Have also Shown In-use Emissions Increases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E7C1-AFEF-4A91-AC4F-A3ECE495FD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15405"/>
              </p:ext>
            </p:extLst>
          </p:nvPr>
        </p:nvGraphicFramePr>
        <p:xfrm>
          <a:off x="228600" y="1143002"/>
          <a:ext cx="8763000" cy="3528323"/>
        </p:xfrm>
        <a:graphic>
          <a:graphicData uri="http://schemas.openxmlformats.org/drawingml/2006/table">
            <a:tbl>
              <a:tblPr firstRow="1" firstCol="1" bandRow="1"/>
              <a:tblGrid>
                <a:gridCol w="4180559"/>
                <a:gridCol w="4582441"/>
              </a:tblGrid>
              <a:tr h="397279">
                <a:tc>
                  <a:txBody>
                    <a:bodyPr/>
                    <a:lstStyle/>
                    <a:p>
                      <a:pPr marL="0" marR="23495" algn="ctr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Emissions Increase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5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More than half of the 14 Euro 6 diesel cars tested with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SCR, LNT,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 EGR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systems…(1).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NOx emissions &gt;6X higher than certified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6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Two cars, each with LNT or SCR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systems...(1)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25X higher than certified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31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study of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three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vehicles 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best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performing SCR (2)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3-4X higher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5">
                <a:tc>
                  <a:txBody>
                    <a:bodyPr/>
                    <a:lstStyle/>
                    <a:p>
                      <a:pPr marL="0" marR="23495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the same study the highest (EGR; and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LNT+urea-SCR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). (2)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5-7X the certified level in PEMS testing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47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Study of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US Tier 3 light-duty diesel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showed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 in-use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emissions--two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cars with either an LNT or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SCR (3)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4-20X the Bin 5 allowable NOx, depending on route. Most SCR emissions were in the range of 10X.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96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Euro 6 gasoline direct injection (GDI)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 (4).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2X higher PN emissions on the autobahn versus on the NEDC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96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another study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 two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Euro 6 GDI cars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(5)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10X higher PN emissions at 130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kph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(km/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versus the NEDC.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33">
                <a:tc>
                  <a:txBody>
                    <a:bodyPr/>
                    <a:lstStyle/>
                    <a:p>
                      <a:pPr marL="0" marR="23495">
                        <a:lnSpc>
                          <a:spcPct val="11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GDI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and MPI gasoline engines relative to LD diesels with DPFs.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(6)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 to 2.5 orders of magnitude higher hot-start solid PN emissions (10-15 second duration)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02" marR="4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645223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Johnson</a:t>
            </a:r>
            <a:r>
              <a:rPr lang="en-US" sz="1400" dirty="0"/>
              <a:t>, T., "Vehicular Emissions in Review," SAE Int. J. Engines 7(3):2014, doi:10.4271/2014-01-1491.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876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REFERENCES:</a:t>
            </a:r>
            <a:endParaRPr lang="en-US" sz="900" dirty="0"/>
          </a:p>
          <a:p>
            <a:r>
              <a:rPr lang="en-US" sz="900" dirty="0" smtClean="0"/>
              <a:t>1. Mock</a:t>
            </a:r>
            <a:r>
              <a:rPr lang="en-US" sz="900" dirty="0"/>
              <a:t>, P.; Franco, V. "Developments in Automotive Emissions in the EU and Globally", presentation at BOSMAL 4th International Exhaust Emissions Symposium, Bielsko-Biala (Poland), May 22nd, 2014. See also www.TheICCT.org</a:t>
            </a:r>
          </a:p>
          <a:p>
            <a:r>
              <a:rPr lang="en-US" sz="900" dirty="0" smtClean="0"/>
              <a:t>2. May</a:t>
            </a:r>
            <a:r>
              <a:rPr lang="en-US" sz="900" dirty="0"/>
              <a:t>, J.; </a:t>
            </a:r>
            <a:r>
              <a:rPr lang="en-US" sz="900" dirty="0" err="1"/>
              <a:t>Bosteels</a:t>
            </a:r>
            <a:r>
              <a:rPr lang="en-US" sz="900" dirty="0"/>
              <a:t>, D.; Favre, C., "A Comparison of Light-Duty Vehicle Emissions over Different Test Cycles and in Real Driving Conditions", Paper F2014-CET-058, 2014 FISITA Conference, Maastricht, June 2014.</a:t>
            </a:r>
          </a:p>
          <a:p>
            <a:r>
              <a:rPr lang="en-US" sz="900" dirty="0" smtClean="0"/>
              <a:t>3. Thompson</a:t>
            </a:r>
            <a:r>
              <a:rPr lang="en-US" sz="900" dirty="0"/>
              <a:t>, Gregory J.; Carder, Daniel K.; </a:t>
            </a:r>
            <a:r>
              <a:rPr lang="en-US" sz="900" dirty="0" err="1"/>
              <a:t>Besch</a:t>
            </a:r>
            <a:r>
              <a:rPr lang="en-US" sz="900" dirty="0"/>
              <a:t>, Marc C.; </a:t>
            </a:r>
            <a:r>
              <a:rPr lang="en-US" sz="900" dirty="0" err="1"/>
              <a:t>Thiruvengadam</a:t>
            </a:r>
            <a:r>
              <a:rPr lang="en-US" sz="900" dirty="0"/>
              <a:t>, Arvind, </a:t>
            </a:r>
            <a:r>
              <a:rPr lang="en-US" sz="900" dirty="0" err="1"/>
              <a:t>Kappanna</a:t>
            </a:r>
            <a:r>
              <a:rPr lang="en-US" sz="900" dirty="0"/>
              <a:t>, </a:t>
            </a:r>
            <a:r>
              <a:rPr lang="en-US" sz="900" dirty="0" err="1"/>
              <a:t>Hemanth</a:t>
            </a:r>
            <a:r>
              <a:rPr lang="en-US" sz="900" dirty="0"/>
              <a:t> K., "In-Use Emissions Testing of Light-Duty Diesel Vehicles in the United States", study for International Council on Clean Transportation, website:  www.TheICCT.org</a:t>
            </a:r>
          </a:p>
          <a:p>
            <a:r>
              <a:rPr lang="en-US" sz="900" dirty="0" smtClean="0"/>
              <a:t>4. Deutsche </a:t>
            </a:r>
            <a:r>
              <a:rPr lang="en-US" sz="900" dirty="0" err="1"/>
              <a:t>Umwelthilfe</a:t>
            </a:r>
            <a:r>
              <a:rPr lang="en-US" sz="900" dirty="0"/>
              <a:t> (DUH) press release, October 29, 2013. http://www.duh.de/pressemitteilung.html?&amp;no_cache=1&amp;tx_ttnews%5btt_news%5d=3200&amp;cHash=58b125fbc6c5b932d5bbe17221354dd2</a:t>
            </a:r>
          </a:p>
          <a:p>
            <a:r>
              <a:rPr lang="en-US" sz="900" dirty="0" smtClean="0"/>
              <a:t>5. </a:t>
            </a:r>
            <a:r>
              <a:rPr lang="en-US" sz="900" dirty="0" err="1" smtClean="0"/>
              <a:t>Kolke</a:t>
            </a:r>
            <a:r>
              <a:rPr lang="en-US" sz="900" dirty="0"/>
              <a:t>, R., "Die </a:t>
            </a:r>
            <a:r>
              <a:rPr lang="en-US" sz="900" dirty="0" err="1"/>
              <a:t>Grossen</a:t>
            </a:r>
            <a:r>
              <a:rPr lang="en-US" sz="900" dirty="0"/>
              <a:t> </a:t>
            </a:r>
            <a:r>
              <a:rPr lang="en-US" sz="900" dirty="0" err="1"/>
              <a:t>Herauseforderungen</a:t>
            </a:r>
            <a:r>
              <a:rPr lang="en-US" sz="900" dirty="0"/>
              <a:t> </a:t>
            </a:r>
            <a:r>
              <a:rPr lang="en-US" sz="900" dirty="0" err="1"/>
              <a:t>fuer</a:t>
            </a:r>
            <a:r>
              <a:rPr lang="en-US" sz="900" dirty="0"/>
              <a:t> Diesel-</a:t>
            </a:r>
            <a:r>
              <a:rPr lang="en-US" sz="900" dirty="0" err="1"/>
              <a:t>Pkw</a:t>
            </a:r>
            <a:r>
              <a:rPr lang="en-US" sz="900" dirty="0"/>
              <a:t>", 11th FAD Conference "Challenge - Exhaust </a:t>
            </a:r>
            <a:r>
              <a:rPr lang="en-US" sz="900" dirty="0" err="1"/>
              <a:t>Aftertreatment</a:t>
            </a:r>
            <a:r>
              <a:rPr lang="en-US" sz="900" dirty="0"/>
              <a:t> for Diesel Engines", Dresden, November 6-7,2013.</a:t>
            </a:r>
          </a:p>
          <a:p>
            <a:r>
              <a:rPr lang="en-US" sz="900" dirty="0" smtClean="0"/>
              <a:t>6. </a:t>
            </a:r>
            <a:r>
              <a:rPr lang="en-US" sz="900" dirty="0" err="1" smtClean="0"/>
              <a:t>Khalek</a:t>
            </a:r>
            <a:r>
              <a:rPr lang="en-US" sz="900" dirty="0"/>
              <a:t>, I. A.; </a:t>
            </a:r>
            <a:r>
              <a:rPr lang="en-US" sz="900" dirty="0" err="1"/>
              <a:t>Badshah</a:t>
            </a:r>
            <a:r>
              <a:rPr lang="en-US" sz="900" dirty="0"/>
              <a:t>, H., "Particle  Emissions from Vehicle Exhaust During Engine Start-Up", presentation at 18th ETH Conference on Combustion Generated Nanoparticles, June 23-25, 2014, Zurich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27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Real-World Effects Emissions and Fuel Economy (CO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2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0225" y="6659563"/>
            <a:ext cx="450850" cy="247650"/>
          </a:xfrm>
          <a:prstGeom prst="rect">
            <a:avLst/>
          </a:prstGeom>
          <a:noFill/>
        </p:spPr>
        <p:txBody>
          <a:bodyPr/>
          <a:lstStyle/>
          <a:p>
            <a:fld id="{CB496672-F672-4103-890A-CE473075BBD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762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95AA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“Your mileage will vary” based on driving style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371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2010 Prius Fuel Economy Histogram for 133 Drivers* </a:t>
            </a:r>
            <a:endParaRPr lang="en-US" sz="14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6245423"/>
            <a:ext cx="373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660066"/>
                </a:solidFill>
              </a:rPr>
              <a:t>* Data accessed from </a:t>
            </a:r>
            <a:r>
              <a:rPr lang="en-US" sz="1200" b="0" dirty="0" smtClean="0">
                <a:solidFill>
                  <a:srgbClr val="660066"/>
                </a:solidFill>
                <a:hlinkClick r:id="rId3"/>
              </a:rPr>
              <a:t>www.fueleconomy.gov</a:t>
            </a:r>
            <a:r>
              <a:rPr lang="en-US" sz="1200" b="0" dirty="0" smtClean="0">
                <a:solidFill>
                  <a:srgbClr val="660066"/>
                </a:solidFill>
              </a:rPr>
              <a:t> </a:t>
            </a:r>
            <a:endParaRPr lang="en-US" sz="1200" b="0" dirty="0">
              <a:solidFill>
                <a:srgbClr val="66006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9950" y="1752600"/>
            <a:ext cx="4648200" cy="2398233"/>
            <a:chOff x="1981200" y="2021367"/>
            <a:chExt cx="4648200" cy="2398233"/>
          </a:xfrm>
        </p:grpSpPr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2021367"/>
              <a:ext cx="4572000" cy="239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3593432" y="2959832"/>
              <a:ext cx="1828800" cy="0"/>
            </a:xfrm>
            <a:prstGeom prst="line">
              <a:avLst/>
            </a:prstGeom>
            <a:solidFill>
              <a:srgbClr val="003399"/>
            </a:solidFill>
            <a:ln w="1905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800600" y="2057400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 smtClean="0">
                  <a:solidFill>
                    <a:srgbClr val="C00000"/>
                  </a:solidFill>
                </a:rPr>
                <a:t>Window sticker rating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rot="10800000">
            <a:off x="2908850" y="1927438"/>
            <a:ext cx="381000" cy="1588"/>
          </a:xfrm>
          <a:prstGeom prst="straightConnector1">
            <a:avLst/>
          </a:prstGeom>
          <a:solidFill>
            <a:srgbClr val="003399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79" y="1214412"/>
            <a:ext cx="3740395" cy="24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nrel.gov\shared\5400\Energy_Storage\ESSE\Battery Ownership Model\2013 SAEWC - Driver Aggression\Figures\cv_gpm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50" y="3609539"/>
            <a:ext cx="3981924" cy="29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495800"/>
            <a:ext cx="4419600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6A737B">
                    <a:lumMod val="50000"/>
                  </a:srgbClr>
                </a:solidFill>
                <a:latin typeface="Calibri"/>
              </a:rPr>
              <a:t>Cert vs. </a:t>
            </a:r>
            <a:r>
              <a:rPr lang="en-US" sz="2000" b="1" dirty="0" smtClean="0">
                <a:solidFill>
                  <a:srgbClr val="6A737B">
                    <a:lumMod val="50000"/>
                  </a:srgbClr>
                </a:solidFill>
                <a:latin typeface="Calibri"/>
              </a:rPr>
              <a:t>Real-World Variance</a:t>
            </a:r>
            <a:endParaRPr lang="en-US" sz="2000" b="1" dirty="0">
              <a:solidFill>
                <a:srgbClr val="6A737B">
                  <a:lumMod val="50000"/>
                </a:srgbClr>
              </a:solidFill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6A737B">
                    <a:lumMod val="50000"/>
                  </a:srgbClr>
                </a:solidFill>
                <a:latin typeface="Calibri"/>
              </a:rPr>
              <a:t>Off-cycle </a:t>
            </a:r>
            <a:r>
              <a:rPr lang="en-US" dirty="0" smtClean="0">
                <a:solidFill>
                  <a:srgbClr val="6A737B">
                    <a:lumMod val="50000"/>
                  </a:srgbClr>
                </a:solidFill>
                <a:latin typeface="Calibri"/>
              </a:rPr>
              <a:t>impacts—drive cycle</a:t>
            </a:r>
            <a:endParaRPr lang="en-US" dirty="0">
              <a:solidFill>
                <a:srgbClr val="6A737B">
                  <a:lumMod val="50000"/>
                </a:srgbClr>
              </a:solidFill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dirty="0" smtClean="0">
                <a:solidFill>
                  <a:srgbClr val="6A737B">
                    <a:lumMod val="50000"/>
                  </a:srgbClr>
                </a:solidFill>
                <a:latin typeface="Calibri"/>
              </a:rPr>
              <a:t>Auxiliaries</a:t>
            </a:r>
            <a:r>
              <a:rPr lang="en-US" dirty="0">
                <a:solidFill>
                  <a:srgbClr val="6A737B">
                    <a:lumMod val="50000"/>
                  </a:srgbClr>
                </a:solidFill>
                <a:latin typeface="Calibri"/>
              </a:rPr>
              <a:t>, weather, elevation, driver behavior, </a:t>
            </a:r>
            <a:r>
              <a:rPr lang="en-US" dirty="0" smtClean="0">
                <a:solidFill>
                  <a:srgbClr val="6A737B">
                    <a:lumMod val="50000"/>
                  </a:srgbClr>
                </a:solidFill>
                <a:latin typeface="Calibri"/>
              </a:rPr>
              <a:t>traffic…</a:t>
            </a:r>
            <a:endParaRPr lang="en-US" dirty="0">
              <a:solidFill>
                <a:srgbClr val="6A737B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8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3" name="Group 85"/>
          <p:cNvGrpSpPr>
            <a:grpSpLocks noChangeAspect="1"/>
          </p:cNvGrpSpPr>
          <p:nvPr/>
        </p:nvGrpSpPr>
        <p:grpSpPr bwMode="auto">
          <a:xfrm>
            <a:off x="127000" y="890588"/>
            <a:ext cx="8810625" cy="5122862"/>
            <a:chOff x="80" y="561"/>
            <a:chExt cx="5550" cy="3227"/>
          </a:xfrm>
        </p:grpSpPr>
        <p:sp>
          <p:nvSpPr>
            <p:cNvPr id="3134" name="AutoShape 84"/>
            <p:cNvSpPr>
              <a:spLocks noChangeAspect="1" noChangeArrowheads="1" noTextEdit="1"/>
            </p:cNvSpPr>
            <p:nvPr/>
          </p:nvSpPr>
          <p:spPr bwMode="auto">
            <a:xfrm>
              <a:off x="80" y="561"/>
              <a:ext cx="5550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Rectangle 86"/>
            <p:cNvSpPr>
              <a:spLocks noChangeArrowheads="1"/>
            </p:cNvSpPr>
            <p:nvPr/>
          </p:nvSpPr>
          <p:spPr bwMode="auto">
            <a:xfrm>
              <a:off x="527" y="726"/>
              <a:ext cx="4565" cy="26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Line 87"/>
            <p:cNvSpPr>
              <a:spLocks noChangeShapeType="1"/>
            </p:cNvSpPr>
            <p:nvPr/>
          </p:nvSpPr>
          <p:spPr bwMode="auto">
            <a:xfrm>
              <a:off x="527" y="2863"/>
              <a:ext cx="4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Line 88"/>
            <p:cNvSpPr>
              <a:spLocks noChangeShapeType="1"/>
            </p:cNvSpPr>
            <p:nvPr/>
          </p:nvSpPr>
          <p:spPr bwMode="auto">
            <a:xfrm>
              <a:off x="527" y="2329"/>
              <a:ext cx="4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Line 89"/>
            <p:cNvSpPr>
              <a:spLocks noChangeShapeType="1"/>
            </p:cNvSpPr>
            <p:nvPr/>
          </p:nvSpPr>
          <p:spPr bwMode="auto">
            <a:xfrm>
              <a:off x="527" y="1794"/>
              <a:ext cx="4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Line 90"/>
            <p:cNvSpPr>
              <a:spLocks noChangeShapeType="1"/>
            </p:cNvSpPr>
            <p:nvPr/>
          </p:nvSpPr>
          <p:spPr bwMode="auto">
            <a:xfrm>
              <a:off x="527" y="1261"/>
              <a:ext cx="4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Line 91"/>
            <p:cNvSpPr>
              <a:spLocks noChangeShapeType="1"/>
            </p:cNvSpPr>
            <p:nvPr/>
          </p:nvSpPr>
          <p:spPr bwMode="auto">
            <a:xfrm>
              <a:off x="527" y="726"/>
              <a:ext cx="4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Rectangle 92"/>
            <p:cNvSpPr>
              <a:spLocks noChangeArrowheads="1"/>
            </p:cNvSpPr>
            <p:nvPr/>
          </p:nvSpPr>
          <p:spPr bwMode="auto">
            <a:xfrm>
              <a:off x="527" y="726"/>
              <a:ext cx="4565" cy="2671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Rectangle 93"/>
            <p:cNvSpPr>
              <a:spLocks noChangeArrowheads="1"/>
            </p:cNvSpPr>
            <p:nvPr/>
          </p:nvSpPr>
          <p:spPr bwMode="auto">
            <a:xfrm>
              <a:off x="869" y="1398"/>
              <a:ext cx="457" cy="1999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Rectangle 94"/>
            <p:cNvSpPr>
              <a:spLocks noChangeArrowheads="1"/>
            </p:cNvSpPr>
            <p:nvPr/>
          </p:nvSpPr>
          <p:spPr bwMode="auto">
            <a:xfrm>
              <a:off x="2011" y="1310"/>
              <a:ext cx="457" cy="2087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Rectangle 95"/>
            <p:cNvSpPr>
              <a:spLocks noChangeArrowheads="1"/>
            </p:cNvSpPr>
            <p:nvPr/>
          </p:nvSpPr>
          <p:spPr bwMode="auto">
            <a:xfrm>
              <a:off x="3152" y="1494"/>
              <a:ext cx="456" cy="190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Rectangle 96"/>
            <p:cNvSpPr>
              <a:spLocks noChangeArrowheads="1"/>
            </p:cNvSpPr>
            <p:nvPr/>
          </p:nvSpPr>
          <p:spPr bwMode="auto">
            <a:xfrm>
              <a:off x="4293" y="1211"/>
              <a:ext cx="457" cy="2186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Line 97"/>
            <p:cNvSpPr>
              <a:spLocks noChangeShapeType="1"/>
            </p:cNvSpPr>
            <p:nvPr/>
          </p:nvSpPr>
          <p:spPr bwMode="auto">
            <a:xfrm>
              <a:off x="527" y="726"/>
              <a:ext cx="0" cy="26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Line 98"/>
            <p:cNvSpPr>
              <a:spLocks noChangeShapeType="1"/>
            </p:cNvSpPr>
            <p:nvPr/>
          </p:nvSpPr>
          <p:spPr bwMode="auto">
            <a:xfrm>
              <a:off x="527" y="339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Line 99"/>
            <p:cNvSpPr>
              <a:spLocks noChangeShapeType="1"/>
            </p:cNvSpPr>
            <p:nvPr/>
          </p:nvSpPr>
          <p:spPr bwMode="auto">
            <a:xfrm>
              <a:off x="527" y="329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Line 100"/>
            <p:cNvSpPr>
              <a:spLocks noChangeShapeType="1"/>
            </p:cNvSpPr>
            <p:nvPr/>
          </p:nvSpPr>
          <p:spPr bwMode="auto">
            <a:xfrm>
              <a:off x="527" y="318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Line 101"/>
            <p:cNvSpPr>
              <a:spLocks noChangeShapeType="1"/>
            </p:cNvSpPr>
            <p:nvPr/>
          </p:nvSpPr>
          <p:spPr bwMode="auto">
            <a:xfrm>
              <a:off x="527" y="307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Line 102"/>
            <p:cNvSpPr>
              <a:spLocks noChangeShapeType="1"/>
            </p:cNvSpPr>
            <p:nvPr/>
          </p:nvSpPr>
          <p:spPr bwMode="auto">
            <a:xfrm>
              <a:off x="527" y="297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Line 103"/>
            <p:cNvSpPr>
              <a:spLocks noChangeShapeType="1"/>
            </p:cNvSpPr>
            <p:nvPr/>
          </p:nvSpPr>
          <p:spPr bwMode="auto">
            <a:xfrm>
              <a:off x="527" y="286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Line 104"/>
            <p:cNvSpPr>
              <a:spLocks noChangeShapeType="1"/>
            </p:cNvSpPr>
            <p:nvPr/>
          </p:nvSpPr>
          <p:spPr bwMode="auto">
            <a:xfrm>
              <a:off x="527" y="275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Line 105"/>
            <p:cNvSpPr>
              <a:spLocks noChangeShapeType="1"/>
            </p:cNvSpPr>
            <p:nvPr/>
          </p:nvSpPr>
          <p:spPr bwMode="auto">
            <a:xfrm>
              <a:off x="527" y="265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Line 106"/>
            <p:cNvSpPr>
              <a:spLocks noChangeShapeType="1"/>
            </p:cNvSpPr>
            <p:nvPr/>
          </p:nvSpPr>
          <p:spPr bwMode="auto">
            <a:xfrm>
              <a:off x="527" y="254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Line 107"/>
            <p:cNvSpPr>
              <a:spLocks noChangeShapeType="1"/>
            </p:cNvSpPr>
            <p:nvPr/>
          </p:nvSpPr>
          <p:spPr bwMode="auto">
            <a:xfrm>
              <a:off x="527" y="243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Line 108"/>
            <p:cNvSpPr>
              <a:spLocks noChangeShapeType="1"/>
            </p:cNvSpPr>
            <p:nvPr/>
          </p:nvSpPr>
          <p:spPr bwMode="auto">
            <a:xfrm>
              <a:off x="527" y="2329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Line 109"/>
            <p:cNvSpPr>
              <a:spLocks noChangeShapeType="1"/>
            </p:cNvSpPr>
            <p:nvPr/>
          </p:nvSpPr>
          <p:spPr bwMode="auto">
            <a:xfrm>
              <a:off x="527" y="222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Line 110"/>
            <p:cNvSpPr>
              <a:spLocks noChangeShapeType="1"/>
            </p:cNvSpPr>
            <p:nvPr/>
          </p:nvSpPr>
          <p:spPr bwMode="auto">
            <a:xfrm>
              <a:off x="527" y="2115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Line 111"/>
            <p:cNvSpPr>
              <a:spLocks noChangeShapeType="1"/>
            </p:cNvSpPr>
            <p:nvPr/>
          </p:nvSpPr>
          <p:spPr bwMode="auto">
            <a:xfrm>
              <a:off x="527" y="200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Line 112"/>
            <p:cNvSpPr>
              <a:spLocks noChangeShapeType="1"/>
            </p:cNvSpPr>
            <p:nvPr/>
          </p:nvSpPr>
          <p:spPr bwMode="auto">
            <a:xfrm>
              <a:off x="527" y="1902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Line 113"/>
            <p:cNvSpPr>
              <a:spLocks noChangeShapeType="1"/>
            </p:cNvSpPr>
            <p:nvPr/>
          </p:nvSpPr>
          <p:spPr bwMode="auto">
            <a:xfrm>
              <a:off x="527" y="179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Line 114"/>
            <p:cNvSpPr>
              <a:spLocks noChangeShapeType="1"/>
            </p:cNvSpPr>
            <p:nvPr/>
          </p:nvSpPr>
          <p:spPr bwMode="auto">
            <a:xfrm>
              <a:off x="527" y="168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Line 115"/>
            <p:cNvSpPr>
              <a:spLocks noChangeShapeType="1"/>
            </p:cNvSpPr>
            <p:nvPr/>
          </p:nvSpPr>
          <p:spPr bwMode="auto">
            <a:xfrm>
              <a:off x="527" y="158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Line 116"/>
            <p:cNvSpPr>
              <a:spLocks noChangeShapeType="1"/>
            </p:cNvSpPr>
            <p:nvPr/>
          </p:nvSpPr>
          <p:spPr bwMode="auto">
            <a:xfrm>
              <a:off x="527" y="147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6" name="Line 117"/>
            <p:cNvSpPr>
              <a:spLocks noChangeShapeType="1"/>
            </p:cNvSpPr>
            <p:nvPr/>
          </p:nvSpPr>
          <p:spPr bwMode="auto">
            <a:xfrm>
              <a:off x="527" y="136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7" name="Line 118"/>
            <p:cNvSpPr>
              <a:spLocks noChangeShapeType="1"/>
            </p:cNvSpPr>
            <p:nvPr/>
          </p:nvSpPr>
          <p:spPr bwMode="auto">
            <a:xfrm>
              <a:off x="527" y="1261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Line 119"/>
            <p:cNvSpPr>
              <a:spLocks noChangeShapeType="1"/>
            </p:cNvSpPr>
            <p:nvPr/>
          </p:nvSpPr>
          <p:spPr bwMode="auto">
            <a:xfrm>
              <a:off x="527" y="115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Line 120"/>
            <p:cNvSpPr>
              <a:spLocks noChangeShapeType="1"/>
            </p:cNvSpPr>
            <p:nvPr/>
          </p:nvSpPr>
          <p:spPr bwMode="auto">
            <a:xfrm>
              <a:off x="527" y="1047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Line 121"/>
            <p:cNvSpPr>
              <a:spLocks noChangeShapeType="1"/>
            </p:cNvSpPr>
            <p:nvPr/>
          </p:nvSpPr>
          <p:spPr bwMode="auto">
            <a:xfrm>
              <a:off x="527" y="940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Line 122"/>
            <p:cNvSpPr>
              <a:spLocks noChangeShapeType="1"/>
            </p:cNvSpPr>
            <p:nvPr/>
          </p:nvSpPr>
          <p:spPr bwMode="auto">
            <a:xfrm>
              <a:off x="527" y="833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Line 123"/>
            <p:cNvSpPr>
              <a:spLocks noChangeShapeType="1"/>
            </p:cNvSpPr>
            <p:nvPr/>
          </p:nvSpPr>
          <p:spPr bwMode="auto">
            <a:xfrm>
              <a:off x="527" y="726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Line 124"/>
            <p:cNvSpPr>
              <a:spLocks noChangeShapeType="1"/>
            </p:cNvSpPr>
            <p:nvPr/>
          </p:nvSpPr>
          <p:spPr bwMode="auto">
            <a:xfrm>
              <a:off x="501" y="3397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" name="Line 125"/>
            <p:cNvSpPr>
              <a:spLocks noChangeShapeType="1"/>
            </p:cNvSpPr>
            <p:nvPr/>
          </p:nvSpPr>
          <p:spPr bwMode="auto">
            <a:xfrm>
              <a:off x="501" y="2863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Line 126"/>
            <p:cNvSpPr>
              <a:spLocks noChangeShapeType="1"/>
            </p:cNvSpPr>
            <p:nvPr/>
          </p:nvSpPr>
          <p:spPr bwMode="auto">
            <a:xfrm>
              <a:off x="501" y="2329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" name="Line 127"/>
            <p:cNvSpPr>
              <a:spLocks noChangeShapeType="1"/>
            </p:cNvSpPr>
            <p:nvPr/>
          </p:nvSpPr>
          <p:spPr bwMode="auto">
            <a:xfrm>
              <a:off x="501" y="1794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Line 128"/>
            <p:cNvSpPr>
              <a:spLocks noChangeShapeType="1"/>
            </p:cNvSpPr>
            <p:nvPr/>
          </p:nvSpPr>
          <p:spPr bwMode="auto">
            <a:xfrm>
              <a:off x="501" y="1261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" name="Line 129"/>
            <p:cNvSpPr>
              <a:spLocks noChangeShapeType="1"/>
            </p:cNvSpPr>
            <p:nvPr/>
          </p:nvSpPr>
          <p:spPr bwMode="auto">
            <a:xfrm>
              <a:off x="501" y="726"/>
              <a:ext cx="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" name="Line 130"/>
            <p:cNvSpPr>
              <a:spLocks noChangeShapeType="1"/>
            </p:cNvSpPr>
            <p:nvPr/>
          </p:nvSpPr>
          <p:spPr bwMode="auto">
            <a:xfrm>
              <a:off x="527" y="3397"/>
              <a:ext cx="4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" name="Line 131"/>
            <p:cNvSpPr>
              <a:spLocks noChangeShapeType="1"/>
            </p:cNvSpPr>
            <p:nvPr/>
          </p:nvSpPr>
          <p:spPr bwMode="auto">
            <a:xfrm flipV="1">
              <a:off x="527" y="339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" name="Line 132"/>
            <p:cNvSpPr>
              <a:spLocks noChangeShapeType="1"/>
            </p:cNvSpPr>
            <p:nvPr/>
          </p:nvSpPr>
          <p:spPr bwMode="auto">
            <a:xfrm flipV="1">
              <a:off x="1669" y="339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" name="Line 133"/>
            <p:cNvSpPr>
              <a:spLocks noChangeShapeType="1"/>
            </p:cNvSpPr>
            <p:nvPr/>
          </p:nvSpPr>
          <p:spPr bwMode="auto">
            <a:xfrm flipV="1">
              <a:off x="2810" y="339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" name="Line 134"/>
            <p:cNvSpPr>
              <a:spLocks noChangeShapeType="1"/>
            </p:cNvSpPr>
            <p:nvPr/>
          </p:nvSpPr>
          <p:spPr bwMode="auto">
            <a:xfrm flipV="1">
              <a:off x="3951" y="339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" name="Line 135"/>
            <p:cNvSpPr>
              <a:spLocks noChangeShapeType="1"/>
            </p:cNvSpPr>
            <p:nvPr/>
          </p:nvSpPr>
          <p:spPr bwMode="auto">
            <a:xfrm flipV="1">
              <a:off x="5092" y="3397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" name="Line 136"/>
            <p:cNvSpPr>
              <a:spLocks noChangeShapeType="1"/>
            </p:cNvSpPr>
            <p:nvPr/>
          </p:nvSpPr>
          <p:spPr bwMode="auto">
            <a:xfrm>
              <a:off x="5092" y="726"/>
              <a:ext cx="0" cy="26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" name="Line 137"/>
            <p:cNvSpPr>
              <a:spLocks noChangeShapeType="1"/>
            </p:cNvSpPr>
            <p:nvPr/>
          </p:nvSpPr>
          <p:spPr bwMode="auto">
            <a:xfrm>
              <a:off x="5066" y="3397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7" name="Line 138"/>
            <p:cNvSpPr>
              <a:spLocks noChangeShapeType="1"/>
            </p:cNvSpPr>
            <p:nvPr/>
          </p:nvSpPr>
          <p:spPr bwMode="auto">
            <a:xfrm>
              <a:off x="5066" y="2952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8" name="Line 139"/>
            <p:cNvSpPr>
              <a:spLocks noChangeShapeType="1"/>
            </p:cNvSpPr>
            <p:nvPr/>
          </p:nvSpPr>
          <p:spPr bwMode="auto">
            <a:xfrm>
              <a:off x="5066" y="2508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9" name="Line 140"/>
            <p:cNvSpPr>
              <a:spLocks noChangeShapeType="1"/>
            </p:cNvSpPr>
            <p:nvPr/>
          </p:nvSpPr>
          <p:spPr bwMode="auto">
            <a:xfrm>
              <a:off x="5066" y="2062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0" name="Line 141"/>
            <p:cNvSpPr>
              <a:spLocks noChangeShapeType="1"/>
            </p:cNvSpPr>
            <p:nvPr/>
          </p:nvSpPr>
          <p:spPr bwMode="auto">
            <a:xfrm>
              <a:off x="5066" y="1617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" name="Line 142"/>
            <p:cNvSpPr>
              <a:spLocks noChangeShapeType="1"/>
            </p:cNvSpPr>
            <p:nvPr/>
          </p:nvSpPr>
          <p:spPr bwMode="auto">
            <a:xfrm>
              <a:off x="5066" y="117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" name="Line 143"/>
            <p:cNvSpPr>
              <a:spLocks noChangeShapeType="1"/>
            </p:cNvSpPr>
            <p:nvPr/>
          </p:nvSpPr>
          <p:spPr bwMode="auto">
            <a:xfrm>
              <a:off x="5066" y="727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" name="Rectangle 144"/>
            <p:cNvSpPr>
              <a:spLocks noChangeArrowheads="1"/>
            </p:cNvSpPr>
            <p:nvPr/>
          </p:nvSpPr>
          <p:spPr bwMode="auto">
            <a:xfrm>
              <a:off x="351" y="3348"/>
              <a:ext cx="1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Rectangle 145"/>
            <p:cNvSpPr>
              <a:spLocks noChangeArrowheads="1"/>
            </p:cNvSpPr>
            <p:nvPr/>
          </p:nvSpPr>
          <p:spPr bwMode="auto">
            <a:xfrm>
              <a:off x="351" y="2814"/>
              <a:ext cx="1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Rectangle 146"/>
            <p:cNvSpPr>
              <a:spLocks noChangeArrowheads="1"/>
            </p:cNvSpPr>
            <p:nvPr/>
          </p:nvSpPr>
          <p:spPr bwMode="auto">
            <a:xfrm>
              <a:off x="351" y="2280"/>
              <a:ext cx="1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Rectangle 147"/>
            <p:cNvSpPr>
              <a:spLocks noChangeArrowheads="1"/>
            </p:cNvSpPr>
            <p:nvPr/>
          </p:nvSpPr>
          <p:spPr bwMode="auto">
            <a:xfrm>
              <a:off x="351" y="1745"/>
              <a:ext cx="1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Rectangle 148"/>
            <p:cNvSpPr>
              <a:spLocks noChangeArrowheads="1"/>
            </p:cNvSpPr>
            <p:nvPr/>
          </p:nvSpPr>
          <p:spPr bwMode="auto">
            <a:xfrm>
              <a:off x="351" y="1212"/>
              <a:ext cx="1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8" name="Rectangle 149"/>
            <p:cNvSpPr>
              <a:spLocks noChangeArrowheads="1"/>
            </p:cNvSpPr>
            <p:nvPr/>
          </p:nvSpPr>
          <p:spPr bwMode="auto">
            <a:xfrm>
              <a:off x="351" y="677"/>
              <a:ext cx="1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Rectangle 150"/>
            <p:cNvSpPr>
              <a:spLocks noChangeArrowheads="1"/>
            </p:cNvSpPr>
            <p:nvPr/>
          </p:nvSpPr>
          <p:spPr bwMode="auto">
            <a:xfrm>
              <a:off x="1029" y="3470"/>
              <a:ext cx="7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0" name="Rectangle 151"/>
            <p:cNvSpPr>
              <a:spLocks noChangeArrowheads="1"/>
            </p:cNvSpPr>
            <p:nvPr/>
          </p:nvSpPr>
          <p:spPr bwMode="auto">
            <a:xfrm>
              <a:off x="2119" y="3470"/>
              <a:ext cx="302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Diesel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Rectangle 152"/>
            <p:cNvSpPr>
              <a:spLocks noChangeArrowheads="1"/>
            </p:cNvSpPr>
            <p:nvPr/>
          </p:nvSpPr>
          <p:spPr bwMode="auto">
            <a:xfrm>
              <a:off x="2868" y="3470"/>
              <a:ext cx="115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Hybrid - 7 Vehicle Average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53"/>
            <p:cNvSpPr>
              <a:spLocks noChangeArrowheads="1"/>
            </p:cNvSpPr>
            <p:nvPr/>
          </p:nvSpPr>
          <p:spPr bwMode="auto">
            <a:xfrm>
              <a:off x="4051" y="3470"/>
              <a:ext cx="10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Conventional - 5 Vehicle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Rectangle 154"/>
            <p:cNvSpPr>
              <a:spLocks noChangeArrowheads="1"/>
            </p:cNvSpPr>
            <p:nvPr/>
          </p:nvSpPr>
          <p:spPr bwMode="auto">
            <a:xfrm>
              <a:off x="4364" y="3574"/>
              <a:ext cx="38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Average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55"/>
            <p:cNvSpPr>
              <a:spLocks noChangeArrowheads="1"/>
            </p:cNvSpPr>
            <p:nvPr/>
          </p:nvSpPr>
          <p:spPr bwMode="auto">
            <a:xfrm rot="16200000">
              <a:off x="-381" y="1971"/>
              <a:ext cx="128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A/C fuel Use (liters/100 km)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56"/>
            <p:cNvSpPr>
              <a:spLocks noChangeArrowheads="1"/>
            </p:cNvSpPr>
            <p:nvPr/>
          </p:nvSpPr>
          <p:spPr bwMode="auto">
            <a:xfrm>
              <a:off x="5156" y="3348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Rectangle 157"/>
            <p:cNvSpPr>
              <a:spLocks noChangeArrowheads="1"/>
            </p:cNvSpPr>
            <p:nvPr/>
          </p:nvSpPr>
          <p:spPr bwMode="auto">
            <a:xfrm>
              <a:off x="5156" y="2903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7" name="Rectangle 158"/>
            <p:cNvSpPr>
              <a:spLocks noChangeArrowheads="1"/>
            </p:cNvSpPr>
            <p:nvPr/>
          </p:nvSpPr>
          <p:spPr bwMode="auto">
            <a:xfrm>
              <a:off x="5156" y="2459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8" name="Rectangle 159"/>
            <p:cNvSpPr>
              <a:spLocks noChangeArrowheads="1"/>
            </p:cNvSpPr>
            <p:nvPr/>
          </p:nvSpPr>
          <p:spPr bwMode="auto">
            <a:xfrm>
              <a:off x="5156" y="2013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9" name="Rectangle 160"/>
            <p:cNvSpPr>
              <a:spLocks noChangeArrowheads="1"/>
            </p:cNvSpPr>
            <p:nvPr/>
          </p:nvSpPr>
          <p:spPr bwMode="auto">
            <a:xfrm>
              <a:off x="5156" y="1568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61"/>
            <p:cNvSpPr>
              <a:spLocks noChangeArrowheads="1"/>
            </p:cNvSpPr>
            <p:nvPr/>
          </p:nvSpPr>
          <p:spPr bwMode="auto">
            <a:xfrm>
              <a:off x="5156" y="1123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1.063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62"/>
            <p:cNvSpPr>
              <a:spLocks noChangeArrowheads="1"/>
            </p:cNvSpPr>
            <p:nvPr/>
          </p:nvSpPr>
          <p:spPr bwMode="auto">
            <a:xfrm>
              <a:off x="5156" y="678"/>
              <a:ext cx="26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63"/>
            <p:cNvSpPr>
              <a:spLocks noChangeArrowheads="1"/>
            </p:cNvSpPr>
            <p:nvPr/>
          </p:nvSpPr>
          <p:spPr bwMode="auto">
            <a:xfrm rot="16200000">
              <a:off x="4708" y="1972"/>
              <a:ext cx="149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A/C fuel Use (gallons/100 miles)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799" y="1100007"/>
            <a:ext cx="7118351" cy="9144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A/C Fuel Use is Important for </a:t>
            </a:r>
            <a:r>
              <a:rPr lang="en-US" altLang="en-US" sz="2800" dirty="0" smtClean="0">
                <a:solidFill>
                  <a:srgbClr val="FF0000"/>
                </a:solidFill>
              </a:rPr>
              <a:t>all Vehicles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46300" y="5964238"/>
            <a:ext cx="1358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itchFamily="34" charset="0"/>
              </a:rPr>
              <a:t>NREL, analysis, FTP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89388" y="5972175"/>
            <a:ext cx="2357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itchFamily="34" charset="0"/>
              </a:rPr>
              <a:t>U.S. Dept. of Energy, Test, SAE J1634</a:t>
            </a:r>
          </a:p>
          <a:p>
            <a:r>
              <a:rPr lang="en-US" altLang="en-US" sz="1000">
                <a:solidFill>
                  <a:schemeClr val="accent2"/>
                </a:solidFill>
                <a:latin typeface="sans-serif"/>
              </a:rPr>
              <a:t>http://avt.inl.gov/hev.shtml</a:t>
            </a:r>
            <a:r>
              <a:rPr lang="en-US" altLang="en-US" sz="1000">
                <a:solidFill>
                  <a:schemeClr val="accent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235700" y="6040438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itchFamily="34" charset="0"/>
              </a:rPr>
              <a:t>U.S. EPA, Test, SC03, </a:t>
            </a:r>
            <a:r>
              <a:rPr lang="en-US" altLang="en-US" sz="1000">
                <a:solidFill>
                  <a:schemeClr val="accent2"/>
                </a:solidFill>
                <a:latin typeface="sans-serif"/>
              </a:rPr>
              <a:t>EPA420-D-06-002</a:t>
            </a:r>
          </a:p>
          <a:p>
            <a:r>
              <a:rPr lang="en-US" altLang="en-US" sz="1000">
                <a:solidFill>
                  <a:schemeClr val="accent2"/>
                </a:solidFill>
                <a:latin typeface="sans-serif"/>
              </a:rPr>
              <a:t>http://www.epa.gov/fueleconomy/420d06002.pdf</a:t>
            </a:r>
          </a:p>
        </p:txBody>
      </p:sp>
      <p:sp>
        <p:nvSpPr>
          <p:cNvPr id="3079" name="AutoShape 7"/>
          <p:cNvSpPr>
            <a:spLocks/>
          </p:cNvSpPr>
          <p:nvPr/>
        </p:nvSpPr>
        <p:spPr bwMode="auto">
          <a:xfrm rot="-5400000">
            <a:off x="2536031" y="4606132"/>
            <a:ext cx="371475" cy="2443162"/>
          </a:xfrm>
          <a:prstGeom prst="leftBrace">
            <a:avLst>
              <a:gd name="adj1" fmla="val 548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 rot="-5400000">
            <a:off x="5214144" y="4939506"/>
            <a:ext cx="371475" cy="1776413"/>
          </a:xfrm>
          <a:prstGeom prst="leftBrace">
            <a:avLst>
              <a:gd name="adj1" fmla="val 398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 rot="-5400000">
            <a:off x="7028656" y="4985545"/>
            <a:ext cx="371475" cy="1687512"/>
          </a:xfrm>
          <a:prstGeom prst="leftBrace">
            <a:avLst>
              <a:gd name="adj1" fmla="val 378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43000" y="3886200"/>
            <a:ext cx="1301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800" b="1">
                <a:solidFill>
                  <a:schemeClr val="accent2"/>
                </a:solidFill>
                <a:latin typeface="Arial" pitchFamily="34" charset="0"/>
              </a:rPr>
              <a:t>MPG -16%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895600" y="3886200"/>
            <a:ext cx="1301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800" b="1">
                <a:solidFill>
                  <a:schemeClr val="accent2"/>
                </a:solidFill>
                <a:latin typeface="Arial" pitchFamily="34" charset="0"/>
              </a:rPr>
              <a:t>MPG -18%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724400" y="3886200"/>
            <a:ext cx="1301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800" b="1">
                <a:solidFill>
                  <a:schemeClr val="accent2"/>
                </a:solidFill>
                <a:latin typeface="Arial" pitchFamily="34" charset="0"/>
              </a:rPr>
              <a:t>MPG -22%</a:t>
            </a:r>
          </a:p>
        </p:txBody>
      </p:sp>
      <p:sp>
        <p:nvSpPr>
          <p:cNvPr id="3213" name="TextBox 3212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The Impact of Climate and Auxiliary Loads on Fuel Economy (CO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7" name="Title 3"/>
          <p:cNvSpPr txBox="1">
            <a:spLocks/>
          </p:cNvSpPr>
          <p:nvPr/>
        </p:nvSpPr>
        <p:spPr bwMode="auto">
          <a:xfrm>
            <a:off x="0" y="5755482"/>
            <a:ext cx="2209800" cy="102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billion gallons of fuel used annually for vehicle A/C in the U.S.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Y:\5400\Testing_and_Analysis\Fleet Test and Evaluation\Projects\2012 CARB HVIP\Data Collection\Vehicle Inst Task 2\Aramark\SF\Photos\15\20130612_13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1398703" cy="10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872"/>
            <a:ext cx="8839200" cy="56692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Heavy-Duty: Even a More Complex Issue than LD?</a:t>
            </a:r>
            <a:endParaRPr lang="en-US" sz="32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838200"/>
            <a:ext cx="28921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Cummins ISB (Certified for use over 14,000 lbs. GVWR) </a:t>
            </a:r>
          </a:p>
          <a:p>
            <a:pPr marL="230188" indent="-230188" algn="ctr">
              <a:lnSpc>
                <a:spcPct val="9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30188" indent="-230188" algn="ctr">
              <a:lnSpc>
                <a:spcPct val="9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30188" indent="-230188" algn="ctr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4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42597"/>
              </p:ext>
            </p:extLst>
          </p:nvPr>
        </p:nvGraphicFramePr>
        <p:xfrm>
          <a:off x="187700" y="3245153"/>
          <a:ext cx="2555500" cy="3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Acrobat Document" r:id="rId4" imgW="5848215" imgH="7543800" progId="AcroExch.Document.7">
                  <p:embed/>
                </p:oleObj>
              </mc:Choice>
              <mc:Fallback>
                <p:oleObj name="Acrobat Document" r:id="rId4" imgW="5848215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00" y="3245153"/>
                        <a:ext cx="2555500" cy="329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5159" r="10860"/>
          <a:stretch>
            <a:fillRect/>
          </a:stretch>
        </p:blipFill>
        <p:spPr bwMode="auto">
          <a:xfrm>
            <a:off x="450384" y="1608912"/>
            <a:ext cx="1976436" cy="17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Y:\5400\Testing_and_Analysis\Fleet Test and Evaluation\Projects\2012 CARB HVIP\Data Collection\Vehicle Inst Task 2\Aramark\LA\Photos\2\20130610_151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3" y="954002"/>
            <a:ext cx="1701222" cy="12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:\5400\Testing_and_Analysis\Fleet Test and Evaluation\Projects\2012 CARB HVIP\Data Collection\Vehicle Inst Task 2\FedEx\Photos\22\20130910_1955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21" y="2272563"/>
            <a:ext cx="1846715" cy="13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5400\Testing_and_Analysis\Fleet Test and Evaluation\Projects\2012 CARB HVIP\Data Collection\Vehicle Inst Task 2\Pepsi\121026PhotosLA\IMG_06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09" y="3733800"/>
            <a:ext cx="18363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cdn.dealerspike.com/imglib/v1/800x600/imglib/Assets/Inventory/54/C5/54C52051-1BEC-4EED-823A-A19CB6C78A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77" y="1889184"/>
            <a:ext cx="1800316" cy="13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mages.schoolbusfleet.com/post/M-IC-Cummins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89" y="3026932"/>
            <a:ext cx="1641475" cy="10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r3.firehouse.com/files/base/image/FHC/2012/04/16x9/1280x720/medtec_fdic_41912_10703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0662"/>
            <a:ext cx="1910422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static.com/images?q=tbn:ANd9GcQ7J-elON9AsXpkldMApbNXokyP7Z2_9kkhdsvhjpwt8wUTS_t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26" y="5215590"/>
            <a:ext cx="2133600" cy="9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56" y="5181599"/>
            <a:ext cx="1731859" cy="129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71800" y="6143706"/>
            <a:ext cx="268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 class range: 2b-7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0332392">
            <a:off x="2735310" y="2518004"/>
            <a:ext cx="996992" cy="274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700820">
            <a:off x="2910711" y="3072790"/>
            <a:ext cx="996992" cy="274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978264" y="3607102"/>
            <a:ext cx="996992" cy="274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471169">
            <a:off x="2909700" y="4181621"/>
            <a:ext cx="996992" cy="274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574781">
            <a:off x="2767442" y="4723815"/>
            <a:ext cx="996992" cy="274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Emissions Impact Example-Hybrid Trucks</a:t>
            </a:r>
            <a:endParaRPr lang="en-US" dirty="0"/>
          </a:p>
        </p:txBody>
      </p:sp>
      <p:pic>
        <p:nvPicPr>
          <p:cNvPr id="4" name="Picture 3" descr="Y:\5400\Testing_and_Analysis\Fleet Test and Evaluation\Projects\2012 CARB HVIP\Data Collection\Vehicle Inst Task 2\Pepsi\121026PhotosLA\IMG_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9" y="988931"/>
            <a:ext cx="2349632" cy="17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:\5400\Testing_and_Analysis\Fleet Test and Evaluation\Projects\2012 CARB HVIP\Data Collection\Vehicle Inst Task 2\FedEx\Photos\22\20130910_195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9" y="3124200"/>
            <a:ext cx="2121031" cy="15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4929"/>
            <a:ext cx="3305085" cy="212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81" y="3092016"/>
            <a:ext cx="2921929" cy="199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38800"/>
            <a:ext cx="204096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" y="5063412"/>
            <a:ext cx="2040960" cy="9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96" y="5562600"/>
            <a:ext cx="2078704" cy="10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92015"/>
            <a:ext cx="3276600" cy="197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92" y="914304"/>
            <a:ext cx="2667585" cy="204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40" y="5140226"/>
            <a:ext cx="2040960" cy="9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96" y="5149964"/>
            <a:ext cx="2078704" cy="102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" y="6016215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Environmental </a:t>
            </a:r>
            <a:r>
              <a:rPr lang="en-US" sz="800" dirty="0"/>
              <a:t>Protection Agency Greenhouse Gas Cycle </a:t>
            </a:r>
            <a:r>
              <a:rPr lang="en-US" sz="800" dirty="0" smtClean="0"/>
              <a:t>(EPA </a:t>
            </a:r>
            <a:r>
              <a:rPr lang="en-US" sz="800" dirty="0"/>
              <a:t>GHG</a:t>
            </a:r>
            <a:r>
              <a:rPr lang="en-US" sz="800" dirty="0" smtClean="0"/>
              <a:t>) or HHDDT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2133600" y="5105400"/>
            <a:ext cx="12734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Urban Dynamometer Driving Schedule (UDDS)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29855" y="6172200"/>
            <a:ext cx="11810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New York City Composite Cycle (NYCC)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31760" y="6096000"/>
            <a:ext cx="102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Hybrid Users Truck Forum Class 4 Driving Schedule (</a:t>
            </a:r>
            <a:r>
              <a:rPr lang="en-US" sz="800" dirty="0" smtClean="0"/>
              <a:t>HTUF 4</a:t>
            </a:r>
            <a:r>
              <a:rPr lang="en-US" sz="800" dirty="0"/>
              <a:t>)</a:t>
            </a: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5763080" y="5067714"/>
            <a:ext cx="11779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West Virginia University City Cycle (WVU City)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771001"/>
            <a:ext cx="2502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Straight Truck with ISB-Beverage Delivery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164969" y="4724400"/>
            <a:ext cx="2121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Step Van with ISB -Parcel Delivery</a:t>
            </a:r>
            <a:endParaRPr lang="en-US" sz="1100" dirty="0"/>
          </a:p>
        </p:txBody>
      </p:sp>
      <p:sp>
        <p:nvSpPr>
          <p:cNvPr id="19" name="Oval 18"/>
          <p:cNvSpPr/>
          <p:nvPr/>
        </p:nvSpPr>
        <p:spPr>
          <a:xfrm>
            <a:off x="4724400" y="1143000"/>
            <a:ext cx="685800" cy="1881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57800" y="3810000"/>
            <a:ext cx="685800" cy="1339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UPS Diesel HEV Class-6 Walk-In Step Vans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114800" cy="13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59546"/>
            <a:ext cx="4940379" cy="30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0" y="990600"/>
            <a:ext cx="3640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" y="3657600"/>
            <a:ext cx="4394145" cy="273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EL Blue Template">
  <a:themeElements>
    <a:clrScheme name="Custom 2">
      <a:dk1>
        <a:srgbClr val="FFFFFF"/>
      </a:dk1>
      <a:lt1>
        <a:srgbClr val="0079C1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REL Blue Template">
  <a:themeElements>
    <a:clrScheme name="NREL">
      <a:dk1>
        <a:srgbClr val="FFFFFF"/>
      </a:dk1>
      <a:lt1>
        <a:srgbClr val="0079C1"/>
      </a:lt1>
      <a:dk2>
        <a:srgbClr val="00A4E4"/>
      </a:dk2>
      <a:lt2>
        <a:srgbClr val="F6A01A"/>
      </a:lt2>
      <a:accent1>
        <a:srgbClr val="FFC425"/>
      </a:accent1>
      <a:accent2>
        <a:srgbClr val="5E9732"/>
      </a:accent2>
      <a:accent3>
        <a:srgbClr val="8DC63F"/>
      </a:accent3>
      <a:accent4>
        <a:srgbClr val="933C06"/>
      </a:accent4>
      <a:accent5>
        <a:srgbClr val="D9531E"/>
      </a:accent5>
      <a:accent6>
        <a:srgbClr val="6A737B"/>
      </a:accent6>
      <a:hlink>
        <a:srgbClr val="CFD4D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rgbClr val="0079C1"/>
    </a:lt1>
    <a:dk2>
      <a:srgbClr val="FFC425"/>
    </a:dk2>
    <a:lt2>
      <a:srgbClr val="8DC63F"/>
    </a:lt2>
    <a:accent1>
      <a:srgbClr val="0079C1"/>
    </a:accent1>
    <a:accent2>
      <a:srgbClr val="00A4E4"/>
    </a:accent2>
    <a:accent3>
      <a:srgbClr val="F6A01A"/>
    </a:accent3>
    <a:accent4>
      <a:srgbClr val="5E9732"/>
    </a:accent4>
    <a:accent5>
      <a:srgbClr val="933C06"/>
    </a:accent5>
    <a:accent6>
      <a:srgbClr val="6A737B"/>
    </a:accent6>
    <a:hlink>
      <a:srgbClr val="0079C1"/>
    </a:hlink>
    <a:folHlink>
      <a:srgbClr val="00A4E4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FFFFFF"/>
    </a:dk1>
    <a:lt1>
      <a:srgbClr val="0079C1"/>
    </a:lt1>
    <a:dk2>
      <a:srgbClr val="FFC425"/>
    </a:dk2>
    <a:lt2>
      <a:srgbClr val="8DC63F"/>
    </a:lt2>
    <a:accent1>
      <a:srgbClr val="0079C1"/>
    </a:accent1>
    <a:accent2>
      <a:srgbClr val="00A4E4"/>
    </a:accent2>
    <a:accent3>
      <a:srgbClr val="F6A01A"/>
    </a:accent3>
    <a:accent4>
      <a:srgbClr val="5E9732"/>
    </a:accent4>
    <a:accent5>
      <a:srgbClr val="933C06"/>
    </a:accent5>
    <a:accent6>
      <a:srgbClr val="6A737B"/>
    </a:accent6>
    <a:hlink>
      <a:srgbClr val="0079C1"/>
    </a:hlink>
    <a:folHlink>
      <a:srgbClr val="00A4E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11731</TotalTime>
  <Words>1683</Words>
  <Application>Microsoft Office PowerPoint</Application>
  <PresentationFormat>On-screen Show (4:3)</PresentationFormat>
  <Paragraphs>263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NREL Blue Template</vt:lpstr>
      <vt:lpstr>1_NREL Blue Template</vt:lpstr>
      <vt:lpstr>Acrobat Document</vt:lpstr>
      <vt:lpstr>PowerPoint Presentation</vt:lpstr>
      <vt:lpstr>The Emissions Testing Continuum--Repeatability Versus Reality</vt:lpstr>
      <vt:lpstr>Why is PEMS Important: VW Controversy</vt:lpstr>
      <vt:lpstr>It’s More than Just Defeat Devices Many other Studies Have also Shown In-use Emissions Increases</vt:lpstr>
      <vt:lpstr>Real-World Effects Emissions and Fuel Economy (CO2)</vt:lpstr>
      <vt:lpstr>A/C Fuel Use is Important for all Vehicles</vt:lpstr>
      <vt:lpstr>Heavy-Duty: Even a More Complex Issue than LD?</vt:lpstr>
      <vt:lpstr>Emissions Impact Example-Hybrid Trucks</vt:lpstr>
      <vt:lpstr>UPS Diesel HEV Class-6 Walk-In Step Vans</vt:lpstr>
      <vt:lpstr>UPS Step Van and Tractor Fuel Economy</vt:lpstr>
      <vt:lpstr> It’s All About the Duty Cycle  Example:  hybrid technology benefit on different cycles </vt:lpstr>
      <vt:lpstr>Activity Data is Key for Understanding Real-World Impacts</vt:lpstr>
      <vt:lpstr>Medium- and Heavy- Vehicle Field Testing Approach</vt:lpstr>
      <vt:lpstr>NREL Field Data, Testing, &amp; Analysis Tools</vt:lpstr>
      <vt:lpstr>PowerPoint Presentation</vt:lpstr>
      <vt:lpstr>Transportation Data Centers at NREL</vt:lpstr>
      <vt:lpstr>Additional Information</vt:lpstr>
      <vt:lpstr>Conclusion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NREL ReFUEL Overview</dc:title>
  <dc:creator>Jonathan.Burton@nrel.gov</dc:creator>
  <cp:lastModifiedBy>NREL</cp:lastModifiedBy>
  <cp:revision>229</cp:revision>
  <cp:lastPrinted>2016-03-10T18:15:02Z</cp:lastPrinted>
  <dcterms:created xsi:type="dcterms:W3CDTF">2012-03-14T19:19:53Z</dcterms:created>
  <dcterms:modified xsi:type="dcterms:W3CDTF">2016-03-17T00:32:07Z</dcterms:modified>
</cp:coreProperties>
</file>