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94"/>
    <p:sldMasterId id="2147483676" r:id="rId95"/>
    <p:sldMasterId id="2147483727" r:id="rId96"/>
    <p:sldMasterId id="2147483739" r:id="rId97"/>
  </p:sldMasterIdLst>
  <p:notesMasterIdLst>
    <p:notesMasterId r:id="rId115"/>
  </p:notesMasterIdLst>
  <p:handoutMasterIdLst>
    <p:handoutMasterId r:id="rId116"/>
  </p:handoutMasterIdLst>
  <p:sldIdLst>
    <p:sldId id="446" r:id="rId98"/>
    <p:sldId id="800" r:id="rId99"/>
    <p:sldId id="817" r:id="rId100"/>
    <p:sldId id="805" r:id="rId101"/>
    <p:sldId id="801" r:id="rId102"/>
    <p:sldId id="802" r:id="rId103"/>
    <p:sldId id="816" r:id="rId104"/>
    <p:sldId id="813" r:id="rId105"/>
    <p:sldId id="789" r:id="rId106"/>
    <p:sldId id="807" r:id="rId107"/>
    <p:sldId id="573" r:id="rId108"/>
    <p:sldId id="815" r:id="rId109"/>
    <p:sldId id="809" r:id="rId110"/>
    <p:sldId id="811" r:id="rId111"/>
    <p:sldId id="818" r:id="rId112"/>
    <p:sldId id="788" r:id="rId113"/>
    <p:sldId id="769" r:id="rId11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hen, Janet" initials="JC" lastIdx="7" clrIdx="0"/>
  <p:cmAuthor id="1" name="Cohen, Janet" initials="CJ" lastIdx="1" clrIdx="1">
    <p:extLst>
      <p:ext uri="{19B8F6BF-5375-455C-9EA6-DF929625EA0E}">
        <p15:presenceInfo xmlns:p15="http://schemas.microsoft.com/office/powerpoint/2012/main" userId="S-1-5-21-1339303556-449845944-1601390327-156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3841" autoAdjust="0"/>
  </p:normalViewPr>
  <p:slideViewPr>
    <p:cSldViewPr>
      <p:cViewPr varScale="1">
        <p:scale>
          <a:sx n="47" d="100"/>
          <a:sy n="47" d="100"/>
        </p:scale>
        <p:origin x="66" y="54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42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ommentAuthors" Target="commentAuthors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5.xml"/><Relationship Id="rId16" Type="http://schemas.openxmlformats.org/officeDocument/2006/relationships/customXml" Target="../customXml/item16.xml"/><Relationship Id="rId107" Type="http://schemas.openxmlformats.org/officeDocument/2006/relationships/slide" Target="slides/slide10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5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slideMaster" Target="slideMasters/slideMaster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3.xml"/><Relationship Id="rId105" Type="http://schemas.openxmlformats.org/officeDocument/2006/relationships/slide" Target="slides/slide8.xml"/><Relationship Id="rId113" Type="http://schemas.openxmlformats.org/officeDocument/2006/relationships/slide" Target="slides/slide16.xml"/><Relationship Id="rId11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1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6.xml"/><Relationship Id="rId108" Type="http://schemas.openxmlformats.org/officeDocument/2006/relationships/slide" Target="slides/slide11.xml"/><Relationship Id="rId116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Master" Target="slideMasters/slideMaster3.xml"/><Relationship Id="rId111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9.xml"/><Relationship Id="rId114" Type="http://schemas.openxmlformats.org/officeDocument/2006/relationships/slide" Target="slides/slide17.xml"/><Relationship Id="rId119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Master" Target="slideMasters/slideMaster1.xml"/><Relationship Id="rId99" Type="http://schemas.openxmlformats.org/officeDocument/2006/relationships/slide" Target="slides/slide2.xml"/><Relationship Id="rId101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4.xml"/><Relationship Id="rId104" Type="http://schemas.openxmlformats.org/officeDocument/2006/relationships/slide" Target="slides/slide7.xml"/><Relationship Id="rId120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3.xml"/><Relationship Id="rId11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am\Documents\EPA3\MOVES\PEMS\2016Conference\KeynoteMaterial\facilityComparetoK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1790113169815"/>
          <c:y val="3.7520391517128875E-2"/>
          <c:w val="0.85777006334825945"/>
          <c:h val="0.84828711256117451"/>
        </c:manualLayout>
      </c:layout>
      <c:barChart>
        <c:barDir val="col"/>
        <c:grouping val="clustered"/>
        <c:varyColors val="0"/>
        <c:ser>
          <c:idx val="1"/>
          <c:order val="0"/>
          <c:tx>
            <c:v>FTP</c:v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VSPFreq!$G$1:$X$1</c:f>
              <c:numCache>
                <c:formatCode>General</c:formatCode>
                <c:ptCount val="18"/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</c:numCache>
            </c:numRef>
          </c:cat>
          <c:val>
            <c:numRef>
              <c:f>VSPFreq!$G$18:$X$18</c:f>
              <c:numCache>
                <c:formatCode>General</c:formatCode>
                <c:ptCount val="18"/>
                <c:pt idx="0">
                  <c:v>0</c:v>
                </c:pt>
                <c:pt idx="1">
                  <c:v>11.997073884418434</c:v>
                </c:pt>
                <c:pt idx="2">
                  <c:v>18.507681053401608</c:v>
                </c:pt>
                <c:pt idx="3">
                  <c:v>6.5106071689831753</c:v>
                </c:pt>
                <c:pt idx="4">
                  <c:v>10.607168983174835</c:v>
                </c:pt>
                <c:pt idx="5">
                  <c:v>8.0468178493050484</c:v>
                </c:pt>
                <c:pt idx="6">
                  <c:v>5.047549378200439</c:v>
                </c:pt>
                <c:pt idx="7">
                  <c:v>2.1945866861741039</c:v>
                </c:pt>
                <c:pt idx="8">
                  <c:v>0.8046817849305048</c:v>
                </c:pt>
                <c:pt idx="9">
                  <c:v>4.6817849305047545</c:v>
                </c:pt>
                <c:pt idx="10">
                  <c:v>11.41185076810534</c:v>
                </c:pt>
                <c:pt idx="11">
                  <c:v>9.290416971470373</c:v>
                </c:pt>
                <c:pt idx="12">
                  <c:v>2.4140453547915142</c:v>
                </c:pt>
                <c:pt idx="13">
                  <c:v>1.463057790782736</c:v>
                </c:pt>
                <c:pt idx="14">
                  <c:v>1.463057790782736</c:v>
                </c:pt>
                <c:pt idx="15">
                  <c:v>1.8288222384784198</c:v>
                </c:pt>
                <c:pt idx="16">
                  <c:v>2.6335040234089249</c:v>
                </c:pt>
                <c:pt idx="17">
                  <c:v>1.097293343087052</c:v>
                </c:pt>
              </c:numCache>
            </c:numRef>
          </c:val>
        </c:ser>
        <c:ser>
          <c:idx val="2"/>
          <c:order val="1"/>
          <c:tx>
            <c:v>HWY</c:v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VSPFreq!$G$1:$X$1</c:f>
              <c:numCache>
                <c:formatCode>General</c:formatCode>
                <c:ptCount val="18"/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</c:numCache>
            </c:numRef>
          </c:cat>
          <c:val>
            <c:numRef>
              <c:f>VSPFreq!$G$20:$X$20</c:f>
              <c:numCache>
                <c:formatCode>General</c:formatCode>
                <c:ptCount val="18"/>
                <c:pt idx="0">
                  <c:v>0</c:v>
                </c:pt>
                <c:pt idx="1">
                  <c:v>3.524804177545692</c:v>
                </c:pt>
                <c:pt idx="2">
                  <c:v>0.78328981723237601</c:v>
                </c:pt>
                <c:pt idx="4">
                  <c:v>0.13054830287206268</c:v>
                </c:pt>
                <c:pt idx="5">
                  <c:v>0.13054830287206268</c:v>
                </c:pt>
                <c:pt idx="6">
                  <c:v>0.26109660574412535</c:v>
                </c:pt>
                <c:pt idx="7">
                  <c:v>0.52219321148825071</c:v>
                </c:pt>
                <c:pt idx="8">
                  <c:v>0.13054830287206268</c:v>
                </c:pt>
                <c:pt idx="9">
                  <c:v>4.1775456919060057</c:v>
                </c:pt>
                <c:pt idx="10">
                  <c:v>3.7859007832898173</c:v>
                </c:pt>
                <c:pt idx="11">
                  <c:v>13.185378590078329</c:v>
                </c:pt>
                <c:pt idx="12">
                  <c:v>17.754569190600524</c:v>
                </c:pt>
                <c:pt idx="13">
                  <c:v>6.5274151436031334</c:v>
                </c:pt>
                <c:pt idx="14">
                  <c:v>2.6109660574412534</c:v>
                </c:pt>
                <c:pt idx="15">
                  <c:v>7.4412532637075719</c:v>
                </c:pt>
                <c:pt idx="16">
                  <c:v>32.637075718015666</c:v>
                </c:pt>
                <c:pt idx="17">
                  <c:v>6.3968668407310707</c:v>
                </c:pt>
              </c:numCache>
            </c:numRef>
          </c:val>
        </c:ser>
        <c:ser>
          <c:idx val="0"/>
          <c:order val="2"/>
          <c:tx>
            <c:v>US06</c:v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VSPFreq!$G$1:$X$1</c:f>
              <c:numCache>
                <c:formatCode>General</c:formatCode>
                <c:ptCount val="18"/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</c:numCache>
            </c:numRef>
          </c:cat>
          <c:val>
            <c:numRef>
              <c:f>VSPFreq!$G$21:$X$21</c:f>
              <c:numCache>
                <c:formatCode>General</c:formatCode>
                <c:ptCount val="18"/>
                <c:pt idx="0">
                  <c:v>0</c:v>
                </c:pt>
                <c:pt idx="1">
                  <c:v>16.971713810316139</c:v>
                </c:pt>
                <c:pt idx="2">
                  <c:v>7.6539101497504163</c:v>
                </c:pt>
                <c:pt idx="3">
                  <c:v>0.49916805324459235</c:v>
                </c:pt>
                <c:pt idx="4">
                  <c:v>0.83194675540765395</c:v>
                </c:pt>
                <c:pt idx="5">
                  <c:v>0.33277870216306155</c:v>
                </c:pt>
                <c:pt idx="6">
                  <c:v>0.49916805324459235</c:v>
                </c:pt>
                <c:pt idx="7">
                  <c:v>0.33277870216306155</c:v>
                </c:pt>
                <c:pt idx="8">
                  <c:v>3.8269550748752081</c:v>
                </c:pt>
                <c:pt idx="9">
                  <c:v>1.3311148086522462</c:v>
                </c:pt>
                <c:pt idx="10">
                  <c:v>0.83194675540765395</c:v>
                </c:pt>
                <c:pt idx="11">
                  <c:v>0.66555740432612309</c:v>
                </c:pt>
                <c:pt idx="12">
                  <c:v>0.16638935108153077</c:v>
                </c:pt>
                <c:pt idx="13">
                  <c:v>0.33277870216306155</c:v>
                </c:pt>
                <c:pt idx="14">
                  <c:v>6.4891846921797001</c:v>
                </c:pt>
                <c:pt idx="15">
                  <c:v>9.1514143094841938</c:v>
                </c:pt>
                <c:pt idx="16">
                  <c:v>15.141430948419302</c:v>
                </c:pt>
                <c:pt idx="17">
                  <c:v>34.941763727121462</c:v>
                </c:pt>
              </c:numCache>
            </c:numRef>
          </c:val>
        </c:ser>
        <c:ser>
          <c:idx val="3"/>
          <c:order val="3"/>
          <c:tx>
            <c:v>Kansas City</c:v>
          </c:tx>
          <c:invertIfNegative val="0"/>
          <c:cat>
            <c:numRef>
              <c:f>VSPFreq!$G$1:$X$1</c:f>
              <c:numCache>
                <c:formatCode>General</c:formatCode>
                <c:ptCount val="18"/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</c:numCache>
            </c:numRef>
          </c:cat>
          <c:val>
            <c:numRef>
              <c:f>VSPFreq!$G$63:$X$63</c:f>
              <c:numCache>
                <c:formatCode>General</c:formatCode>
                <c:ptCount val="18"/>
                <c:pt idx="1">
                  <c:v>6.2379999999999995</c:v>
                </c:pt>
                <c:pt idx="2">
                  <c:v>17.499000000000002</c:v>
                </c:pt>
                <c:pt idx="3">
                  <c:v>3.9600000000000004</c:v>
                </c:pt>
                <c:pt idx="4">
                  <c:v>6.7610000000000001</c:v>
                </c:pt>
                <c:pt idx="5">
                  <c:v>2.5880000000000001</c:v>
                </c:pt>
                <c:pt idx="6">
                  <c:v>1.5939999999999999</c:v>
                </c:pt>
                <c:pt idx="7">
                  <c:v>1.262</c:v>
                </c:pt>
                <c:pt idx="8">
                  <c:v>1.0050000000000001</c:v>
                </c:pt>
                <c:pt idx="9">
                  <c:v>6.05</c:v>
                </c:pt>
                <c:pt idx="10">
                  <c:v>7.2210000000000001</c:v>
                </c:pt>
                <c:pt idx="11">
                  <c:v>8.0949999999999989</c:v>
                </c:pt>
                <c:pt idx="12">
                  <c:v>2.8860000000000001</c:v>
                </c:pt>
                <c:pt idx="13">
                  <c:v>3.0249999999999999</c:v>
                </c:pt>
                <c:pt idx="14">
                  <c:v>4.7140000000000004</c:v>
                </c:pt>
                <c:pt idx="15">
                  <c:v>4.5699999999999994</c:v>
                </c:pt>
                <c:pt idx="16">
                  <c:v>12.584999999999999</c:v>
                </c:pt>
                <c:pt idx="17">
                  <c:v>9.947000000000001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81328"/>
        <c:axId val="360674224"/>
      </c:barChart>
      <c:catAx>
        <c:axId val="42128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VSP bin</a:t>
                </a:r>
              </a:p>
            </c:rich>
          </c:tx>
          <c:layout>
            <c:manualLayout>
              <c:xMode val="edge"/>
              <c:yMode val="edge"/>
              <c:x val="0.50166485617926104"/>
              <c:y val="0.94453510299430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067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674224"/>
        <c:scaling>
          <c:orientation val="minMax"/>
          <c:max val="3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 % (by time)</a:t>
                </a:r>
              </a:p>
            </c:rich>
          </c:tx>
          <c:layout>
            <c:manualLayout>
              <c:xMode val="edge"/>
              <c:yMode val="edge"/>
              <c:x val="8.8790776160843979E-3"/>
              <c:y val="0.363784682883464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128132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241883436605214"/>
          <c:y val="5.0944816664231916E-2"/>
          <c:w val="0.16706236784410311"/>
          <c:h val="0.474135197678588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ctr" anchorCtr="0" compatLnSpc="1">
            <a:prstTxWarp prst="textNoShape">
              <a:avLst/>
            </a:prstTxWarp>
          </a:bodyPr>
          <a:lstStyle>
            <a:lvl1pPr algn="l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ctr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51F1251-7C9A-48D9-9F51-0A6222AC8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E6B1310-9AC5-48B6-91D4-60A8E73E7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7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A808-FCE9-4CA4-B6E1-505F4CDFCEA6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9787" cy="3487737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0"/>
            <a:ext cx="5143293" cy="4186564"/>
          </a:xfrm>
        </p:spPr>
        <p:txBody>
          <a:bodyPr lIns="91608" tIns="45804" rIns="91608" bIns="458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3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4D2B-DD1F-435A-8FF9-6E49FAD30B7B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A244-F12B-4947-868B-6ABD844E1F15}" type="datetime1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E2BC-E89A-4A59-B6F1-F94BDEDC1B6E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27E-B425-409B-95D4-DC773B3901BF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54E8-C8F8-44D6-AB89-B6D7FAE68D2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E5DB-955F-47F0-B034-9EF61C1DBFE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A95-87B8-4951-85B9-BCE0CE2DFFCD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8EE4-0447-4417-8C68-25ABE7274F1B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1D57-B502-4A09-B873-797CFA08DE37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E2F1-22B8-4B0E-84F3-7F68DE4F93C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8027-6A51-48E5-8ABC-68323DFF4023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CCC3-96E5-42C7-A688-1990B9A34E1B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FEFB-5D0C-4089-A466-F69C2AC29148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CA27-7892-416C-828F-A404B9D448CC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DB84-AC52-4552-B657-2FFDE196D1A5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FC1-815E-4F0B-9BC1-6630DA4A9AFB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B1C-175E-468B-9287-F96B2442D85E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2CF5-88FB-4920-A5F3-D729B844DDDF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0560-300A-4EF5-80C4-2B0408883069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300" y="2525043"/>
            <a:ext cx="7893076" cy="1475438"/>
          </a:xfrm>
        </p:spPr>
        <p:txBody>
          <a:bodyPr anchor="b" anchorCtr="0"/>
          <a:lstStyle>
            <a:lvl1pPr algn="l"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63" y="4069131"/>
            <a:ext cx="6400800" cy="12615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06B3-1D18-4C52-8264-120A828563A6}" type="datetime1">
              <a:rPr lang="en-US" smtClean="0"/>
              <a:pPr/>
              <a:t>3/15/2016</a:t>
            </a:fld>
            <a:endParaRPr lang="en-US"/>
          </a:p>
        </p:txBody>
      </p:sp>
      <p:pic>
        <p:nvPicPr>
          <p:cNvPr id="5" name="Picture 4" descr="MOVES logo 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8" y="644291"/>
            <a:ext cx="4472286" cy="1221550"/>
          </a:xfrm>
          <a:prstGeom prst="rect">
            <a:avLst/>
          </a:prstGeom>
        </p:spPr>
      </p:pic>
      <p:pic>
        <p:nvPicPr>
          <p:cNvPr id="8" name="Picture 7" descr="EP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8A6-4F73-471F-93B4-BC96929A301C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995" y="168533"/>
            <a:ext cx="730401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DC0-8ECB-476B-8220-948D3B62EC70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EP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BE73-F541-4387-94C5-AE5EAC2432D5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55E-26E1-4DDC-A4A8-87A3DDE7C17A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64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585"/>
            <a:ext cx="4040188" cy="4419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59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586"/>
            <a:ext cx="4041775" cy="4419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3244-9B75-4669-B1CB-433FCD70F06E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37C-C7B9-4D24-A497-8A28C403FEB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777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7779"/>
            <a:ext cx="5111750" cy="4967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5417"/>
            <a:ext cx="3008313" cy="3759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A5DC-E883-4A2E-8D19-2A827C9D1502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3885" y="1565206"/>
            <a:ext cx="757254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884" y="5853475"/>
            <a:ext cx="6925281" cy="466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DC0-8ECB-476B-8220-948D3B62EC70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68533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4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429F-1F70-4326-AE4E-2042B1C6BF29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CAA-D3D5-4408-BA61-79733389F1C8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3EE9-6132-4555-9346-54A2CA5F8711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870-AAC7-4771-8BEB-904FDBBE8CD2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A59B-BE88-4992-8C8D-23212EF55BB4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90" r:id="rId5"/>
    <p:sldLayoutId id="2147483669" r:id="rId6"/>
    <p:sldLayoutId id="2147483670" r:id="rId7"/>
    <p:sldLayoutId id="2147483671" r:id="rId8"/>
    <p:sldLayoutId id="2147483689" r:id="rId9"/>
    <p:sldLayoutId id="2147483688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71D5-237F-4ADA-8484-4F4D04EB37FC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0E7A-76E3-48B2-926B-E0DC87B84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16A1-1B84-4880-A9D1-1A8C5CEFCA5A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C331-C895-4BDA-9770-F998A664B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61538"/>
            <a:ext cx="9144000" cy="5496462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7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EPA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570" y="168533"/>
            <a:ext cx="75488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0114"/>
            <a:ext cx="8229600" cy="4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0" y="6505165"/>
            <a:ext cx="85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A59B-BE88-4992-8C8D-23212EF55BB4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377" y="6505165"/>
            <a:ext cx="671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429" y="6505165"/>
            <a:ext cx="788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02C4-34B4-4A6D-93A1-3A38D3F9C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80000"/>
        </a:lnSpc>
        <a:spcBef>
          <a:spcPts val="0"/>
        </a:spcBef>
        <a:buNone/>
        <a:defRPr sz="4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hyperlink" Target="http://images.google.com/imgres?imgurl=http://www.motorsports-network.com/images/newmodel/raptor12.jpg&amp;imgrefurl=http://www.motorsports-network.com/&amp;h=301&amp;w=403&amp;sz=31&amp;tbnid=bOFybWNl1csJ:&amp;tbnh=90&amp;tbnw=120&amp;prev=/images?q=atvs&amp;hl=en&amp;lr=&amp;oi=imagesr&amp;start=2" TargetMode="External"/><Relationship Id="rId3" Type="http://schemas.openxmlformats.org/officeDocument/2006/relationships/hyperlink" Target="http://images.google.com/imgres?imgurl=http://www.cruisecompete.com/images/ships/carnival_destiny_cruises.jpg&amp;imgrefurl=http://www.cruisecompete.com/itins/carnival_destiny_cruises_cajhbdb.html&amp;h=211&amp;w=300&amp;sz=17&amp;tbnid=GoXpWMhBh8IJ:&amp;tbnh=78&amp;tbnw=111&amp;prev=/images?q=cruise+ships&amp;hl=en&amp;lr=&amp;oi=imagesr&amp;start=2" TargetMode="External"/><Relationship Id="rId21" Type="http://schemas.openxmlformats.org/officeDocument/2006/relationships/image" Target="../media/image18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hyperlink" Target="http://www.commtruck.ford.com/ctw/Model_fs.asp?ModelName=F-350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1.pn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0" name="Picture 10" descr="http://www.cruisecompete.com/itins/carnival_destiny_cruises_cajhbdb.htm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513" y="4702175"/>
            <a:ext cx="952500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1" name="Picture 11" descr="agco"/>
          <p:cNvPicPr>
            <a:picLocks noChangeAspect="1" noChangeArrowheads="1"/>
          </p:cNvPicPr>
          <p:nvPr/>
        </p:nvPicPr>
        <p:blipFill>
          <a:blip r:embed="rId5" cstate="print"/>
          <a:srcRect l="16661" t="10640" b="52020"/>
          <a:stretch>
            <a:fillRect/>
          </a:stretch>
        </p:blipFill>
        <p:spPr bwMode="auto">
          <a:xfrm>
            <a:off x="4811713" y="815975"/>
            <a:ext cx="1484312" cy="67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2" name="Picture 12" descr="2-4vu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2057400"/>
            <a:ext cx="1063625" cy="58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3" name="Picture 13" descr="locomoti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191000"/>
            <a:ext cx="998538" cy="67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4" name="Picture 14" descr="diesel truck - 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85800"/>
            <a:ext cx="958850" cy="68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5" name="Picture 15" descr="vw"/>
          <p:cNvPicPr>
            <a:picLocks noChangeAspect="1" noChangeArrowheads="1"/>
          </p:cNvPicPr>
          <p:nvPr/>
        </p:nvPicPr>
        <p:blipFill>
          <a:blip r:embed="rId9" cstate="print"/>
          <a:srcRect l="29091" t="23915" r="3879" b="6833"/>
          <a:stretch>
            <a:fillRect/>
          </a:stretch>
        </p:blipFill>
        <p:spPr bwMode="auto">
          <a:xfrm>
            <a:off x="6242050" y="469900"/>
            <a:ext cx="977900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6" name="Picture 16" descr="snowmobi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0625" y="1227138"/>
            <a:ext cx="79692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8" name="Picture 18" descr="GATOR%20UTILITY%20VEHICLES"/>
          <p:cNvPicPr>
            <a:picLocks noChangeAspect="1" noChangeArrowheads="1"/>
          </p:cNvPicPr>
          <p:nvPr/>
        </p:nvPicPr>
        <p:blipFill>
          <a:blip r:embed="rId11" cstate="print"/>
          <a:srcRect b="30000"/>
          <a:stretch>
            <a:fillRect/>
          </a:stretch>
        </p:blipFill>
        <p:spPr bwMode="auto">
          <a:xfrm>
            <a:off x="7040563" y="1497013"/>
            <a:ext cx="1068387" cy="67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19" name="Picture 19" descr="lighttower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63" y="4911725"/>
            <a:ext cx="638175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0" name="Picture 20" descr="ditchwit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1388" y="5233988"/>
            <a:ext cx="1130300" cy="51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1" name="Picture 21" descr="genset"/>
          <p:cNvPicPr>
            <a:picLocks noChangeAspect="1" noChangeArrowheads="1"/>
          </p:cNvPicPr>
          <p:nvPr/>
        </p:nvPicPr>
        <p:blipFill>
          <a:blip r:embed="rId14" cstate="print">
            <a:lum bright="4000"/>
          </a:blip>
          <a:srcRect/>
          <a:stretch>
            <a:fillRect/>
          </a:stretch>
        </p:blipFill>
        <p:spPr bwMode="auto">
          <a:xfrm>
            <a:off x="8001000" y="1066800"/>
            <a:ext cx="720725" cy="48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2" name="Picture 22" descr="gehl80hp"/>
          <p:cNvPicPr>
            <a:picLocks noChangeAspect="1" noChangeArrowheads="1"/>
          </p:cNvPicPr>
          <p:nvPr/>
        </p:nvPicPr>
        <p:blipFill>
          <a:blip r:embed="rId15" cstate="print"/>
          <a:srcRect l="6889" t="8034" r="34450" b="16068"/>
          <a:stretch>
            <a:fillRect/>
          </a:stretch>
        </p:blipFill>
        <p:spPr bwMode="auto">
          <a:xfrm>
            <a:off x="1539875" y="5546725"/>
            <a:ext cx="817563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3" name="Picture 23" descr="Speedboa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0375" y="4867275"/>
            <a:ext cx="852488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4" name="Picture 24" descr="ohtruck"/>
          <p:cNvPicPr preferRelativeResize="0">
            <a:picLocks noChangeAspect="1" noChangeArrowheads="1"/>
          </p:cNvPicPr>
          <p:nvPr/>
        </p:nvPicPr>
        <p:blipFill>
          <a:blip r:embed="rId17" cstate="print"/>
          <a:srcRect t="19200" b="19200"/>
          <a:stretch>
            <a:fillRect/>
          </a:stretch>
        </p:blipFill>
        <p:spPr bwMode="auto">
          <a:xfrm>
            <a:off x="2271713" y="5786438"/>
            <a:ext cx="958850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5" name="Picture 25" descr="http://www.motorsports-network.com/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4800" y="304800"/>
            <a:ext cx="877888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6" name="Picture 26" descr="f350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2888" y="5508625"/>
            <a:ext cx="877887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24491"/>
            <a:ext cx="7148513" cy="24987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Real-World</a:t>
            </a:r>
            <a:r>
              <a:rPr lang="en-US" b="1" dirty="0" smtClean="0"/>
              <a:t> Emissions From Mobile Sources</a:t>
            </a:r>
            <a:br>
              <a:rPr lang="en-US" b="1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Edward Nam</a:t>
            </a:r>
            <a:br>
              <a:rPr lang="en-US" sz="3100" dirty="0" smtClean="0"/>
            </a:br>
            <a:r>
              <a:rPr lang="en-US" sz="2400" dirty="0"/>
              <a:t>USEPA Office of Transportation and Air Quality</a:t>
            </a:r>
            <a:endParaRPr lang="en-US" sz="2400" b="1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5110163"/>
            <a:ext cx="4876800" cy="1143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PEMS Conference &amp; Workshop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UC Riverside CE-CERT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March 17, 2016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409627" name="Picture 27" descr="lwnmw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" y="6096000"/>
            <a:ext cx="6921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EPA_logo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100001"/>
            <a:ext cx="1157947" cy="1152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533"/>
            <a:ext cx="8686800" cy="1143000"/>
          </a:xfrm>
        </p:spPr>
        <p:txBody>
          <a:bodyPr/>
          <a:lstStyle/>
          <a:p>
            <a:r>
              <a:rPr lang="en-US" sz="3600" dirty="0" smtClean="0"/>
              <a:t>Compliance Actions - Additional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2012/13 </a:t>
            </a:r>
            <a:r>
              <a:rPr lang="en-US" dirty="0" smtClean="0"/>
              <a:t>manufacturers </a:t>
            </a:r>
            <a:r>
              <a:rPr lang="en-US" dirty="0"/>
              <a:t>recalled </a:t>
            </a:r>
            <a:r>
              <a:rPr lang="en-US" dirty="0" smtClean="0"/>
              <a:t>~3.7 </a:t>
            </a:r>
            <a:r>
              <a:rPr lang="en-US" dirty="0"/>
              <a:t>million </a:t>
            </a:r>
            <a:r>
              <a:rPr lang="en-US" dirty="0" smtClean="0"/>
              <a:t>cars and </a:t>
            </a:r>
            <a:r>
              <a:rPr lang="en-US" dirty="0"/>
              <a:t>340,000 heavy-duty engines with potential </a:t>
            </a:r>
            <a:r>
              <a:rPr lang="en-US" dirty="0" smtClean="0"/>
              <a:t>or actual emission problems</a:t>
            </a:r>
          </a:p>
          <a:p>
            <a:pPr lvl="1"/>
            <a:r>
              <a:rPr lang="en-US" dirty="0"/>
              <a:t>Consumers received free repairs, extended </a:t>
            </a:r>
            <a:r>
              <a:rPr lang="en-US" dirty="0" smtClean="0"/>
              <a:t>warranties </a:t>
            </a:r>
            <a:r>
              <a:rPr lang="en-US" dirty="0"/>
              <a:t>or other remedies</a:t>
            </a:r>
          </a:p>
          <a:p>
            <a:r>
              <a:rPr lang="en-US" dirty="0" smtClean="0"/>
              <a:t>In 2013, EPA voided 153 certificates </a:t>
            </a:r>
            <a:r>
              <a:rPr lang="en-US" dirty="0"/>
              <a:t>of conformity for engine families covering </a:t>
            </a:r>
            <a:r>
              <a:rPr lang="en-US" dirty="0" smtClean="0"/>
              <a:t>170,000+ </a:t>
            </a:r>
            <a:r>
              <a:rPr lang="en-US" dirty="0"/>
              <a:t>on- and off-highway motorcycles and all-terrain vehicles </a:t>
            </a:r>
            <a:r>
              <a:rPr lang="en-US" dirty="0" smtClean="0"/>
              <a:t>(model </a:t>
            </a:r>
            <a:r>
              <a:rPr lang="en-US" dirty="0"/>
              <a:t>years </a:t>
            </a:r>
            <a:r>
              <a:rPr lang="en-US" dirty="0" smtClean="0"/>
              <a:t>2005-12)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Importance of Compliance – Some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53340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Clean Air Benefits</a:t>
            </a:r>
          </a:p>
          <a:p>
            <a:r>
              <a:rPr lang="en-US" sz="2000" dirty="0" smtClean="0"/>
              <a:t>1990 Clean Air Act Amendments</a:t>
            </a:r>
          </a:p>
          <a:p>
            <a:pPr lvl="1"/>
            <a:r>
              <a:rPr lang="en-US" sz="1800" dirty="0" smtClean="0"/>
              <a:t>From 1990-2020, 4.2 million lives saved, benefit outweighs costs ~30:1</a:t>
            </a:r>
          </a:p>
          <a:p>
            <a:pPr lvl="1"/>
            <a:r>
              <a:rPr lang="en-US" sz="1800" dirty="0" smtClean="0"/>
              <a:t>In 2030 alone, eliminate &gt; 38,000 premature deaths; &gt; $380 billion in health and welfare benefits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ight duty vehicle greenhouse gas program is projected to result in: </a:t>
            </a:r>
          </a:p>
          <a:p>
            <a:pPr lvl="1"/>
            <a:r>
              <a:rPr lang="en-US" sz="1800" dirty="0" smtClean="0"/>
              <a:t>$1.7 trillion dollars of fuel savings over the lifetime of vehicles produced between 2011 and 2025</a:t>
            </a:r>
          </a:p>
          <a:p>
            <a:pPr lvl="1"/>
            <a:r>
              <a:rPr lang="en-US" sz="1800" dirty="0" smtClean="0"/>
              <a:t>12 billion fewer barrels of oil consumed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2400" dirty="0" smtClean="0"/>
              <a:t>Level Playing Field</a:t>
            </a:r>
          </a:p>
          <a:p>
            <a:r>
              <a:rPr lang="en-US" sz="2000" dirty="0" smtClean="0"/>
              <a:t>Vehicle, engine, and fuels industries are highly competitive, especially in today’s global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i="1" dirty="0" smtClean="0"/>
              <a:t>Regulated industries expect and rely on EPA to protect their investment in emissions compliance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Compliance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approach to compliance oversight is multi-dimensional and flexible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apply a flexible mix of testing, audits, manufacturer tracking/reporting review, and partnerships </a:t>
            </a:r>
            <a:r>
              <a:rPr lang="en-US" sz="2400" dirty="0" smtClean="0"/>
              <a:t>to </a:t>
            </a:r>
            <a:r>
              <a:rPr lang="en-US" sz="2400" dirty="0"/>
              <a:t>collect </a:t>
            </a:r>
            <a:r>
              <a:rPr lang="en-US" sz="2400" dirty="0" smtClean="0"/>
              <a:t>and respond to compliance </a:t>
            </a:r>
            <a:r>
              <a:rPr lang="en-US" sz="2400" dirty="0"/>
              <a:t>information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monitor emissions compliance throughout product lifecycle </a:t>
            </a:r>
          </a:p>
          <a:p>
            <a:pPr lvl="1"/>
            <a:r>
              <a:rPr lang="en-US" sz="2000" dirty="0"/>
              <a:t>Pre-production</a:t>
            </a:r>
          </a:p>
          <a:p>
            <a:pPr lvl="1"/>
            <a:r>
              <a:rPr lang="en-US" sz="2000" dirty="0"/>
              <a:t>Products coming off production lines</a:t>
            </a:r>
          </a:p>
          <a:p>
            <a:pPr lvl="1"/>
            <a:r>
              <a:rPr lang="en-US" sz="2000" dirty="0"/>
              <a:t>Vehicles and engines already in customer </a:t>
            </a:r>
            <a:r>
              <a:rPr lang="en-US" sz="2000" dirty="0" smtClean="0"/>
              <a:t>service</a:t>
            </a:r>
          </a:p>
          <a:p>
            <a:r>
              <a:rPr lang="en-US" sz="2400" dirty="0"/>
              <a:t>PEMS </a:t>
            </a:r>
            <a:r>
              <a:rPr lang="en-US" sz="2400" dirty="0" smtClean="0"/>
              <a:t>and other real-world emissions monitoring technologies are important elements in </a:t>
            </a:r>
            <a:r>
              <a:rPr lang="en-US" sz="2400" dirty="0"/>
              <a:t>our toolkit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792163"/>
          </a:xfrm>
        </p:spPr>
        <p:txBody>
          <a:bodyPr/>
          <a:lstStyle/>
          <a:p>
            <a:pPr algn="l"/>
            <a:r>
              <a:rPr lang="en-US" sz="4000" dirty="0" smtClean="0"/>
              <a:t>EPA Has Been PEMS Compliance Testing for </a:t>
            </a:r>
            <a:r>
              <a:rPr lang="en-US" sz="4000" dirty="0" smtClean="0"/>
              <a:t>15+ </a:t>
            </a:r>
            <a:r>
              <a:rPr lang="en-US" sz="4000" dirty="0" smtClean="0"/>
              <a:t>Years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877A0EA-733C-4FB7-9511-0D196AA5CB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799"/>
            <a:ext cx="3505200" cy="426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0166" y="1433511"/>
            <a:ext cx="5412434" cy="54244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–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 sz="24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–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1200"/>
              </a:spcBef>
              <a:buFont typeface="Arial"/>
              <a:buChar char="»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•"/>
            </a:pPr>
            <a:r>
              <a:rPr lang="en-US" sz="2400" b="0" dirty="0" smtClean="0"/>
              <a:t>HD In-Use Compliance PEMS Testing evaluates emissions in real world operation, including: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000" b="0" dirty="0" smtClean="0"/>
              <a:t>Actual urban and highway routes, including road grade 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000" b="0" dirty="0" smtClean="0"/>
              <a:t>Ambient conditions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000" b="0" dirty="0" smtClean="0"/>
              <a:t>Payloads</a:t>
            </a:r>
          </a:p>
          <a:p>
            <a:pPr fontAlgn="auto">
              <a:spcAft>
                <a:spcPts val="0"/>
              </a:spcAft>
              <a:buFontTx/>
              <a:buChar char="•"/>
            </a:pPr>
            <a:r>
              <a:rPr lang="en-US" sz="2400" b="0" dirty="0" smtClean="0"/>
              <a:t>PEMS measurements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400" b="0" dirty="0" smtClean="0"/>
              <a:t>CO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, CO, HC, NO</a:t>
            </a:r>
            <a:r>
              <a:rPr lang="en-US" sz="2400" b="0" baseline="-25000" dirty="0" smtClean="0"/>
              <a:t>x</a:t>
            </a:r>
            <a:r>
              <a:rPr lang="en-US" sz="2400" b="0" dirty="0" smtClean="0"/>
              <a:t>, &amp; PM (g/</a:t>
            </a:r>
            <a:r>
              <a:rPr lang="en-US" sz="2400" b="0" dirty="0" err="1" smtClean="0"/>
              <a:t>hr</a:t>
            </a:r>
            <a:r>
              <a:rPr lang="en-US" sz="2400" b="0" dirty="0" smtClean="0"/>
              <a:t> basis)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400" b="0" dirty="0" smtClean="0"/>
              <a:t>Torque from engine controller</a:t>
            </a:r>
          </a:p>
          <a:p>
            <a:pPr lvl="1" fontAlgn="auto">
              <a:spcAft>
                <a:spcPts val="0"/>
              </a:spcAft>
              <a:buFontTx/>
              <a:buChar char="•"/>
            </a:pPr>
            <a:r>
              <a:rPr lang="en-US" sz="2400" b="0" dirty="0" smtClean="0"/>
              <a:t>Combine to estimate g/bhp-</a:t>
            </a:r>
            <a:r>
              <a:rPr lang="en-US" sz="2400" b="0" dirty="0" err="1" smtClean="0"/>
              <a:t>hr</a:t>
            </a:r>
            <a:r>
              <a:rPr lang="en-US" sz="2400" b="0" dirty="0" smtClean="0"/>
              <a:t> emissions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227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1166"/>
          </a:xfrm>
        </p:spPr>
        <p:txBody>
          <a:bodyPr/>
          <a:lstStyle/>
          <a:p>
            <a:r>
              <a:rPr lang="en-US" sz="2400" dirty="0"/>
              <a:t>EPA-led research has led to significant advances in measurement as well as modeling techniques to capture real-world emissions</a:t>
            </a:r>
          </a:p>
          <a:p>
            <a:r>
              <a:rPr lang="en-US" sz="2400" dirty="0" smtClean="0"/>
              <a:t>Real-world </a:t>
            </a:r>
            <a:r>
              <a:rPr lang="en-US" sz="2400" dirty="0" smtClean="0"/>
              <a:t>monitoring technologies are increasingly important for EPA’s vehicle emissions programs</a:t>
            </a:r>
          </a:p>
          <a:p>
            <a:r>
              <a:rPr lang="en-US" sz="2400" dirty="0" smtClean="0"/>
              <a:t>Regulatory </a:t>
            </a:r>
            <a:r>
              <a:rPr lang="en-US" sz="2400" dirty="0"/>
              <a:t>programs help ensure cleaner air and </a:t>
            </a:r>
            <a:r>
              <a:rPr lang="en-US" sz="2400" dirty="0" smtClean="0"/>
              <a:t>health </a:t>
            </a:r>
            <a:r>
              <a:rPr lang="en-US" sz="2400" dirty="0"/>
              <a:t>and welfare </a:t>
            </a:r>
            <a:r>
              <a:rPr lang="en-US" sz="2400" dirty="0" smtClean="0"/>
              <a:t>improvements</a:t>
            </a:r>
            <a:endParaRPr lang="en-US" sz="2400" dirty="0"/>
          </a:p>
          <a:p>
            <a:r>
              <a:rPr lang="en-US" sz="2400" dirty="0" smtClean="0"/>
              <a:t>Compliance </a:t>
            </a:r>
            <a:r>
              <a:rPr lang="en-US" sz="2400" dirty="0"/>
              <a:t>programs </a:t>
            </a:r>
            <a:endParaRPr lang="en-US" sz="2400" dirty="0" smtClean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aximize </a:t>
            </a:r>
            <a:r>
              <a:rPr lang="en-US" sz="2000" dirty="0"/>
              <a:t>air quality benefits </a:t>
            </a:r>
            <a:endParaRPr lang="en-US" sz="2000" dirty="0" smtClean="0"/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that manufacturers </a:t>
            </a:r>
            <a:r>
              <a:rPr lang="en-US" sz="2000" dirty="0" smtClean="0"/>
              <a:t>compete </a:t>
            </a:r>
            <a:r>
              <a:rPr lang="en-US" sz="2000" dirty="0"/>
              <a:t>on a level playing </a:t>
            </a:r>
            <a:r>
              <a:rPr lang="en-US" sz="2000" dirty="0" smtClean="0"/>
              <a:t>field</a:t>
            </a:r>
          </a:p>
          <a:p>
            <a:pPr lvl="1"/>
            <a:r>
              <a:rPr lang="en-US" sz="2000" dirty="0" smtClean="0"/>
              <a:t>Protect consumers</a:t>
            </a:r>
          </a:p>
          <a:p>
            <a:pPr lvl="1"/>
            <a:r>
              <a:rPr lang="en-US" sz="2000" dirty="0" smtClean="0"/>
              <a:t>Include “unpredictable” elements </a:t>
            </a:r>
            <a:endParaRPr lang="en-US" sz="2000" dirty="0"/>
          </a:p>
          <a:p>
            <a:r>
              <a:rPr lang="en-US" sz="2400" dirty="0" smtClean="0"/>
              <a:t>Partnerships are critical for advancement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In This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57366"/>
          </a:xfrm>
        </p:spPr>
        <p:txBody>
          <a:bodyPr/>
          <a:lstStyle/>
          <a:p>
            <a:r>
              <a:rPr lang="en-US" sz="2800" dirty="0" smtClean="0"/>
              <a:t>You are on the leading edge of measurement technology</a:t>
            </a:r>
          </a:p>
          <a:p>
            <a:pPr lvl="1"/>
            <a:r>
              <a:rPr lang="en-US" sz="2400" dirty="0" smtClean="0"/>
              <a:t>Smaller, lighter, lower power</a:t>
            </a:r>
          </a:p>
          <a:p>
            <a:pPr lvl="1"/>
            <a:r>
              <a:rPr lang="en-US" sz="2400" dirty="0" smtClean="0"/>
              <a:t>NMOG Speciation</a:t>
            </a:r>
          </a:p>
          <a:p>
            <a:r>
              <a:rPr lang="en-US" sz="2800" dirty="0" smtClean="0"/>
              <a:t>While laboratories will always be needed, PEMS democratizes emissions testing</a:t>
            </a:r>
          </a:p>
          <a:p>
            <a:pPr lvl="1"/>
            <a:r>
              <a:rPr lang="en-US" sz="2400" dirty="0" smtClean="0"/>
              <a:t>Lower cost, flexibility, portability</a:t>
            </a:r>
          </a:p>
          <a:p>
            <a:pPr lvl="1"/>
            <a:r>
              <a:rPr lang="en-US" sz="2400" dirty="0" smtClean="0"/>
              <a:t>Opportunity for this to become “big data”</a:t>
            </a:r>
          </a:p>
          <a:p>
            <a:r>
              <a:rPr lang="en-US" sz="2800" dirty="0" smtClean="0"/>
              <a:t>There is an explosion of new vehicle technologies and fuels introduced into the fleet… </a:t>
            </a:r>
          </a:p>
          <a:p>
            <a:pPr lvl="1"/>
            <a:r>
              <a:rPr lang="en-US" sz="2400" dirty="0" smtClean="0"/>
              <a:t>We need to understand the real world impact of these technologies</a:t>
            </a:r>
          </a:p>
          <a:p>
            <a:pPr lvl="1"/>
            <a:r>
              <a:rPr lang="en-US" sz="2400" dirty="0" smtClean="0"/>
              <a:t>Continue working with policy makers to collect data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979487"/>
          </a:xfrm>
        </p:spPr>
        <p:txBody>
          <a:bodyPr>
            <a:normAutofit/>
          </a:bodyPr>
          <a:lstStyle/>
          <a:p>
            <a:r>
              <a:rPr lang="en-US" dirty="0" smtClean="0"/>
              <a:t>Will delete most of these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Example: Light-Duty Vehicle Compliance Program</a:t>
            </a:r>
            <a:endParaRPr lang="en-US" sz="2400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6B0DFAD6-D4ED-4F9E-BB36-5B03D731066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371600" y="1752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 flipV="1">
            <a:off x="2133600" y="4632323"/>
            <a:ext cx="6253162" cy="15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2689225" y="45100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8229600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308225" y="4175125"/>
            <a:ext cx="892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0 Miles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2988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10,000 Miles</a:t>
            </a: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44418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flipV="1">
            <a:off x="3679825" y="4676775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5737225" y="4676775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841625" y="4860925"/>
            <a:ext cx="1676400" cy="64633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Low-mileage </a:t>
            </a:r>
            <a:r>
              <a:rPr lang="en-US" sz="1000" b="1" dirty="0" smtClean="0">
                <a:solidFill>
                  <a:srgbClr val="008000"/>
                </a:solidFill>
              </a:rPr>
              <a:t>In-Use </a:t>
            </a:r>
            <a:r>
              <a:rPr lang="en-US" sz="1000" b="1" dirty="0">
                <a:solidFill>
                  <a:srgbClr val="008000"/>
                </a:solidFill>
              </a:rPr>
              <a:t>Verification Testing </a:t>
            </a:r>
            <a:r>
              <a:rPr lang="en-US" sz="1000" b="1" dirty="0" smtClean="0">
                <a:solidFill>
                  <a:srgbClr val="008000"/>
                </a:solidFill>
              </a:rPr>
              <a:t>Performed </a:t>
            </a:r>
            <a:r>
              <a:rPr lang="en-US" sz="1000" b="1" dirty="0">
                <a:solidFill>
                  <a:srgbClr val="008000"/>
                </a:solidFill>
              </a:rPr>
              <a:t>by </a:t>
            </a:r>
            <a:r>
              <a:rPr lang="en-US" sz="1000" b="1" dirty="0" smtClean="0">
                <a:solidFill>
                  <a:srgbClr val="008000"/>
                </a:solidFill>
              </a:rPr>
              <a:t>Manufacturer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7543800" y="40671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120,000 Miles</a:t>
            </a:r>
          </a:p>
          <a:p>
            <a:pPr algn="ctr"/>
            <a:r>
              <a:rPr lang="en-US" sz="1000" b="1" i="1"/>
              <a:t>(End of Useful Life)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3562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50,000 Miles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5737225" y="4524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670425" y="4860925"/>
            <a:ext cx="2133600" cy="553998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008000"/>
                </a:solidFill>
              </a:rPr>
              <a:t>High-Mileage In-Use </a:t>
            </a:r>
            <a:r>
              <a:rPr lang="en-US" sz="1000" b="1" dirty="0">
                <a:solidFill>
                  <a:srgbClr val="008000"/>
                </a:solidFill>
              </a:rPr>
              <a:t>Verification Testing </a:t>
            </a:r>
            <a:r>
              <a:rPr lang="en-US" sz="1000" b="1" dirty="0" smtClean="0">
                <a:solidFill>
                  <a:srgbClr val="008000"/>
                </a:solidFill>
              </a:rPr>
              <a:t>Performed </a:t>
            </a:r>
            <a:r>
              <a:rPr lang="en-US" sz="1000" b="1" dirty="0">
                <a:solidFill>
                  <a:srgbClr val="008000"/>
                </a:solidFill>
              </a:rPr>
              <a:t>by </a:t>
            </a:r>
            <a:r>
              <a:rPr lang="en-US" sz="1000" b="1" dirty="0" smtClean="0">
                <a:solidFill>
                  <a:srgbClr val="008000"/>
                </a:solidFill>
              </a:rPr>
              <a:t>Manufacturer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6956425" y="387032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4648200" y="3429000"/>
            <a:ext cx="2187575" cy="246221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In-Use Surveillance Testing 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65754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90,000 Miles</a:t>
            </a: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>
            <a:off x="69564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4441825" y="387032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4441825" y="387032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 flipH="1" flipV="1">
            <a:off x="8229600" y="5492748"/>
            <a:ext cx="0" cy="679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239000" y="1219200"/>
            <a:ext cx="1600200" cy="608013"/>
            <a:chOff x="178" y="3360"/>
            <a:chExt cx="1008" cy="383"/>
          </a:xfrm>
        </p:grpSpPr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78" y="3613"/>
              <a:ext cx="110" cy="115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178" y="3391"/>
              <a:ext cx="110" cy="115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auto">
            <a:xfrm>
              <a:off x="288" y="3360"/>
              <a:ext cx="7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3366FF"/>
                  </a:solidFill>
                </a:rPr>
                <a:t>EPA Action</a:t>
              </a:r>
            </a:p>
          </p:txBody>
        </p:sp>
        <p:sp>
          <p:nvSpPr>
            <p:cNvPr id="78" name="Text Box 28"/>
            <p:cNvSpPr txBox="1">
              <a:spLocks noChangeArrowheads="1"/>
            </p:cNvSpPr>
            <p:nvPr/>
          </p:nvSpPr>
          <p:spPr bwMode="auto">
            <a:xfrm>
              <a:off x="288" y="3589"/>
              <a:ext cx="8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009900"/>
                  </a:solidFill>
                </a:rPr>
                <a:t>Manufacturer Action</a:t>
              </a:r>
            </a:p>
          </p:txBody>
        </p:sp>
      </p:grp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40608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20,000 Miles</a:t>
            </a:r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>
            <a:off x="36798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>
            <a:off x="5737225" y="367347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152400" y="47244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</a:rPr>
              <a:t>Vehicle </a:t>
            </a:r>
            <a:r>
              <a:rPr lang="en-US" sz="1000" b="1" dirty="0" smtClean="0">
                <a:solidFill>
                  <a:srgbClr val="FF0000"/>
                </a:solidFill>
              </a:rPr>
              <a:t>Design and Build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H="1" flipV="1">
            <a:off x="2667000" y="5492746"/>
            <a:ext cx="0" cy="679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>
            <a:off x="2667000" y="6172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4076700" y="5851525"/>
            <a:ext cx="3124200" cy="863600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Warranty Tracking and Emission Warranty Reports (EWIRs) to CARB</a:t>
            </a:r>
          </a:p>
          <a:p>
            <a:pPr algn="ctr"/>
            <a:r>
              <a:rPr lang="en-US" sz="1000" b="1" dirty="0">
                <a:solidFill>
                  <a:srgbClr val="008000"/>
                </a:solidFill>
              </a:rPr>
              <a:t>Emission Defect Information and Voluntary Emission Recall Reports (EDIRs/VERRs) to EPA</a:t>
            </a:r>
          </a:p>
          <a:p>
            <a:pPr algn="ctr"/>
            <a:r>
              <a:rPr lang="en-US" sz="1000" b="1" i="1" dirty="0">
                <a:solidFill>
                  <a:srgbClr val="008000"/>
                </a:solidFill>
              </a:rPr>
              <a:t>(introduction into commerce – useful life miles)</a:t>
            </a: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8251825" y="28797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2689225" y="2879725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 flipV="1">
            <a:off x="2689225" y="287972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3581400" y="1905000"/>
            <a:ext cx="4114800" cy="861774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33CC"/>
                </a:solidFill>
              </a:rPr>
              <a:t>EPA </a:t>
            </a:r>
            <a:r>
              <a:rPr lang="en-US" sz="1000" b="1" dirty="0">
                <a:solidFill>
                  <a:srgbClr val="3333CC"/>
                </a:solidFill>
              </a:rPr>
              <a:t>Follow-Up </a:t>
            </a:r>
            <a:r>
              <a:rPr lang="en-US" sz="1000" b="1" dirty="0" smtClean="0">
                <a:solidFill>
                  <a:srgbClr val="3333CC"/>
                </a:solidFill>
              </a:rPr>
              <a:t>(Defect and Recall Reports, Mfr. In-Use Testing,  </a:t>
            </a:r>
            <a:r>
              <a:rPr lang="en-US" sz="1000" b="1" dirty="0">
                <a:solidFill>
                  <a:srgbClr val="3333CC"/>
                </a:solidFill>
              </a:rPr>
              <a:t>EPA Testing)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EPA Test Data Review/Analysis 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CARB Coordination (Warranty Reporting)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OECA Coordination (Enforcement)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762000" y="4648200"/>
            <a:ext cx="13716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295400" y="4267200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152400" y="3733800"/>
            <a:ext cx="1143000" cy="861774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3333CC"/>
                </a:solidFill>
              </a:rPr>
              <a:t>EPA Certification Preview and Pre-model Year Reports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76200" y="3027402"/>
            <a:ext cx="1752600" cy="553998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3333CC"/>
                </a:solidFill>
              </a:rPr>
              <a:t>EPA Confirmatory Testing (Random and Targeted)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24" name="Text Box 18"/>
          <p:cNvSpPr txBox="1">
            <a:spLocks noChangeArrowheads="1"/>
          </p:cNvSpPr>
          <p:nvPr/>
        </p:nvSpPr>
        <p:spPr bwMode="auto">
          <a:xfrm>
            <a:off x="76200" y="2495490"/>
            <a:ext cx="1981200" cy="400110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3333CC"/>
                </a:solidFill>
              </a:rPr>
              <a:t>EPA Review of Manufacturer Application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057400" y="2895600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Line 5"/>
          <p:cNvSpPr>
            <a:spLocks noChangeShapeType="1"/>
          </p:cNvSpPr>
          <p:nvPr/>
        </p:nvSpPr>
        <p:spPr bwMode="auto">
          <a:xfrm>
            <a:off x="2133600" y="45100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1524000" y="2057400"/>
            <a:ext cx="1905000" cy="400110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3333CC"/>
                </a:solidFill>
              </a:rPr>
              <a:t>EPA Issues Certificate of Conformity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32" name="Line 37"/>
          <p:cNvSpPr>
            <a:spLocks noChangeShapeType="1"/>
          </p:cNvSpPr>
          <p:nvPr/>
        </p:nvSpPr>
        <p:spPr bwMode="auto">
          <a:xfrm>
            <a:off x="2133600" y="2438400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1676400" cy="50783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 smtClean="0">
                <a:solidFill>
                  <a:srgbClr val="008000"/>
                </a:solidFill>
              </a:rPr>
              <a:t>Manufacturer Emissions Vehicle Prototype and Durability Testing 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6858000" y="4876800"/>
            <a:ext cx="2133600" cy="24622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008000"/>
                </a:solidFill>
              </a:rPr>
              <a:t>End of Useful Life (per CAA)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42" name="Line 10"/>
          <p:cNvSpPr>
            <a:spLocks noChangeShapeType="1"/>
          </p:cNvSpPr>
          <p:nvPr/>
        </p:nvSpPr>
        <p:spPr bwMode="auto">
          <a:xfrm flipH="1" flipV="1">
            <a:off x="8229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1371600" y="4876800"/>
            <a:ext cx="1295400" cy="369332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 smtClean="0">
                <a:solidFill>
                  <a:srgbClr val="008000"/>
                </a:solidFill>
              </a:rPr>
              <a:t>Vehicle May Enter Commerce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44" name="Line 10"/>
          <p:cNvSpPr>
            <a:spLocks noChangeShapeType="1"/>
          </p:cNvSpPr>
          <p:nvPr/>
        </p:nvSpPr>
        <p:spPr bwMode="auto">
          <a:xfrm flipV="1">
            <a:off x="2133600" y="469265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1371600" y="3505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1905000" y="3505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>
            <a:off x="1371600" y="3505198"/>
            <a:ext cx="533400" cy="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228600" y="1676400"/>
            <a:ext cx="1143000" cy="707886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3333CC"/>
                </a:solidFill>
              </a:rPr>
              <a:t>Durability Review and Approval Process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Characterizing </a:t>
            </a:r>
            <a:r>
              <a:rPr lang="en-US" sz="2800" dirty="0" smtClean="0"/>
              <a:t>Real-world </a:t>
            </a:r>
            <a:r>
              <a:rPr lang="en-US" sz="2800" dirty="0"/>
              <a:t>emissions is critical for EPA</a:t>
            </a:r>
          </a:p>
          <a:p>
            <a:pPr lvl="1"/>
            <a:r>
              <a:rPr lang="en-US" sz="2400" dirty="0"/>
              <a:t>Essential for </a:t>
            </a:r>
            <a:r>
              <a:rPr lang="en-US" sz="2400" dirty="0" smtClean="0"/>
              <a:t>program oversight and </a:t>
            </a:r>
            <a:r>
              <a:rPr lang="en-US" sz="2400" dirty="0"/>
              <a:t>assessment</a:t>
            </a:r>
          </a:p>
          <a:p>
            <a:pPr lvl="1"/>
            <a:r>
              <a:rPr lang="en-US" sz="2400" dirty="0"/>
              <a:t>Results </a:t>
            </a:r>
            <a:r>
              <a:rPr lang="en-US" sz="2400" dirty="0" smtClean="0"/>
              <a:t>inform </a:t>
            </a:r>
            <a:r>
              <a:rPr lang="en-US" sz="2400" dirty="0"/>
              <a:t>program direction</a:t>
            </a:r>
          </a:p>
          <a:p>
            <a:r>
              <a:rPr lang="en-US" sz="2800" dirty="0"/>
              <a:t>Access to real-world data enables EPA to pinpoint excess emissions and respond</a:t>
            </a:r>
          </a:p>
          <a:p>
            <a:pPr lvl="1"/>
            <a:r>
              <a:rPr lang="en-US" sz="2400" dirty="0"/>
              <a:t>Research and emissions inventories</a:t>
            </a:r>
          </a:p>
          <a:p>
            <a:pPr lvl="1"/>
            <a:r>
              <a:rPr lang="en-US" sz="2400" dirty="0"/>
              <a:t>Robust and effective regulations</a:t>
            </a:r>
          </a:p>
          <a:p>
            <a:pPr lvl="1"/>
            <a:r>
              <a:rPr lang="en-US" sz="2400" dirty="0"/>
              <a:t>Targeted compliance oversight to </a:t>
            </a:r>
            <a:r>
              <a:rPr lang="en-US" sz="2400" dirty="0" smtClean="0"/>
              <a:t>ensure level playing field, maximize </a:t>
            </a:r>
            <a:r>
              <a:rPr lang="en-US" sz="2400" dirty="0"/>
              <a:t>emissions </a:t>
            </a:r>
            <a:r>
              <a:rPr lang="en-US" sz="2400" dirty="0" smtClean="0"/>
              <a:t>reductions, </a:t>
            </a:r>
            <a:r>
              <a:rPr lang="en-US" sz="2400" dirty="0"/>
              <a:t>and deliver public health benefits promised by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PEMS 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4186" y="2622886"/>
            <a:ext cx="1113940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EPA’s ROVER</a:t>
            </a:r>
          </a:p>
          <a:p>
            <a:r>
              <a:rPr lang="en-US" sz="1050" dirty="0"/>
              <a:t>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9602" y="2649880"/>
            <a:ext cx="838046" cy="57708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EPA’s PEMS Patent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3810" y="2402264"/>
            <a:ext cx="1015598" cy="9002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EPA issued regulations covering PEMS testing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4679" y="3199408"/>
            <a:ext cx="1103573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EPA’s PEMS SPOT (</a:t>
            </a:r>
            <a:r>
              <a:rPr lang="en-US" sz="1050" dirty="0" err="1"/>
              <a:t>Nonroad</a:t>
            </a:r>
            <a:r>
              <a:rPr lang="en-US" sz="1050" dirty="0"/>
              <a:t>) Development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7042" y="4147478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Future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32" y="1931948"/>
            <a:ext cx="1324976" cy="1158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9776" y="4170295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3593" y="4170295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457" y="4183221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1990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067" y="4183221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1980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156" y="4193113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1970</a:t>
            </a:r>
          </a:p>
        </p:txBody>
      </p:sp>
      <p:cxnSp>
        <p:nvCxnSpPr>
          <p:cNvPr id="27" name="Straight Arrow Connector 26"/>
          <p:cNvCxnSpPr>
            <a:stCxn id="11" idx="2"/>
          </p:cNvCxnSpPr>
          <p:nvPr/>
        </p:nvCxnSpPr>
        <p:spPr>
          <a:xfrm flipH="1">
            <a:off x="4313692" y="3302510"/>
            <a:ext cx="17917" cy="829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5116756" y="5303050"/>
            <a:ext cx="2844260" cy="524633"/>
          </a:xfrm>
          <a:prstGeom prst="rightArrow">
            <a:avLst/>
          </a:prstGeom>
          <a:gradFill>
            <a:gsLst>
              <a:gs pos="10000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EPA’s HD In-use PEMS Program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" y="3085013"/>
            <a:ext cx="1402646" cy="93799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2534503" y="3667019"/>
            <a:ext cx="1033145" cy="465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78424" y="3340639"/>
            <a:ext cx="468437" cy="791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Arrow 61"/>
          <p:cNvSpPr/>
          <p:nvPr/>
        </p:nvSpPr>
        <p:spPr>
          <a:xfrm>
            <a:off x="3589500" y="4826787"/>
            <a:ext cx="4334145" cy="476263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EPA PEMS Testing</a:t>
            </a:r>
          </a:p>
        </p:txBody>
      </p:sp>
      <p:cxnSp>
        <p:nvCxnSpPr>
          <p:cNvPr id="66" name="Straight Arrow Connector 65"/>
          <p:cNvCxnSpPr>
            <a:endCxn id="18" idx="0"/>
          </p:cNvCxnSpPr>
          <p:nvPr/>
        </p:nvCxnSpPr>
        <p:spPr>
          <a:xfrm flipH="1">
            <a:off x="4644136" y="3772183"/>
            <a:ext cx="390544" cy="398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44742" y="4170295"/>
            <a:ext cx="687890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8308" y="4164953"/>
            <a:ext cx="781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2015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224185" y="4447294"/>
            <a:ext cx="2622676" cy="431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EPA Chase Car Testing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020" y="2895600"/>
            <a:ext cx="1616430" cy="9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PEMS/PAMS </a:t>
            </a:r>
            <a:r>
              <a:rPr lang="en-US" dirty="0" smtClean="0"/>
              <a:t>Research Programs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3" y="1447800"/>
            <a:ext cx="8784511" cy="5057365"/>
          </a:xfrm>
        </p:spPr>
        <p:txBody>
          <a:bodyPr/>
          <a:lstStyle/>
          <a:p>
            <a:r>
              <a:rPr lang="en-US" dirty="0" smtClean="0"/>
              <a:t>Heavy Duty Vehicles</a:t>
            </a:r>
            <a:endParaRPr lang="en-US" dirty="0" smtClean="0"/>
          </a:p>
          <a:p>
            <a:r>
              <a:rPr lang="en-US" dirty="0" smtClean="0"/>
              <a:t>Non-Road Diesel Equipment</a:t>
            </a:r>
          </a:p>
          <a:p>
            <a:r>
              <a:rPr lang="en-US" dirty="0" smtClean="0"/>
              <a:t>Light Duty Vehicles</a:t>
            </a:r>
          </a:p>
          <a:p>
            <a:r>
              <a:rPr lang="en-US" dirty="0" smtClean="0"/>
              <a:t>We are pursuing partnerships to support these efforts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2012-08-30_11-24-34_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14" y="4064683"/>
            <a:ext cx="4708722" cy="2654427"/>
          </a:xfrm>
          <a:prstGeom prst="rect">
            <a:avLst/>
          </a:prstGeom>
        </p:spPr>
      </p:pic>
      <p:pic>
        <p:nvPicPr>
          <p:cNvPr id="6" name="Picture 5" descr="2208-1918-20070615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825" y="4026226"/>
            <a:ext cx="3886200" cy="2692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Emission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04965"/>
          </a:xfrm>
        </p:spPr>
        <p:txBody>
          <a:bodyPr/>
          <a:lstStyle/>
          <a:p>
            <a:r>
              <a:rPr lang="en-US" sz="2800" dirty="0" smtClean="0"/>
              <a:t>Forms </a:t>
            </a:r>
            <a:r>
              <a:rPr lang="en-US" sz="2800" dirty="0" smtClean="0"/>
              <a:t>the genesis for subsequent EPA actions </a:t>
            </a:r>
          </a:p>
          <a:p>
            <a:r>
              <a:rPr lang="en-US" sz="2800" dirty="0" smtClean="0"/>
              <a:t>EPA emissions inventories are primarily built from the “bottom up” using </a:t>
            </a:r>
            <a:r>
              <a:rPr lang="en-US" sz="2800" b="1" dirty="0" smtClean="0"/>
              <a:t>data</a:t>
            </a:r>
          </a:p>
          <a:p>
            <a:pPr lvl="1"/>
            <a:r>
              <a:rPr lang="en-US" sz="2400" dirty="0" smtClean="0"/>
              <a:t>from vehicle and equipment usage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dirty="0" smtClean="0"/>
              <a:t>real-world as well as laboratory measurements</a:t>
            </a:r>
            <a:endParaRPr lang="en-US" sz="2400" dirty="0" smtClean="0"/>
          </a:p>
          <a:p>
            <a:r>
              <a:rPr lang="en-US" sz="2800" dirty="0" smtClean="0"/>
              <a:t>Much of </a:t>
            </a:r>
            <a:r>
              <a:rPr lang="en-US" sz="2800" dirty="0" smtClean="0"/>
              <a:t>our vehicle data is from dynamometers – how do we translate that to the real-world activity?</a:t>
            </a:r>
          </a:p>
          <a:p>
            <a:r>
              <a:rPr lang="en-US" sz="2800" dirty="0" smtClean="0"/>
              <a:t>Testing in the real-world is </a:t>
            </a:r>
            <a:r>
              <a:rPr lang="en-US" sz="2800" dirty="0" smtClean="0"/>
              <a:t>inherently variable and non-repeatable – how can we scientifically compare with standards and dyno testing?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Cycle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7800"/>
            <a:ext cx="9067799" cy="5057365"/>
          </a:xfrm>
        </p:spPr>
        <p:txBody>
          <a:bodyPr/>
          <a:lstStyle/>
          <a:p>
            <a:r>
              <a:rPr lang="en-US" sz="2400" dirty="0" smtClean="0"/>
              <a:t>MOVES is </a:t>
            </a:r>
            <a:r>
              <a:rPr lang="en-US" sz="2400" dirty="0" smtClean="0"/>
              <a:t>at </a:t>
            </a:r>
            <a:r>
              <a:rPr lang="en-US" sz="2400" dirty="0" smtClean="0"/>
              <a:t>its </a:t>
            </a:r>
            <a:r>
              <a:rPr lang="en-US" sz="2400" dirty="0" smtClean="0"/>
              <a:t>core </a:t>
            </a:r>
            <a:r>
              <a:rPr lang="en-US" sz="2400" dirty="0" smtClean="0"/>
              <a:t>a physics-based </a:t>
            </a:r>
            <a:r>
              <a:rPr lang="en-US" sz="2400" dirty="0" smtClean="0"/>
              <a:t>modal </a:t>
            </a:r>
            <a:r>
              <a:rPr lang="en-US" sz="2400" dirty="0" smtClean="0"/>
              <a:t>model</a:t>
            </a:r>
          </a:p>
          <a:p>
            <a:r>
              <a:rPr lang="en-US" sz="2400" dirty="0"/>
              <a:t>Variability </a:t>
            </a:r>
            <a:r>
              <a:rPr lang="en-US" sz="2400" dirty="0" smtClean="0"/>
              <a:t>from real </a:t>
            </a:r>
            <a:r>
              <a:rPr lang="en-US" sz="2400" dirty="0"/>
              <a:t>world tests can be reduced when the road load impacts and acceleration </a:t>
            </a:r>
            <a:r>
              <a:rPr lang="en-US" sz="2400" dirty="0" smtClean="0"/>
              <a:t>rates considered</a:t>
            </a:r>
            <a:endParaRPr lang="en-US" sz="2400" dirty="0"/>
          </a:p>
          <a:p>
            <a:r>
              <a:rPr lang="en-US" sz="2400" dirty="0" smtClean="0"/>
              <a:t>By splitting up emissions by VSP modes, can convert any driving to any other cycle for an apples to apples comparison*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Can also describe any driving as function of other cycles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Can help reduce uncertainty related to conformity factors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*As long as you have covered sufficient operating window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48432"/>
            <a:ext cx="4495799" cy="2421858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05546"/>
              </p:ext>
            </p:extLst>
          </p:nvPr>
        </p:nvGraphicFramePr>
        <p:xfrm>
          <a:off x="4495800" y="4448432"/>
          <a:ext cx="4620490" cy="240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PEMS/PAMS Used in Regulations/Compliance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11950"/>
          </a:xfrm>
        </p:spPr>
        <p:txBody>
          <a:bodyPr>
            <a:spAutoFit/>
          </a:bodyPr>
          <a:lstStyle/>
          <a:p>
            <a:r>
              <a:rPr lang="en-US" sz="2800" dirty="0" smtClean="0"/>
              <a:t>Heavy </a:t>
            </a:r>
            <a:r>
              <a:rPr lang="en-US" sz="2800" dirty="0"/>
              <a:t>Duty</a:t>
            </a:r>
          </a:p>
          <a:p>
            <a:pPr lvl="1"/>
            <a:r>
              <a:rPr lang="en-US" dirty="0"/>
              <a:t>In-Use testing requirements, including Not To Exceed provisions</a:t>
            </a:r>
          </a:p>
          <a:p>
            <a:r>
              <a:rPr lang="en-US" sz="2800" dirty="0" smtClean="0"/>
              <a:t>LDV: Fuel </a:t>
            </a:r>
            <a:r>
              <a:rPr lang="en-US" sz="2800" dirty="0" smtClean="0"/>
              <a:t>Economy Labeling Rule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 smtClean="0"/>
              <a:t>in-use </a:t>
            </a:r>
            <a:r>
              <a:rPr lang="en-US" dirty="0" smtClean="0"/>
              <a:t>fuel economy from Kansas City vehicles, including Hybrid Electric Vehicles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smtClean="0"/>
              <a:t>any future labeling rule</a:t>
            </a:r>
          </a:p>
          <a:p>
            <a:r>
              <a:rPr lang="en-US" sz="2800" dirty="0" smtClean="0"/>
              <a:t>Ocean Going Vessel and Locomotive/Marine Rules</a:t>
            </a:r>
            <a:endParaRPr lang="en-US" sz="2800" dirty="0" smtClean="0"/>
          </a:p>
          <a:p>
            <a:r>
              <a:rPr lang="en-US" sz="2800" dirty="0" smtClean="0"/>
              <a:t>Off-cycle </a:t>
            </a:r>
            <a:r>
              <a:rPr lang="en-US" sz="2800" dirty="0"/>
              <a:t>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Off-Cycle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Light-Duty GHG Rules made allowances for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credits from technologies not measured on the fuel economy test procedures</a:t>
            </a:r>
          </a:p>
          <a:p>
            <a:r>
              <a:rPr lang="en-US" dirty="0" smtClean="0"/>
              <a:t>Manufacturers not using the pre-determined table values or 5-cycle testing must conduct a scientific study to quantify the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This includes consumer behavior</a:t>
            </a:r>
          </a:p>
          <a:p>
            <a:pPr lvl="1"/>
            <a:r>
              <a:rPr lang="en-US" dirty="0" smtClean="0"/>
              <a:t>Driving patterns</a:t>
            </a:r>
          </a:p>
          <a:p>
            <a:pPr lvl="1"/>
            <a:r>
              <a:rPr lang="en-US" dirty="0" smtClean="0"/>
              <a:t>Real-world emissions</a:t>
            </a:r>
          </a:p>
          <a:p>
            <a:r>
              <a:rPr lang="en-US" dirty="0" smtClean="0"/>
              <a:t>Our stakeholders will need your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 Compliance Oversight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95758"/>
          </a:xfrm>
        </p:spPr>
        <p:txBody>
          <a:bodyPr>
            <a:normAutofit/>
          </a:bodyPr>
          <a:lstStyle/>
          <a:p>
            <a:r>
              <a:rPr lang="en-US" dirty="0" smtClean="0"/>
              <a:t>Some fundamentals:</a:t>
            </a:r>
          </a:p>
          <a:p>
            <a:pPr lvl="1"/>
            <a:r>
              <a:rPr lang="en-US" sz="2400" dirty="0" smtClean="0"/>
              <a:t>Regulations alone don’t achieve emissions control. Vehicles and engines must comply if environmental benefits are to be realized</a:t>
            </a:r>
          </a:p>
          <a:p>
            <a:pPr lvl="1"/>
            <a:r>
              <a:rPr lang="en-US" sz="2400" dirty="0" smtClean="0"/>
              <a:t>Strong EPA presence and oversight is needed to maximize compliance</a:t>
            </a:r>
          </a:p>
          <a:p>
            <a:r>
              <a:rPr lang="en-US" dirty="0" smtClean="0"/>
              <a:t>Recent events have reinforced these realities</a:t>
            </a:r>
          </a:p>
          <a:p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2C4-34B4-4A6D-93A1-3A38D3F9C4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65396"/>
            <a:ext cx="3667967" cy="1839769"/>
          </a:xfrm>
          <a:prstGeom prst="rect">
            <a:avLst/>
          </a:prstGeom>
        </p:spPr>
      </p:pic>
      <p:pic>
        <p:nvPicPr>
          <p:cNvPr id="1026" name="Picture 1" descr="Image result for 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" y="4953000"/>
            <a:ext cx="3993917" cy="122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VES_Template_external">
  <a:themeElements>
    <a:clrScheme name="MOVES 3">
      <a:dk1>
        <a:sysClr val="windowText" lastClr="000000"/>
      </a:dk1>
      <a:lt1>
        <a:sysClr val="window" lastClr="FFFFFF"/>
      </a:lt1>
      <a:dk2>
        <a:srgbClr val="2B3791"/>
      </a:dk2>
      <a:lt2>
        <a:srgbClr val="95B3D7"/>
      </a:lt2>
      <a:accent1>
        <a:srgbClr val="009BDE"/>
      </a:accent1>
      <a:accent2>
        <a:srgbClr val="3AB54A"/>
      </a:accent2>
      <a:accent3>
        <a:srgbClr val="FF001B"/>
      </a:accent3>
      <a:accent4>
        <a:srgbClr val="8064A2"/>
      </a:accent4>
      <a:accent5>
        <a:srgbClr val="FFED00"/>
      </a:accent5>
      <a:accent6>
        <a:srgbClr val="F79646"/>
      </a:accent6>
      <a:hlink>
        <a:srgbClr val="0000FF"/>
      </a:hlink>
      <a:folHlink>
        <a:srgbClr val="9100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5600BC0-30AA-4AE8-A679-154807058BC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2D73582-67D8-42E6-9DFF-A14E4E80524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788E686-A7BA-421F-A1EA-222EF49580A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08FEAC4-787E-41FE-A396-2179FCA1FB0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4C1DAB4-86BA-44C5-9EEA-AD4EF6DB17B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8EB618E-1765-403B-A065-7EA2CA5861B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AF50C0E-228D-46F2-9C77-DCE13116E85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A099E9A-EBEC-4905-84B3-097C87CF8A6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C1F7132-E66D-4C21-A9AE-0DAD8A8B244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AA27A38-0842-4A7D-BA7C-106B0BD265F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4B9258F-0ED8-4E90-BC43-E72B47C8063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EE80044-CEC4-45A1-A30A-E52DAAD9316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2C1AA14-F3EE-4BE4-A78D-FF32C4413C5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C411567-FE8F-498B-AB74-736CBD16A09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E41D3F5-0BB6-4511-8A9E-AAC26BD6B61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A46E8E1-AEA4-4002-9E52-9E344A00EE9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6052B89-43F4-4046-825E-848ABB9C287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F6134F7-B00E-4F3A-B2F7-B961448A6E0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0C28CE3-24F8-4F5B-95C5-0C18D84948B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D2080A7-88D4-4AFC-9524-44312AE5957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DB643F6-F72F-4A2F-AAB1-AA6A70827B2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5AF8C84-ED66-4840-96C8-6CB313745D4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E1178C1-4B3C-4E63-9271-780AD16F5F8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08D0949-4D38-4C00-AE03-DCA0CC612A2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D2D19EA-2485-4BEA-888B-4D7B1537FF8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F3D6CAD-8098-4A6C-971B-6A3F32AF1ED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3CC3BEE-2730-4EFD-9359-B9D2EE6981B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69CA748-A674-4494-BDEB-9C163E5CF84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9F9009B-6D04-4782-9364-BAE37E9F8AF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7C11620-AC3C-4AEF-8B36-B62E8B93E08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00DAF55-DC5A-44FB-BE85-D1F01BBFF96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697EE46-DCC8-459F-8162-9E7832258DA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0145393-C0CF-4D81-86E0-0051034F35E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CBF9FF5-7348-470C-9BC7-07B54F167D9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9523349-F743-422C-9A78-B1A5F87182E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C7DEE41-1FB7-424E-96F4-0CE495D2950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2D344DC-2A39-4C45-B23D-3BB013FE5EC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64B1445-9400-4A85-9A10-40129C7285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00B242C-ECBE-4DE7-9A23-96A3C349300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2C013D7-E7CF-43D2-9793-DA362091BBB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817183-10F5-452D-9704-22A0D8B4D13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D47EE4BB-DEA3-40CD-9DC4-3B52E42A6E0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AEB13F4-BCF9-418A-8EBC-1BE212E954FA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E7DC490-962A-4A1B-8E5C-D603EF960A9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3DEFA9B-893C-4243-AB25-DDAA805DEC40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E65ABD5-2812-4901-9271-91AF2AB554B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7DC6F97-F07C-4363-A97C-7ACAE1E9BED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4BBA113-3469-449C-812A-B158B2D39F1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7BF4051A-A1E2-4293-99A8-3178B71038F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C24D0F5-54EE-4091-940F-F949D111DCD3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004D45FE-8115-4CA8-85AD-6CBA404060DD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81FA51A3-0BE8-4B3A-8E58-DC0FAF03831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0258B81-12D8-416C-85F5-159B0C84BDC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A9E6F57-B545-4889-A7A9-38F3082AE1B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EF7F839-7B8A-46A3-9A3C-823350EBA47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76C31FD-7674-4480-9D4F-4E18791C6E26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E55B0589-B41D-4919-B678-ADA8524C3EE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F2B11114-F99E-436E-983C-D0FC4DD0CA29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7664EF5-D3E4-49BE-8ABE-F33B9DECEDA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4D06B27-A245-4EAE-9163-72B24C6104B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7A27406-AA96-4C48-9326-9412FB0D3B1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BE5F316-BF89-4598-95C1-57211545D5D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F5DAE80-5FA6-4177-B200-46E45E9127F2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BC01542-F2F3-431D-BD14-12350C3A2FD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8C6E620-BCA4-41A7-B73D-84A420FCB4A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51DA0D0-41A3-4E77-A313-705C1C595B3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6D703B5-27C6-4B49-A4F6-E5F98A23154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6004E07-6473-4690-9422-BD7DFC3A347D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BCE0FFC1-1B0D-43BB-993C-FA16E844D63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219DE4A0-87E2-415B-977D-2E7560B1A49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6A90F89-64B9-4C9E-8D00-6E649BBE724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F73AA36-CC82-4DE9-A457-2CB0AB3D958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735972A-7803-45A2-8026-001D21C2AD0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5A6A122-BB94-4154-A93D-926074A8EA0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FB0320-8080-4D66-8752-C331C547828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BF79543-EF86-4800-998C-EF830D1AC42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E3529F2-E474-41D9-A6CC-BFB5C89DAAA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CFA3A97-F9E0-4DBC-AA88-A6E67B6737B3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8D98EE98-BE82-487B-B78B-C00DEDCB5D9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DB8AADA-C8B5-4F9D-9C4B-0F14FB809AB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5D5FC4B-5C41-4193-B16E-03B3413BD52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7CCCF48-6CFF-457B-9E44-B1DF6104959A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05262E1-D59A-4C19-A888-9EF7395E599B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764DFDA6-C7B5-4565-9E0D-DE419CC383B7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C9506B7-A2E8-4535-91B0-A39912018B2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B1F30BE-AF02-4D52-BDEA-F9BBF81CC331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4D5E18F-1D7F-4DDA-8A17-CA103BCE531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719C204-2E46-4E65-A9EA-DDF2D096EB2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284E0A5-95E3-49A4-B43F-095B6B1582FD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26DBB0E-08AC-464E-928A-4557BB22C80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17CD049-6432-481A-A88F-7D5EBC2BC3A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D842C3FF-EBF7-43E8-A9B7-788310D01BB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1614149-B46C-4ABA-8D97-121EFB6DB4D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20806</TotalTime>
  <Words>1089</Words>
  <Application>Microsoft Office PowerPoint</Application>
  <PresentationFormat>On-screen Show (4:3)</PresentationFormat>
  <Paragraphs>172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Custom Design</vt:lpstr>
      <vt:lpstr>1_Custom Design</vt:lpstr>
      <vt:lpstr>2_Custom Design</vt:lpstr>
      <vt:lpstr>MOVES_Template_external</vt:lpstr>
      <vt:lpstr>Real-World Emissions From Mobile Sources   Edward Nam USEPA Office of Transportation and Air Quality</vt:lpstr>
      <vt:lpstr>Introduction</vt:lpstr>
      <vt:lpstr>PEMS History</vt:lpstr>
      <vt:lpstr>PEMS/PAMS Research Programs Underway</vt:lpstr>
      <vt:lpstr>Research and Emission Inventories</vt:lpstr>
      <vt:lpstr>Drive Cycle Comparisons</vt:lpstr>
      <vt:lpstr>PEMS/PAMS Used in Regulations/Compliance Efforts</vt:lpstr>
      <vt:lpstr>Off-Cycle Emissions</vt:lpstr>
      <vt:lpstr>EPA Compliance Oversight</vt:lpstr>
      <vt:lpstr>Compliance Actions - Additional Examples</vt:lpstr>
      <vt:lpstr>Importance of Compliance – Some Examples</vt:lpstr>
      <vt:lpstr>Our Compliance Approach</vt:lpstr>
      <vt:lpstr>EPA Has Been PEMS Compliance Testing for 15+ Years</vt:lpstr>
      <vt:lpstr>Conclusions</vt:lpstr>
      <vt:lpstr>We’re In This Together</vt:lpstr>
      <vt:lpstr>Appendix</vt:lpstr>
      <vt:lpstr>Example: Light-Duty Vehicle Compliance Program</vt:lpstr>
    </vt:vector>
  </TitlesOfParts>
  <Company>U.S.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Division Directors</dc:title>
  <dc:subject>Certification &amp; Compliance</dc:subject>
  <dc:creator>Dan Harrison &amp; Khesha Jennings</dc:creator>
  <cp:lastModifiedBy>Nam, Ed</cp:lastModifiedBy>
  <cp:revision>680</cp:revision>
  <cp:lastPrinted>2003-09-23T15:49:15Z</cp:lastPrinted>
  <dcterms:created xsi:type="dcterms:W3CDTF">2002-01-25T17:26:14Z</dcterms:created>
  <dcterms:modified xsi:type="dcterms:W3CDTF">2016-03-17T05:58:05Z</dcterms:modified>
</cp:coreProperties>
</file>