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customXml/itemProps17.xml" ContentType="application/vnd.openxmlformats-officedocument.customXmlProperties+xml"/>
  <Override PartName="/customXml/itemProps18.xml" ContentType="application/vnd.openxmlformats-officedocument.customXmlProperties+xml"/>
  <Override PartName="/customXml/itemProps19.xml" ContentType="application/vnd.openxmlformats-officedocument.customXmlProperties+xml"/>
  <Override PartName="/customXml/itemProps20.xml" ContentType="application/vnd.openxmlformats-officedocument.customXmlProperties+xml"/>
  <Override PartName="/customXml/itemProps21.xml" ContentType="application/vnd.openxmlformats-officedocument.customXmlProperties+xml"/>
  <Override PartName="/customXml/itemProps22.xml" ContentType="application/vnd.openxmlformats-officedocument.customXmlProperties+xml"/>
  <Override PartName="/customXml/itemProps23.xml" ContentType="application/vnd.openxmlformats-officedocument.customXmlProperties+xml"/>
  <Override PartName="/customXml/itemProps24.xml" ContentType="application/vnd.openxmlformats-officedocument.customXmlProperties+xml"/>
  <Override PartName="/customXml/itemProps25.xml" ContentType="application/vnd.openxmlformats-officedocument.customXmlProperties+xml"/>
  <Override PartName="/customXml/itemProps26.xml" ContentType="application/vnd.openxmlformats-officedocument.customXmlProperties+xml"/>
  <Override PartName="/customXml/itemProps27.xml" ContentType="application/vnd.openxmlformats-officedocument.customXmlProperties+xml"/>
  <Override PartName="/customXml/itemProps28.xml" ContentType="application/vnd.openxmlformats-officedocument.customXmlProperties+xml"/>
  <Override PartName="/customXml/itemProps29.xml" ContentType="application/vnd.openxmlformats-officedocument.customXmlProperties+xml"/>
  <Override PartName="/customXml/itemProps30.xml" ContentType="application/vnd.openxmlformats-officedocument.customXmlProperties+xml"/>
  <Override PartName="/customXml/itemProps31.xml" ContentType="application/vnd.openxmlformats-officedocument.customXmlProperties+xml"/>
  <Override PartName="/customXml/itemProps32.xml" ContentType="application/vnd.openxmlformats-officedocument.customXmlProperties+xml"/>
  <Override PartName="/customXml/itemProps33.xml" ContentType="application/vnd.openxmlformats-officedocument.customXmlProperties+xml"/>
  <Override PartName="/customXml/itemProps34.xml" ContentType="application/vnd.openxmlformats-officedocument.customXmlProperties+xml"/>
  <Override PartName="/customXml/itemProps35.xml" ContentType="application/vnd.openxmlformats-officedocument.customXmlProperties+xml"/>
  <Override PartName="/customXml/itemProps36.xml" ContentType="application/vnd.openxmlformats-officedocument.customXmlProperties+xml"/>
  <Override PartName="/customXml/itemProps37.xml" ContentType="application/vnd.openxmlformats-officedocument.customXmlProperties+xml"/>
  <Override PartName="/customXml/itemProps38.xml" ContentType="application/vnd.openxmlformats-officedocument.customXmlProperties+xml"/>
  <Override PartName="/customXml/itemProps39.xml" ContentType="application/vnd.openxmlformats-officedocument.customXmlProperties+xml"/>
  <Override PartName="/customXml/itemProps40.xml" ContentType="application/vnd.openxmlformats-officedocument.customXmlProperties+xml"/>
  <Override PartName="/customXml/itemProps41.xml" ContentType="application/vnd.openxmlformats-officedocument.customXmlProperties+xml"/>
  <Override PartName="/customXml/itemProps42.xml" ContentType="application/vnd.openxmlformats-officedocument.customXmlProperties+xml"/>
  <Override PartName="/customXml/itemProps43.xml" ContentType="application/vnd.openxmlformats-officedocument.customXmlProperties+xml"/>
  <Override PartName="/customXml/itemProps44.xml" ContentType="application/vnd.openxmlformats-officedocument.customXmlProperties+xml"/>
  <Override PartName="/customXml/itemProps45.xml" ContentType="application/vnd.openxmlformats-officedocument.customXmlProperties+xml"/>
  <Override PartName="/customXml/itemProps46.xml" ContentType="application/vnd.openxmlformats-officedocument.customXmlProperties+xml"/>
  <Override PartName="/customXml/itemProps47.xml" ContentType="application/vnd.openxmlformats-officedocument.customXmlProperties+xml"/>
  <Override PartName="/customXml/itemProps48.xml" ContentType="application/vnd.openxmlformats-officedocument.customXmlProperties+xml"/>
  <Override PartName="/customXml/itemProps49.xml" ContentType="application/vnd.openxmlformats-officedocument.customXmlProperties+xml"/>
  <Override PartName="/customXml/itemProps50.xml" ContentType="application/vnd.openxmlformats-officedocument.customXmlProperties+xml"/>
  <Override PartName="/customXml/itemProps51.xml" ContentType="application/vnd.openxmlformats-officedocument.customXmlProperties+xml"/>
  <Override PartName="/customXml/itemProps52.xml" ContentType="application/vnd.openxmlformats-officedocument.customXmlProperties+xml"/>
  <Override PartName="/customXml/itemProps53.xml" ContentType="application/vnd.openxmlformats-officedocument.customXmlProperties+xml"/>
  <Override PartName="/customXml/itemProps54.xml" ContentType="application/vnd.openxmlformats-officedocument.customXmlProperties+xml"/>
  <Override PartName="/customXml/itemProps55.xml" ContentType="application/vnd.openxmlformats-officedocument.customXmlProperties+xml"/>
  <Override PartName="/customXml/itemProps56.xml" ContentType="application/vnd.openxmlformats-officedocument.customXmlProperties+xml"/>
  <Override PartName="/customXml/itemProps57.xml" ContentType="application/vnd.openxmlformats-officedocument.customXmlProperties+xml"/>
  <Override PartName="/customXml/itemProps58.xml" ContentType="application/vnd.openxmlformats-officedocument.customXmlProperties+xml"/>
  <Override PartName="/customXml/itemProps59.xml" ContentType="application/vnd.openxmlformats-officedocument.customXmlProperties+xml"/>
  <Override PartName="/customXml/itemProps60.xml" ContentType="application/vnd.openxmlformats-officedocument.customXmlProperties+xml"/>
  <Override PartName="/customXml/itemProps61.xml" ContentType="application/vnd.openxmlformats-officedocument.customXmlProperties+xml"/>
  <Override PartName="/customXml/itemProps62.xml" ContentType="application/vnd.openxmlformats-officedocument.customXmlProperties+xml"/>
  <Override PartName="/customXml/itemProps63.xml" ContentType="application/vnd.openxmlformats-officedocument.customXmlProperties+xml"/>
  <Override PartName="/customXml/itemProps64.xml" ContentType="application/vnd.openxmlformats-officedocument.customXmlProperties+xml"/>
  <Override PartName="/customXml/itemProps65.xml" ContentType="application/vnd.openxmlformats-officedocument.customXmlProperties+xml"/>
  <Override PartName="/customXml/itemProps66.xml" ContentType="application/vnd.openxmlformats-officedocument.customXmlProperties+xml"/>
  <Override PartName="/customXml/itemProps67.xml" ContentType="application/vnd.openxmlformats-officedocument.customXmlProperties+xml"/>
  <Override PartName="/customXml/itemProps68.xml" ContentType="application/vnd.openxmlformats-officedocument.customXmlProperties+xml"/>
  <Override PartName="/customXml/itemProps69.xml" ContentType="application/vnd.openxmlformats-officedocument.customXmlProperties+xml"/>
  <Override PartName="/customXml/itemProps70.xml" ContentType="application/vnd.openxmlformats-officedocument.customXmlProperties+xml"/>
  <Override PartName="/customXml/itemProps71.xml" ContentType="application/vnd.openxmlformats-officedocument.customXmlProperties+xml"/>
  <Override PartName="/customXml/itemProps72.xml" ContentType="application/vnd.openxmlformats-officedocument.customXmlProperties+xml"/>
  <Override PartName="/customXml/itemProps73.xml" ContentType="application/vnd.openxmlformats-officedocument.customXmlProperties+xml"/>
  <Override PartName="/customXml/itemProps74.xml" ContentType="application/vnd.openxmlformats-officedocument.customXmlProperties+xml"/>
  <Override PartName="/customXml/itemProps75.xml" ContentType="application/vnd.openxmlformats-officedocument.customXmlProperties+xml"/>
  <Override PartName="/customXml/itemProps76.xml" ContentType="application/vnd.openxmlformats-officedocument.customXmlProperties+xml"/>
  <Override PartName="/customXml/itemProps77.xml" ContentType="application/vnd.openxmlformats-officedocument.customXmlProperties+xml"/>
  <Override PartName="/customXml/itemProps78.xml" ContentType="application/vnd.openxmlformats-officedocument.customXmlProperties+xml"/>
  <Override PartName="/customXml/itemProps79.xml" ContentType="application/vnd.openxmlformats-officedocument.customXmlProperties+xml"/>
  <Override PartName="/customXml/itemProps80.xml" ContentType="application/vnd.openxmlformats-officedocument.customXmlProperties+xml"/>
  <Override PartName="/customXml/itemProps81.xml" ContentType="application/vnd.openxmlformats-officedocument.customXmlProperties+xml"/>
  <Override PartName="/customXml/itemProps82.xml" ContentType="application/vnd.openxmlformats-officedocument.customXmlProperties+xml"/>
  <Override PartName="/customXml/itemProps83.xml" ContentType="application/vnd.openxmlformats-officedocument.customXmlProperties+xml"/>
  <Override PartName="/customXml/itemProps84.xml" ContentType="application/vnd.openxmlformats-officedocument.customXmlProperties+xml"/>
  <Override PartName="/customXml/itemProps85.xml" ContentType="application/vnd.openxmlformats-officedocument.customXmlProperties+xml"/>
  <Override PartName="/customXml/itemProps86.xml" ContentType="application/vnd.openxmlformats-officedocument.customXmlProperties+xml"/>
  <Override PartName="/customXml/itemProps87.xml" ContentType="application/vnd.openxmlformats-officedocument.customXmlProperties+xml"/>
  <Override PartName="/customXml/itemProps88.xml" ContentType="application/vnd.openxmlformats-officedocument.customXmlProperties+xml"/>
  <Override PartName="/customXml/itemProps89.xml" ContentType="application/vnd.openxmlformats-officedocument.customXmlProperties+xml"/>
  <Override PartName="/customXml/itemProps90.xml" ContentType="application/vnd.openxmlformats-officedocument.customXmlProperties+xml"/>
  <Override PartName="/customXml/itemProps91.xml" ContentType="application/vnd.openxmlformats-officedocument.customXmlProperties+xml"/>
  <Override PartName="/customXml/itemProps92.xml" ContentType="application/vnd.openxmlformats-officedocument.customXmlProperties+xml"/>
  <Override PartName="/customXml/itemProps9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4" r:id="rId94"/>
    <p:sldMasterId id="2147483676" r:id="rId95"/>
    <p:sldMasterId id="2147483727" r:id="rId96"/>
    <p:sldMasterId id="2147483739" r:id="rId97"/>
  </p:sldMasterIdLst>
  <p:notesMasterIdLst>
    <p:notesMasterId r:id="rId115"/>
  </p:notesMasterIdLst>
  <p:handoutMasterIdLst>
    <p:handoutMasterId r:id="rId116"/>
  </p:handoutMasterIdLst>
  <p:sldIdLst>
    <p:sldId id="446" r:id="rId98"/>
    <p:sldId id="800" r:id="rId99"/>
    <p:sldId id="817" r:id="rId100"/>
    <p:sldId id="805" r:id="rId101"/>
    <p:sldId id="801" r:id="rId102"/>
    <p:sldId id="802" r:id="rId103"/>
    <p:sldId id="816" r:id="rId104"/>
    <p:sldId id="813" r:id="rId105"/>
    <p:sldId id="789" r:id="rId106"/>
    <p:sldId id="807" r:id="rId107"/>
    <p:sldId id="573" r:id="rId108"/>
    <p:sldId id="815" r:id="rId109"/>
    <p:sldId id="809" r:id="rId110"/>
    <p:sldId id="811" r:id="rId111"/>
    <p:sldId id="818" r:id="rId112"/>
    <p:sldId id="788" r:id="rId113"/>
    <p:sldId id="769" r:id="rId114"/>
  </p:sldIdLst>
  <p:sldSz cx="9144000" cy="6858000" type="screen4x3"/>
  <p:notesSz cx="7010400" cy="92964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000" b="1" kern="1200">
        <a:solidFill>
          <a:schemeClr val="tx2"/>
        </a:solidFill>
        <a:latin typeface="Arial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000" b="1" kern="1200">
        <a:solidFill>
          <a:schemeClr val="tx2"/>
        </a:solidFill>
        <a:latin typeface="Arial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000" b="1" kern="1200">
        <a:solidFill>
          <a:schemeClr val="tx2"/>
        </a:solidFill>
        <a:latin typeface="Arial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000" b="1" kern="1200">
        <a:solidFill>
          <a:schemeClr val="tx2"/>
        </a:solidFill>
        <a:latin typeface="Arial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000" b="1" kern="1200">
        <a:solidFill>
          <a:schemeClr val="tx2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b="1" kern="1200">
        <a:solidFill>
          <a:schemeClr val="tx2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b="1" kern="1200">
        <a:solidFill>
          <a:schemeClr val="tx2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b="1" kern="1200">
        <a:solidFill>
          <a:schemeClr val="tx2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b="1" kern="1200">
        <a:solidFill>
          <a:schemeClr val="tx2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ohen, Janet" initials="JC" lastIdx="7" clrIdx="0"/>
  <p:cmAuthor id="1" name="Cohen, Janet" initials="CJ" lastIdx="1" clrIdx="1">
    <p:extLst>
      <p:ext uri="{19B8F6BF-5375-455C-9EA6-DF929625EA0E}">
        <p15:presenceInfo xmlns:p15="http://schemas.microsoft.com/office/powerpoint/2012/main" userId="S-1-5-21-1339303556-449845944-1601390327-15646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33CC33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16" autoAdjust="0"/>
    <p:restoredTop sz="93841" autoAdjust="0"/>
  </p:normalViewPr>
  <p:slideViewPr>
    <p:cSldViewPr>
      <p:cViewPr varScale="1">
        <p:scale>
          <a:sx n="47" d="100"/>
          <a:sy n="47" d="100"/>
        </p:scale>
        <p:origin x="66" y="540"/>
      </p:cViewPr>
      <p:guideLst>
        <p:guide orient="horz" pos="2160"/>
        <p:guide pos="2880"/>
      </p:guideLst>
    </p:cSldViewPr>
  </p:slideViewPr>
  <p:outlineViewPr>
    <p:cViewPr>
      <p:scale>
        <a:sx n="66" d="100"/>
        <a:sy n="66" d="100"/>
      </p:scale>
      <p:origin x="42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1260" y="-96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customXml" Target="../customXml/item26.xml"/><Relationship Id="rId117" Type="http://schemas.openxmlformats.org/officeDocument/2006/relationships/commentAuthors" Target="commentAuthors.xml"/><Relationship Id="rId21" Type="http://schemas.openxmlformats.org/officeDocument/2006/relationships/customXml" Target="../customXml/item21.xml"/><Relationship Id="rId42" Type="http://schemas.openxmlformats.org/officeDocument/2006/relationships/customXml" Target="../customXml/item42.xml"/><Relationship Id="rId47" Type="http://schemas.openxmlformats.org/officeDocument/2006/relationships/customXml" Target="../customXml/item47.xml"/><Relationship Id="rId63" Type="http://schemas.openxmlformats.org/officeDocument/2006/relationships/customXml" Target="../customXml/item63.xml"/><Relationship Id="rId68" Type="http://schemas.openxmlformats.org/officeDocument/2006/relationships/customXml" Target="../customXml/item68.xml"/><Relationship Id="rId84" Type="http://schemas.openxmlformats.org/officeDocument/2006/relationships/customXml" Target="../customXml/item84.xml"/><Relationship Id="rId89" Type="http://schemas.openxmlformats.org/officeDocument/2006/relationships/customXml" Target="../customXml/item89.xml"/><Relationship Id="rId112" Type="http://schemas.openxmlformats.org/officeDocument/2006/relationships/slide" Target="slides/slide15.xml"/><Relationship Id="rId16" Type="http://schemas.openxmlformats.org/officeDocument/2006/relationships/customXml" Target="../customXml/item16.xml"/><Relationship Id="rId107" Type="http://schemas.openxmlformats.org/officeDocument/2006/relationships/slide" Target="slides/slide10.xml"/><Relationship Id="rId11" Type="http://schemas.openxmlformats.org/officeDocument/2006/relationships/customXml" Target="../customXml/item11.xml"/><Relationship Id="rId32" Type="http://schemas.openxmlformats.org/officeDocument/2006/relationships/customXml" Target="../customXml/item32.xml"/><Relationship Id="rId37" Type="http://schemas.openxmlformats.org/officeDocument/2006/relationships/customXml" Target="../customXml/item37.xml"/><Relationship Id="rId53" Type="http://schemas.openxmlformats.org/officeDocument/2006/relationships/customXml" Target="../customXml/item53.xml"/><Relationship Id="rId58" Type="http://schemas.openxmlformats.org/officeDocument/2006/relationships/customXml" Target="../customXml/item58.xml"/><Relationship Id="rId74" Type="http://schemas.openxmlformats.org/officeDocument/2006/relationships/customXml" Target="../customXml/item74.xml"/><Relationship Id="rId79" Type="http://schemas.openxmlformats.org/officeDocument/2006/relationships/customXml" Target="../customXml/item79.xml"/><Relationship Id="rId102" Type="http://schemas.openxmlformats.org/officeDocument/2006/relationships/slide" Target="slides/slide5.xml"/><Relationship Id="rId5" Type="http://schemas.openxmlformats.org/officeDocument/2006/relationships/customXml" Target="../customXml/item5.xml"/><Relationship Id="rId61" Type="http://schemas.openxmlformats.org/officeDocument/2006/relationships/customXml" Target="../customXml/item61.xml"/><Relationship Id="rId82" Type="http://schemas.openxmlformats.org/officeDocument/2006/relationships/customXml" Target="../customXml/item82.xml"/><Relationship Id="rId90" Type="http://schemas.openxmlformats.org/officeDocument/2006/relationships/customXml" Target="../customXml/item90.xml"/><Relationship Id="rId95" Type="http://schemas.openxmlformats.org/officeDocument/2006/relationships/slideMaster" Target="slideMasters/slideMaster2.xml"/><Relationship Id="rId19" Type="http://schemas.openxmlformats.org/officeDocument/2006/relationships/customXml" Target="../customXml/item19.xml"/><Relationship Id="rId14" Type="http://schemas.openxmlformats.org/officeDocument/2006/relationships/customXml" Target="../customXml/item14.xml"/><Relationship Id="rId22" Type="http://schemas.openxmlformats.org/officeDocument/2006/relationships/customXml" Target="../customXml/item22.xml"/><Relationship Id="rId27" Type="http://schemas.openxmlformats.org/officeDocument/2006/relationships/customXml" Target="../customXml/item27.xml"/><Relationship Id="rId30" Type="http://schemas.openxmlformats.org/officeDocument/2006/relationships/customXml" Target="../customXml/item30.xml"/><Relationship Id="rId35" Type="http://schemas.openxmlformats.org/officeDocument/2006/relationships/customXml" Target="../customXml/item35.xml"/><Relationship Id="rId43" Type="http://schemas.openxmlformats.org/officeDocument/2006/relationships/customXml" Target="../customXml/item43.xml"/><Relationship Id="rId48" Type="http://schemas.openxmlformats.org/officeDocument/2006/relationships/customXml" Target="../customXml/item48.xml"/><Relationship Id="rId56" Type="http://schemas.openxmlformats.org/officeDocument/2006/relationships/customXml" Target="../customXml/item56.xml"/><Relationship Id="rId64" Type="http://schemas.openxmlformats.org/officeDocument/2006/relationships/customXml" Target="../customXml/item64.xml"/><Relationship Id="rId69" Type="http://schemas.openxmlformats.org/officeDocument/2006/relationships/customXml" Target="../customXml/item69.xml"/><Relationship Id="rId77" Type="http://schemas.openxmlformats.org/officeDocument/2006/relationships/customXml" Target="../customXml/item77.xml"/><Relationship Id="rId100" Type="http://schemas.openxmlformats.org/officeDocument/2006/relationships/slide" Target="slides/slide3.xml"/><Relationship Id="rId105" Type="http://schemas.openxmlformats.org/officeDocument/2006/relationships/slide" Target="slides/slide8.xml"/><Relationship Id="rId113" Type="http://schemas.openxmlformats.org/officeDocument/2006/relationships/slide" Target="slides/slide16.xml"/><Relationship Id="rId118" Type="http://schemas.openxmlformats.org/officeDocument/2006/relationships/presProps" Target="presProps.xml"/><Relationship Id="rId8" Type="http://schemas.openxmlformats.org/officeDocument/2006/relationships/customXml" Target="../customXml/item8.xml"/><Relationship Id="rId51" Type="http://schemas.openxmlformats.org/officeDocument/2006/relationships/customXml" Target="../customXml/item51.xml"/><Relationship Id="rId72" Type="http://schemas.openxmlformats.org/officeDocument/2006/relationships/customXml" Target="../customXml/item72.xml"/><Relationship Id="rId80" Type="http://schemas.openxmlformats.org/officeDocument/2006/relationships/customXml" Target="../customXml/item80.xml"/><Relationship Id="rId85" Type="http://schemas.openxmlformats.org/officeDocument/2006/relationships/customXml" Target="../customXml/item85.xml"/><Relationship Id="rId93" Type="http://schemas.openxmlformats.org/officeDocument/2006/relationships/customXml" Target="../customXml/item93.xml"/><Relationship Id="rId98" Type="http://schemas.openxmlformats.org/officeDocument/2006/relationships/slide" Target="slides/slide1.xml"/><Relationship Id="rId121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customXml" Target="../customXml/item12.xml"/><Relationship Id="rId17" Type="http://schemas.openxmlformats.org/officeDocument/2006/relationships/customXml" Target="../customXml/item17.xml"/><Relationship Id="rId25" Type="http://schemas.openxmlformats.org/officeDocument/2006/relationships/customXml" Target="../customXml/item25.xml"/><Relationship Id="rId33" Type="http://schemas.openxmlformats.org/officeDocument/2006/relationships/customXml" Target="../customXml/item33.xml"/><Relationship Id="rId38" Type="http://schemas.openxmlformats.org/officeDocument/2006/relationships/customXml" Target="../customXml/item38.xml"/><Relationship Id="rId46" Type="http://schemas.openxmlformats.org/officeDocument/2006/relationships/customXml" Target="../customXml/item46.xml"/><Relationship Id="rId59" Type="http://schemas.openxmlformats.org/officeDocument/2006/relationships/customXml" Target="../customXml/item59.xml"/><Relationship Id="rId67" Type="http://schemas.openxmlformats.org/officeDocument/2006/relationships/customXml" Target="../customXml/item67.xml"/><Relationship Id="rId103" Type="http://schemas.openxmlformats.org/officeDocument/2006/relationships/slide" Target="slides/slide6.xml"/><Relationship Id="rId108" Type="http://schemas.openxmlformats.org/officeDocument/2006/relationships/slide" Target="slides/slide11.xml"/><Relationship Id="rId116" Type="http://schemas.openxmlformats.org/officeDocument/2006/relationships/handoutMaster" Target="handoutMasters/handoutMaster1.xml"/><Relationship Id="rId20" Type="http://schemas.openxmlformats.org/officeDocument/2006/relationships/customXml" Target="../customXml/item20.xml"/><Relationship Id="rId41" Type="http://schemas.openxmlformats.org/officeDocument/2006/relationships/customXml" Target="../customXml/item41.xml"/><Relationship Id="rId54" Type="http://schemas.openxmlformats.org/officeDocument/2006/relationships/customXml" Target="../customXml/item54.xml"/><Relationship Id="rId62" Type="http://schemas.openxmlformats.org/officeDocument/2006/relationships/customXml" Target="../customXml/item62.xml"/><Relationship Id="rId70" Type="http://schemas.openxmlformats.org/officeDocument/2006/relationships/customXml" Target="../customXml/item70.xml"/><Relationship Id="rId75" Type="http://schemas.openxmlformats.org/officeDocument/2006/relationships/customXml" Target="../customXml/item75.xml"/><Relationship Id="rId83" Type="http://schemas.openxmlformats.org/officeDocument/2006/relationships/customXml" Target="../customXml/item83.xml"/><Relationship Id="rId88" Type="http://schemas.openxmlformats.org/officeDocument/2006/relationships/customXml" Target="../customXml/item88.xml"/><Relationship Id="rId91" Type="http://schemas.openxmlformats.org/officeDocument/2006/relationships/customXml" Target="../customXml/item91.xml"/><Relationship Id="rId96" Type="http://schemas.openxmlformats.org/officeDocument/2006/relationships/slideMaster" Target="slideMasters/slideMaster3.xml"/><Relationship Id="rId111" Type="http://schemas.openxmlformats.org/officeDocument/2006/relationships/slide" Target="slides/slide14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5" Type="http://schemas.openxmlformats.org/officeDocument/2006/relationships/customXml" Target="../customXml/item15.xml"/><Relationship Id="rId23" Type="http://schemas.openxmlformats.org/officeDocument/2006/relationships/customXml" Target="../customXml/item23.xml"/><Relationship Id="rId28" Type="http://schemas.openxmlformats.org/officeDocument/2006/relationships/customXml" Target="../customXml/item28.xml"/><Relationship Id="rId36" Type="http://schemas.openxmlformats.org/officeDocument/2006/relationships/customXml" Target="../customXml/item36.xml"/><Relationship Id="rId49" Type="http://schemas.openxmlformats.org/officeDocument/2006/relationships/customXml" Target="../customXml/item49.xml"/><Relationship Id="rId57" Type="http://schemas.openxmlformats.org/officeDocument/2006/relationships/customXml" Target="../customXml/item57.xml"/><Relationship Id="rId106" Type="http://schemas.openxmlformats.org/officeDocument/2006/relationships/slide" Target="slides/slide9.xml"/><Relationship Id="rId114" Type="http://schemas.openxmlformats.org/officeDocument/2006/relationships/slide" Target="slides/slide17.xml"/><Relationship Id="rId119" Type="http://schemas.openxmlformats.org/officeDocument/2006/relationships/viewProps" Target="viewProps.xml"/><Relationship Id="rId10" Type="http://schemas.openxmlformats.org/officeDocument/2006/relationships/customXml" Target="../customXml/item10.xml"/><Relationship Id="rId31" Type="http://schemas.openxmlformats.org/officeDocument/2006/relationships/customXml" Target="../customXml/item31.xml"/><Relationship Id="rId44" Type="http://schemas.openxmlformats.org/officeDocument/2006/relationships/customXml" Target="../customXml/item44.xml"/><Relationship Id="rId52" Type="http://schemas.openxmlformats.org/officeDocument/2006/relationships/customXml" Target="../customXml/item52.xml"/><Relationship Id="rId60" Type="http://schemas.openxmlformats.org/officeDocument/2006/relationships/customXml" Target="../customXml/item60.xml"/><Relationship Id="rId65" Type="http://schemas.openxmlformats.org/officeDocument/2006/relationships/customXml" Target="../customXml/item65.xml"/><Relationship Id="rId73" Type="http://schemas.openxmlformats.org/officeDocument/2006/relationships/customXml" Target="../customXml/item73.xml"/><Relationship Id="rId78" Type="http://schemas.openxmlformats.org/officeDocument/2006/relationships/customXml" Target="../customXml/item78.xml"/><Relationship Id="rId81" Type="http://schemas.openxmlformats.org/officeDocument/2006/relationships/customXml" Target="../customXml/item81.xml"/><Relationship Id="rId86" Type="http://schemas.openxmlformats.org/officeDocument/2006/relationships/customXml" Target="../customXml/item86.xml"/><Relationship Id="rId94" Type="http://schemas.openxmlformats.org/officeDocument/2006/relationships/slideMaster" Target="slideMasters/slideMaster1.xml"/><Relationship Id="rId99" Type="http://schemas.openxmlformats.org/officeDocument/2006/relationships/slide" Target="slides/slide2.xml"/><Relationship Id="rId101" Type="http://schemas.openxmlformats.org/officeDocument/2006/relationships/slide" Target="slides/slide4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3" Type="http://schemas.openxmlformats.org/officeDocument/2006/relationships/customXml" Target="../customXml/item13.xml"/><Relationship Id="rId18" Type="http://schemas.openxmlformats.org/officeDocument/2006/relationships/customXml" Target="../customXml/item18.xml"/><Relationship Id="rId39" Type="http://schemas.openxmlformats.org/officeDocument/2006/relationships/customXml" Target="../customXml/item39.xml"/><Relationship Id="rId109" Type="http://schemas.openxmlformats.org/officeDocument/2006/relationships/slide" Target="slides/slide12.xml"/><Relationship Id="rId34" Type="http://schemas.openxmlformats.org/officeDocument/2006/relationships/customXml" Target="../customXml/item34.xml"/><Relationship Id="rId50" Type="http://schemas.openxmlformats.org/officeDocument/2006/relationships/customXml" Target="../customXml/item50.xml"/><Relationship Id="rId55" Type="http://schemas.openxmlformats.org/officeDocument/2006/relationships/customXml" Target="../customXml/item55.xml"/><Relationship Id="rId76" Type="http://schemas.openxmlformats.org/officeDocument/2006/relationships/customXml" Target="../customXml/item76.xml"/><Relationship Id="rId97" Type="http://schemas.openxmlformats.org/officeDocument/2006/relationships/slideMaster" Target="slideMasters/slideMaster4.xml"/><Relationship Id="rId104" Type="http://schemas.openxmlformats.org/officeDocument/2006/relationships/slide" Target="slides/slide7.xml"/><Relationship Id="rId120" Type="http://schemas.openxmlformats.org/officeDocument/2006/relationships/theme" Target="theme/theme1.xml"/><Relationship Id="rId7" Type="http://schemas.openxmlformats.org/officeDocument/2006/relationships/customXml" Target="../customXml/item7.xml"/><Relationship Id="rId71" Type="http://schemas.openxmlformats.org/officeDocument/2006/relationships/customXml" Target="../customXml/item71.xml"/><Relationship Id="rId92" Type="http://schemas.openxmlformats.org/officeDocument/2006/relationships/customXml" Target="../customXml/item92.xml"/><Relationship Id="rId2" Type="http://schemas.openxmlformats.org/officeDocument/2006/relationships/customXml" Target="../customXml/item2.xml"/><Relationship Id="rId29" Type="http://schemas.openxmlformats.org/officeDocument/2006/relationships/customXml" Target="../customXml/item29.xml"/><Relationship Id="rId24" Type="http://schemas.openxmlformats.org/officeDocument/2006/relationships/customXml" Target="../customXml/item24.xml"/><Relationship Id="rId40" Type="http://schemas.openxmlformats.org/officeDocument/2006/relationships/customXml" Target="../customXml/item40.xml"/><Relationship Id="rId45" Type="http://schemas.openxmlformats.org/officeDocument/2006/relationships/customXml" Target="../customXml/item45.xml"/><Relationship Id="rId66" Type="http://schemas.openxmlformats.org/officeDocument/2006/relationships/customXml" Target="../customXml/item66.xml"/><Relationship Id="rId87" Type="http://schemas.openxmlformats.org/officeDocument/2006/relationships/customXml" Target="../customXml/item87.xml"/><Relationship Id="rId110" Type="http://schemas.openxmlformats.org/officeDocument/2006/relationships/slide" Target="slides/slide13.xml"/><Relationship Id="rId115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Nam\Documents\EPA3\MOVES\PEMS\2016Conference\KeynoteMaterial\facilityComparetoKC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121790113169815"/>
          <c:y val="3.7520391517128875E-2"/>
          <c:w val="0.85777006334825945"/>
          <c:h val="0.84828711256117451"/>
        </c:manualLayout>
      </c:layout>
      <c:barChart>
        <c:barDir val="col"/>
        <c:grouping val="clustered"/>
        <c:varyColors val="0"/>
        <c:ser>
          <c:idx val="1"/>
          <c:order val="0"/>
          <c:tx>
            <c:v>FTP</c:v>
          </c:tx>
          <c:spPr>
            <a:solidFill>
              <a:srgbClr val="80206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VSPFreq!$G$1:$X$1</c:f>
              <c:numCache>
                <c:formatCode>General</c:formatCode>
                <c:ptCount val="18"/>
                <c:pt idx="1">
                  <c:v>0</c:v>
                </c:pt>
                <c:pt idx="2">
                  <c:v>1</c:v>
                </c:pt>
                <c:pt idx="3">
                  <c:v>11</c:v>
                </c:pt>
                <c:pt idx="4">
                  <c:v>12</c:v>
                </c:pt>
                <c:pt idx="5">
                  <c:v>13</c:v>
                </c:pt>
                <c:pt idx="6">
                  <c:v>14</c:v>
                </c:pt>
                <c:pt idx="7">
                  <c:v>15</c:v>
                </c:pt>
                <c:pt idx="8">
                  <c:v>16</c:v>
                </c:pt>
                <c:pt idx="9">
                  <c:v>21</c:v>
                </c:pt>
                <c:pt idx="10">
                  <c:v>22</c:v>
                </c:pt>
                <c:pt idx="11">
                  <c:v>23</c:v>
                </c:pt>
                <c:pt idx="12">
                  <c:v>24</c:v>
                </c:pt>
                <c:pt idx="13">
                  <c:v>25</c:v>
                </c:pt>
                <c:pt idx="14">
                  <c:v>26</c:v>
                </c:pt>
                <c:pt idx="15">
                  <c:v>33</c:v>
                </c:pt>
                <c:pt idx="16">
                  <c:v>35</c:v>
                </c:pt>
                <c:pt idx="17">
                  <c:v>36</c:v>
                </c:pt>
              </c:numCache>
            </c:numRef>
          </c:cat>
          <c:val>
            <c:numRef>
              <c:f>VSPFreq!$G$18:$X$18</c:f>
              <c:numCache>
                <c:formatCode>General</c:formatCode>
                <c:ptCount val="18"/>
                <c:pt idx="0">
                  <c:v>0</c:v>
                </c:pt>
                <c:pt idx="1">
                  <c:v>11.997073884418434</c:v>
                </c:pt>
                <c:pt idx="2">
                  <c:v>18.507681053401608</c:v>
                </c:pt>
                <c:pt idx="3">
                  <c:v>6.5106071689831753</c:v>
                </c:pt>
                <c:pt idx="4">
                  <c:v>10.607168983174835</c:v>
                </c:pt>
                <c:pt idx="5">
                  <c:v>8.0468178493050484</c:v>
                </c:pt>
                <c:pt idx="6">
                  <c:v>5.047549378200439</c:v>
                </c:pt>
                <c:pt idx="7">
                  <c:v>2.1945866861741039</c:v>
                </c:pt>
                <c:pt idx="8">
                  <c:v>0.8046817849305048</c:v>
                </c:pt>
                <c:pt idx="9">
                  <c:v>4.6817849305047545</c:v>
                </c:pt>
                <c:pt idx="10">
                  <c:v>11.41185076810534</c:v>
                </c:pt>
                <c:pt idx="11">
                  <c:v>9.290416971470373</c:v>
                </c:pt>
                <c:pt idx="12">
                  <c:v>2.4140453547915142</c:v>
                </c:pt>
                <c:pt idx="13">
                  <c:v>1.463057790782736</c:v>
                </c:pt>
                <c:pt idx="14">
                  <c:v>1.463057790782736</c:v>
                </c:pt>
                <c:pt idx="15">
                  <c:v>1.8288222384784198</c:v>
                </c:pt>
                <c:pt idx="16">
                  <c:v>2.6335040234089249</c:v>
                </c:pt>
                <c:pt idx="17">
                  <c:v>1.097293343087052</c:v>
                </c:pt>
              </c:numCache>
            </c:numRef>
          </c:val>
        </c:ser>
        <c:ser>
          <c:idx val="2"/>
          <c:order val="1"/>
          <c:tx>
            <c:v>HWY</c:v>
          </c:tx>
          <c:spPr>
            <a:solidFill>
              <a:srgbClr val="FFFFC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VSPFreq!$G$1:$X$1</c:f>
              <c:numCache>
                <c:formatCode>General</c:formatCode>
                <c:ptCount val="18"/>
                <c:pt idx="1">
                  <c:v>0</c:v>
                </c:pt>
                <c:pt idx="2">
                  <c:v>1</c:v>
                </c:pt>
                <c:pt idx="3">
                  <c:v>11</c:v>
                </c:pt>
                <c:pt idx="4">
                  <c:v>12</c:v>
                </c:pt>
                <c:pt idx="5">
                  <c:v>13</c:v>
                </c:pt>
                <c:pt idx="6">
                  <c:v>14</c:v>
                </c:pt>
                <c:pt idx="7">
                  <c:v>15</c:v>
                </c:pt>
                <c:pt idx="8">
                  <c:v>16</c:v>
                </c:pt>
                <c:pt idx="9">
                  <c:v>21</c:v>
                </c:pt>
                <c:pt idx="10">
                  <c:v>22</c:v>
                </c:pt>
                <c:pt idx="11">
                  <c:v>23</c:v>
                </c:pt>
                <c:pt idx="12">
                  <c:v>24</c:v>
                </c:pt>
                <c:pt idx="13">
                  <c:v>25</c:v>
                </c:pt>
                <c:pt idx="14">
                  <c:v>26</c:v>
                </c:pt>
                <c:pt idx="15">
                  <c:v>33</c:v>
                </c:pt>
                <c:pt idx="16">
                  <c:v>35</c:v>
                </c:pt>
                <c:pt idx="17">
                  <c:v>36</c:v>
                </c:pt>
              </c:numCache>
            </c:numRef>
          </c:cat>
          <c:val>
            <c:numRef>
              <c:f>VSPFreq!$G$20:$X$20</c:f>
              <c:numCache>
                <c:formatCode>General</c:formatCode>
                <c:ptCount val="18"/>
                <c:pt idx="0">
                  <c:v>0</c:v>
                </c:pt>
                <c:pt idx="1">
                  <c:v>3.524804177545692</c:v>
                </c:pt>
                <c:pt idx="2">
                  <c:v>0.78328981723237601</c:v>
                </c:pt>
                <c:pt idx="4">
                  <c:v>0.13054830287206268</c:v>
                </c:pt>
                <c:pt idx="5">
                  <c:v>0.13054830287206268</c:v>
                </c:pt>
                <c:pt idx="6">
                  <c:v>0.26109660574412535</c:v>
                </c:pt>
                <c:pt idx="7">
                  <c:v>0.52219321148825071</c:v>
                </c:pt>
                <c:pt idx="8">
                  <c:v>0.13054830287206268</c:v>
                </c:pt>
                <c:pt idx="9">
                  <c:v>4.1775456919060057</c:v>
                </c:pt>
                <c:pt idx="10">
                  <c:v>3.7859007832898173</c:v>
                </c:pt>
                <c:pt idx="11">
                  <c:v>13.185378590078329</c:v>
                </c:pt>
                <c:pt idx="12">
                  <c:v>17.754569190600524</c:v>
                </c:pt>
                <c:pt idx="13">
                  <c:v>6.5274151436031334</c:v>
                </c:pt>
                <c:pt idx="14">
                  <c:v>2.6109660574412534</c:v>
                </c:pt>
                <c:pt idx="15">
                  <c:v>7.4412532637075719</c:v>
                </c:pt>
                <c:pt idx="16">
                  <c:v>32.637075718015666</c:v>
                </c:pt>
                <c:pt idx="17">
                  <c:v>6.3968668407310707</c:v>
                </c:pt>
              </c:numCache>
            </c:numRef>
          </c:val>
        </c:ser>
        <c:ser>
          <c:idx val="0"/>
          <c:order val="2"/>
          <c:tx>
            <c:v>US06</c:v>
          </c:tx>
          <c:spPr>
            <a:solidFill>
              <a:srgbClr val="8080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VSPFreq!$G$1:$X$1</c:f>
              <c:numCache>
                <c:formatCode>General</c:formatCode>
                <c:ptCount val="18"/>
                <c:pt idx="1">
                  <c:v>0</c:v>
                </c:pt>
                <c:pt idx="2">
                  <c:v>1</c:v>
                </c:pt>
                <c:pt idx="3">
                  <c:v>11</c:v>
                </c:pt>
                <c:pt idx="4">
                  <c:v>12</c:v>
                </c:pt>
                <c:pt idx="5">
                  <c:v>13</c:v>
                </c:pt>
                <c:pt idx="6">
                  <c:v>14</c:v>
                </c:pt>
                <c:pt idx="7">
                  <c:v>15</c:v>
                </c:pt>
                <c:pt idx="8">
                  <c:v>16</c:v>
                </c:pt>
                <c:pt idx="9">
                  <c:v>21</c:v>
                </c:pt>
                <c:pt idx="10">
                  <c:v>22</c:v>
                </c:pt>
                <c:pt idx="11">
                  <c:v>23</c:v>
                </c:pt>
                <c:pt idx="12">
                  <c:v>24</c:v>
                </c:pt>
                <c:pt idx="13">
                  <c:v>25</c:v>
                </c:pt>
                <c:pt idx="14">
                  <c:v>26</c:v>
                </c:pt>
                <c:pt idx="15">
                  <c:v>33</c:v>
                </c:pt>
                <c:pt idx="16">
                  <c:v>35</c:v>
                </c:pt>
                <c:pt idx="17">
                  <c:v>36</c:v>
                </c:pt>
              </c:numCache>
            </c:numRef>
          </c:cat>
          <c:val>
            <c:numRef>
              <c:f>VSPFreq!$G$21:$X$21</c:f>
              <c:numCache>
                <c:formatCode>General</c:formatCode>
                <c:ptCount val="18"/>
                <c:pt idx="0">
                  <c:v>0</c:v>
                </c:pt>
                <c:pt idx="1">
                  <c:v>16.971713810316139</c:v>
                </c:pt>
                <c:pt idx="2">
                  <c:v>7.6539101497504163</c:v>
                </c:pt>
                <c:pt idx="3">
                  <c:v>0.49916805324459235</c:v>
                </c:pt>
                <c:pt idx="4">
                  <c:v>0.83194675540765395</c:v>
                </c:pt>
                <c:pt idx="5">
                  <c:v>0.33277870216306155</c:v>
                </c:pt>
                <c:pt idx="6">
                  <c:v>0.49916805324459235</c:v>
                </c:pt>
                <c:pt idx="7">
                  <c:v>0.33277870216306155</c:v>
                </c:pt>
                <c:pt idx="8">
                  <c:v>3.8269550748752081</c:v>
                </c:pt>
                <c:pt idx="9">
                  <c:v>1.3311148086522462</c:v>
                </c:pt>
                <c:pt idx="10">
                  <c:v>0.83194675540765395</c:v>
                </c:pt>
                <c:pt idx="11">
                  <c:v>0.66555740432612309</c:v>
                </c:pt>
                <c:pt idx="12">
                  <c:v>0.16638935108153077</c:v>
                </c:pt>
                <c:pt idx="13">
                  <c:v>0.33277870216306155</c:v>
                </c:pt>
                <c:pt idx="14">
                  <c:v>6.4891846921797001</c:v>
                </c:pt>
                <c:pt idx="15">
                  <c:v>9.1514143094841938</c:v>
                </c:pt>
                <c:pt idx="16">
                  <c:v>15.141430948419302</c:v>
                </c:pt>
                <c:pt idx="17">
                  <c:v>34.941763727121462</c:v>
                </c:pt>
              </c:numCache>
            </c:numRef>
          </c:val>
        </c:ser>
        <c:ser>
          <c:idx val="3"/>
          <c:order val="3"/>
          <c:tx>
            <c:v>Kansas City</c:v>
          </c:tx>
          <c:invertIfNegative val="0"/>
          <c:cat>
            <c:numRef>
              <c:f>VSPFreq!$G$1:$X$1</c:f>
              <c:numCache>
                <c:formatCode>General</c:formatCode>
                <c:ptCount val="18"/>
                <c:pt idx="1">
                  <c:v>0</c:v>
                </c:pt>
                <c:pt idx="2">
                  <c:v>1</c:v>
                </c:pt>
                <c:pt idx="3">
                  <c:v>11</c:v>
                </c:pt>
                <c:pt idx="4">
                  <c:v>12</c:v>
                </c:pt>
                <c:pt idx="5">
                  <c:v>13</c:v>
                </c:pt>
                <c:pt idx="6">
                  <c:v>14</c:v>
                </c:pt>
                <c:pt idx="7">
                  <c:v>15</c:v>
                </c:pt>
                <c:pt idx="8">
                  <c:v>16</c:v>
                </c:pt>
                <c:pt idx="9">
                  <c:v>21</c:v>
                </c:pt>
                <c:pt idx="10">
                  <c:v>22</c:v>
                </c:pt>
                <c:pt idx="11">
                  <c:v>23</c:v>
                </c:pt>
                <c:pt idx="12">
                  <c:v>24</c:v>
                </c:pt>
                <c:pt idx="13">
                  <c:v>25</c:v>
                </c:pt>
                <c:pt idx="14">
                  <c:v>26</c:v>
                </c:pt>
                <c:pt idx="15">
                  <c:v>33</c:v>
                </c:pt>
                <c:pt idx="16">
                  <c:v>35</c:v>
                </c:pt>
                <c:pt idx="17">
                  <c:v>36</c:v>
                </c:pt>
              </c:numCache>
            </c:numRef>
          </c:cat>
          <c:val>
            <c:numRef>
              <c:f>VSPFreq!$G$63:$X$63</c:f>
              <c:numCache>
                <c:formatCode>General</c:formatCode>
                <c:ptCount val="18"/>
                <c:pt idx="1">
                  <c:v>6.2379999999999995</c:v>
                </c:pt>
                <c:pt idx="2">
                  <c:v>17.499000000000002</c:v>
                </c:pt>
                <c:pt idx="3">
                  <c:v>3.9600000000000004</c:v>
                </c:pt>
                <c:pt idx="4">
                  <c:v>6.7610000000000001</c:v>
                </c:pt>
                <c:pt idx="5">
                  <c:v>2.5880000000000001</c:v>
                </c:pt>
                <c:pt idx="6">
                  <c:v>1.5939999999999999</c:v>
                </c:pt>
                <c:pt idx="7">
                  <c:v>1.262</c:v>
                </c:pt>
                <c:pt idx="8">
                  <c:v>1.0050000000000001</c:v>
                </c:pt>
                <c:pt idx="9">
                  <c:v>6.05</c:v>
                </c:pt>
                <c:pt idx="10">
                  <c:v>7.2210000000000001</c:v>
                </c:pt>
                <c:pt idx="11">
                  <c:v>8.0949999999999989</c:v>
                </c:pt>
                <c:pt idx="12">
                  <c:v>2.8860000000000001</c:v>
                </c:pt>
                <c:pt idx="13">
                  <c:v>3.0249999999999999</c:v>
                </c:pt>
                <c:pt idx="14">
                  <c:v>4.7140000000000004</c:v>
                </c:pt>
                <c:pt idx="15">
                  <c:v>4.5699999999999994</c:v>
                </c:pt>
                <c:pt idx="16">
                  <c:v>12.584999999999999</c:v>
                </c:pt>
                <c:pt idx="17">
                  <c:v>9.947000000000001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21281328"/>
        <c:axId val="360674224"/>
      </c:barChart>
      <c:catAx>
        <c:axId val="42128132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VSP bin</a:t>
                </a:r>
              </a:p>
            </c:rich>
          </c:tx>
          <c:layout>
            <c:manualLayout>
              <c:xMode val="edge"/>
              <c:yMode val="edge"/>
              <c:x val="0.50166485617926104"/>
              <c:y val="0.94453510299430998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606742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60674224"/>
        <c:scaling>
          <c:orientation val="minMax"/>
          <c:max val="35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Freq % (by time)</a:t>
                </a:r>
              </a:p>
            </c:rich>
          </c:tx>
          <c:layout>
            <c:manualLayout>
              <c:xMode val="edge"/>
              <c:yMode val="edge"/>
              <c:x val="8.8790776160843979E-3"/>
              <c:y val="0.36378468288346427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21281328"/>
        <c:crosses val="autoZero"/>
        <c:crossBetween val="between"/>
      </c:valAx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72241883436605214"/>
          <c:y val="5.0944816664231916E-2"/>
          <c:w val="0.16706236784410311"/>
          <c:h val="0.47413519767858803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1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6350"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628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2" tIns="46586" rIns="93172" bIns="46586" numCol="1" anchor="ctr" anchorCtr="0" compatLnSpc="1">
            <a:prstTxWarp prst="textNoShape">
              <a:avLst/>
            </a:prstTxWarp>
          </a:bodyPr>
          <a:lstStyle>
            <a:lvl1pPr algn="l" defTabSz="932415"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2773" y="0"/>
            <a:ext cx="3037628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2" tIns="46586" rIns="93172" bIns="46586" numCol="1" anchor="ctr" anchorCtr="0" compatLnSpc="1">
            <a:prstTxWarp prst="textNoShape">
              <a:avLst/>
            </a:prstTxWarp>
          </a:bodyPr>
          <a:lstStyle>
            <a:lvl1pPr algn="r" defTabSz="932415"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218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580"/>
            <a:ext cx="3037628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2" tIns="46586" rIns="93172" bIns="46586" numCol="1" anchor="b" anchorCtr="0" compatLnSpc="1">
            <a:prstTxWarp prst="textNoShape">
              <a:avLst/>
            </a:prstTxWarp>
          </a:bodyPr>
          <a:lstStyle>
            <a:lvl1pPr algn="l" defTabSz="932415"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218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2773" y="8831580"/>
            <a:ext cx="3037628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2" tIns="46586" rIns="93172" bIns="46586" numCol="1" anchor="b" anchorCtr="0" compatLnSpc="1">
            <a:prstTxWarp prst="textNoShape">
              <a:avLst/>
            </a:prstTxWarp>
          </a:bodyPr>
          <a:lstStyle>
            <a:lvl1pPr algn="r" defTabSz="932415"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fld id="{151F1251-7C9A-48D9-9F51-0A6222AC893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5105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628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2" tIns="46586" rIns="93172" bIns="46586" numCol="1" anchor="t" anchorCtr="0" compatLnSpc="1">
            <a:prstTxWarp prst="textNoShape">
              <a:avLst/>
            </a:prstTxWarp>
          </a:bodyPr>
          <a:lstStyle>
            <a:lvl1pPr algn="l" defTabSz="932415"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2773" y="0"/>
            <a:ext cx="3037628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2" tIns="46586" rIns="93172" bIns="46586" numCol="1" anchor="t" anchorCtr="0" compatLnSpc="1">
            <a:prstTxWarp prst="textNoShape">
              <a:avLst/>
            </a:prstTxWarp>
          </a:bodyPr>
          <a:lstStyle>
            <a:lvl1pPr algn="r" defTabSz="932415"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440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40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5144" y="4415790"/>
            <a:ext cx="5140112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2" tIns="46586" rIns="93172" bIns="4658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580"/>
            <a:ext cx="3037628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2" tIns="46586" rIns="93172" bIns="46586" numCol="1" anchor="b" anchorCtr="0" compatLnSpc="1">
            <a:prstTxWarp prst="textNoShape">
              <a:avLst/>
            </a:prstTxWarp>
          </a:bodyPr>
          <a:lstStyle>
            <a:lvl1pPr algn="l" defTabSz="932415"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440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2773" y="8831580"/>
            <a:ext cx="3037628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2" tIns="46586" rIns="93172" bIns="46586" numCol="1" anchor="b" anchorCtr="0" compatLnSpc="1">
            <a:prstTxWarp prst="textNoShape">
              <a:avLst/>
            </a:prstTxWarp>
          </a:bodyPr>
          <a:lstStyle>
            <a:lvl1pPr algn="r" defTabSz="932415"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fld id="{AE6B1310-9AC5-48B6-91D4-60A8E73E7FC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1679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11CA808-FCE9-4CA4-B6E1-505F4CDFCEA6}" type="slidenum">
              <a:rPr lang="en-US"/>
              <a:pPr/>
              <a:t>1</a:t>
            </a:fld>
            <a:endParaRPr lang="en-US"/>
          </a:p>
        </p:txBody>
      </p:sp>
      <p:sp>
        <p:nvSpPr>
          <p:cNvPr id="410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3738"/>
            <a:ext cx="4649787" cy="3487737"/>
          </a:xfrm>
          <a:ln/>
        </p:spPr>
      </p:sp>
      <p:sp>
        <p:nvSpPr>
          <p:cNvPr id="410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3555" y="4415790"/>
            <a:ext cx="5143293" cy="4186564"/>
          </a:xfrm>
        </p:spPr>
        <p:txBody>
          <a:bodyPr lIns="91608" tIns="45804" rIns="91608" bIns="45804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6815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18AC45-D091-4BCB-85CB-296D8381A122}" type="slidenum">
              <a:rPr lang="en-US"/>
              <a:pPr/>
              <a:t>13</a:t>
            </a:fld>
            <a:endParaRPr lang="en-US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834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A4D2B-DD1F-435A-8FF9-6E49FAD30B7B}" type="datetime1">
              <a:rPr lang="en-US" smtClean="0"/>
              <a:pPr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902C4-34B4-4A6D-93A1-3A38D3F9C4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4A244-F12B-4947-868B-6ABD844E1F15}" type="datetime1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902C4-34B4-4A6D-93A1-3A38D3F9C4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EE2BC-E89A-4A59-B6F1-F94BDEDC1B6E}" type="datetime1">
              <a:rPr lang="en-US" smtClean="0"/>
              <a:pPr/>
              <a:t>3/15/2016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902C4-34B4-4A6D-93A1-3A38D3F9C4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A627E-B425-409B-95D4-DC773B3901BF}" type="datetime1">
              <a:rPr lang="en-US" smtClean="0"/>
              <a:pPr/>
              <a:t>3/15/2016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902C4-34B4-4A6D-93A1-3A38D3F9C4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054E8-C8F8-44D6-AB89-B6D7FAE68D26}" type="datetime1">
              <a:rPr lang="en-US" smtClean="0"/>
              <a:pPr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902C4-34B4-4A6D-93A1-3A38D3F9C4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7E5DB-955F-47F0-B034-9EF61C1DBFE6}" type="datetime1">
              <a:rPr lang="en-US" smtClean="0"/>
              <a:pPr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902C4-34B4-4A6D-93A1-3A38D3F9C4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ADA95-87B8-4951-85B9-BCE0CE2DFFCD}" type="datetime1">
              <a:rPr lang="en-US" smtClean="0"/>
              <a:pPr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0E7A-76E3-48B2-926B-E0DC87B846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8EE4-0447-4417-8C68-25ABE7274F1B}" type="datetime1">
              <a:rPr lang="en-US" smtClean="0"/>
              <a:pPr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0E7A-76E3-48B2-926B-E0DC87B846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81D57-B502-4A09-B873-797CFA08DE37}" type="datetime1">
              <a:rPr lang="en-US" smtClean="0"/>
              <a:pPr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0E7A-76E3-48B2-926B-E0DC87B846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8E2F1-22B8-4B0E-84F3-7F68DE4F93C6}" type="datetime1">
              <a:rPr lang="en-US" smtClean="0"/>
              <a:pPr/>
              <a:t>3/15/2016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0E7A-76E3-48B2-926B-E0DC87B846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58027-6A51-48E5-8ABC-68323DFF4023}" type="datetime1">
              <a:rPr lang="en-US" smtClean="0"/>
              <a:pPr/>
              <a:t>3/15/2016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0E7A-76E3-48B2-926B-E0DC87B846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CCCC3-96E5-42C7-A688-1990B9A34E1B}" type="datetime1">
              <a:rPr lang="en-US" smtClean="0"/>
              <a:pPr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902C4-34B4-4A6D-93A1-3A38D3F9C40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BFEFB-5D0C-4089-A466-F69C2AC29148}" type="datetime1">
              <a:rPr lang="en-US" smtClean="0"/>
              <a:pPr/>
              <a:t>3/15/2016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0E7A-76E3-48B2-926B-E0DC87B846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CA27-7892-416C-828F-A404B9D448CC}" type="datetime1">
              <a:rPr lang="en-US" smtClean="0"/>
              <a:pPr/>
              <a:t>3/15/2016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0E7A-76E3-48B2-926B-E0DC87B846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9DB84-AC52-4552-B657-2FFDE196D1A5}" type="datetime1">
              <a:rPr lang="en-US" smtClean="0"/>
              <a:pPr/>
              <a:t>3/15/2016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0E7A-76E3-48B2-926B-E0DC87B846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E7FC1-815E-4F0B-9BC1-6630DA4A9AFB}" type="datetime1">
              <a:rPr lang="en-US" smtClean="0"/>
              <a:pPr/>
              <a:t>3/15/2016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0E7A-76E3-48B2-926B-E0DC87B846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C6B1C-175E-468B-9287-F96B2442D85E}" type="datetime1">
              <a:rPr lang="en-US" smtClean="0"/>
              <a:pPr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0E7A-76E3-48B2-926B-E0DC87B846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C2CF5-88FB-4920-A5F3-D729B844DDDF}" type="datetime1">
              <a:rPr lang="en-US" smtClean="0"/>
              <a:pPr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0E7A-76E3-48B2-926B-E0DC87B846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B16A1-1B84-4880-A9D1-1A8C5CEFCA5A}" type="datetimeFigureOut">
              <a:rPr lang="en-US" smtClean="0"/>
              <a:pPr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1C331-C895-4BDA-9770-F998A664BC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B16A1-1B84-4880-A9D1-1A8C5CEFCA5A}" type="datetimeFigureOut">
              <a:rPr lang="en-US" smtClean="0"/>
              <a:pPr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1C331-C895-4BDA-9770-F998A664BC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B16A1-1B84-4880-A9D1-1A8C5CEFCA5A}" type="datetimeFigureOut">
              <a:rPr lang="en-US" smtClean="0"/>
              <a:pPr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1C331-C895-4BDA-9770-F998A664BC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B16A1-1B84-4880-A9D1-1A8C5CEFCA5A}" type="datetimeFigureOut">
              <a:rPr lang="en-US" smtClean="0"/>
              <a:pPr/>
              <a:t>3/15/2016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1C331-C895-4BDA-9770-F998A664BC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40560-300A-4EF5-80C4-2B0408883069}" type="datetime1">
              <a:rPr lang="en-US" smtClean="0"/>
              <a:pPr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902C4-34B4-4A6D-93A1-3A38D3F9C4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B16A1-1B84-4880-A9D1-1A8C5CEFCA5A}" type="datetimeFigureOut">
              <a:rPr lang="en-US" smtClean="0"/>
              <a:pPr/>
              <a:t>3/15/2016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1C331-C895-4BDA-9770-F998A664BC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B16A1-1B84-4880-A9D1-1A8C5CEFCA5A}" type="datetimeFigureOut">
              <a:rPr lang="en-US" smtClean="0"/>
              <a:pPr/>
              <a:t>3/15/2016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1C331-C895-4BDA-9770-F998A664BC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B16A1-1B84-4880-A9D1-1A8C5CEFCA5A}" type="datetimeFigureOut">
              <a:rPr lang="en-US" smtClean="0"/>
              <a:pPr/>
              <a:t>3/15/2016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1C331-C895-4BDA-9770-F998A664BC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B16A1-1B84-4880-A9D1-1A8C5CEFCA5A}" type="datetimeFigureOut">
              <a:rPr lang="en-US" smtClean="0"/>
              <a:pPr/>
              <a:t>3/15/2016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1C331-C895-4BDA-9770-F998A664BC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B16A1-1B84-4880-A9D1-1A8C5CEFCA5A}" type="datetimeFigureOut">
              <a:rPr lang="en-US" smtClean="0"/>
              <a:pPr/>
              <a:t>3/15/2016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1C331-C895-4BDA-9770-F998A664BC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B16A1-1B84-4880-A9D1-1A8C5CEFCA5A}" type="datetimeFigureOut">
              <a:rPr lang="en-US" smtClean="0"/>
              <a:pPr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1C331-C895-4BDA-9770-F998A664BC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B16A1-1B84-4880-A9D1-1A8C5CEFCA5A}" type="datetimeFigureOut">
              <a:rPr lang="en-US" smtClean="0"/>
              <a:pPr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1C331-C895-4BDA-9770-F998A664BC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-1" y="0"/>
            <a:ext cx="9144001" cy="6858000"/>
          </a:xfrm>
          <a:prstGeom prst="rect">
            <a:avLst/>
          </a:prstGeom>
          <a:gradFill flip="none" rotWithShape="1">
            <a:gsLst>
              <a:gs pos="8000">
                <a:srgbClr val="95B3D7"/>
              </a:gs>
              <a:gs pos="60000">
                <a:srgbClr val="FFFFFF"/>
              </a:gs>
            </a:gsLst>
            <a:lin ang="33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8300" y="2525043"/>
            <a:ext cx="7893076" cy="1475438"/>
          </a:xfrm>
        </p:spPr>
        <p:txBody>
          <a:bodyPr anchor="b" anchorCtr="0"/>
          <a:lstStyle>
            <a:lvl1pPr algn="l">
              <a:defRPr baseline="0">
                <a:solidFill>
                  <a:schemeClr val="accent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863" y="4069131"/>
            <a:ext cx="6400800" cy="1261524"/>
          </a:xfrm>
        </p:spPr>
        <p:txBody>
          <a:bodyPr/>
          <a:lstStyle>
            <a:lvl1pPr marL="0" indent="0" algn="l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06B3-1D18-4C52-8264-120A828563A6}" type="datetime1">
              <a:rPr lang="en-US" smtClean="0"/>
              <a:pPr/>
              <a:t>3/15/2016</a:t>
            </a:fld>
            <a:endParaRPr lang="en-US"/>
          </a:p>
        </p:txBody>
      </p:sp>
      <p:pic>
        <p:nvPicPr>
          <p:cNvPr id="5" name="Picture 4" descr="MOVES logo RGB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58" y="644291"/>
            <a:ext cx="4472286" cy="1221550"/>
          </a:xfrm>
          <a:prstGeom prst="rect">
            <a:avLst/>
          </a:prstGeom>
        </p:spPr>
      </p:pic>
      <p:pic>
        <p:nvPicPr>
          <p:cNvPr id="8" name="Picture 7" descr="EPA_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0558" y="5560786"/>
            <a:ext cx="1157947" cy="1152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004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C68A6-4F73-471F-93B4-BC96929A301C}" type="datetime1">
              <a:rPr lang="en-US" smtClean="0"/>
              <a:pPr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902C4-34B4-4A6D-93A1-3A38D3F9C40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436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" y="0"/>
            <a:ext cx="9144001" cy="6858000"/>
          </a:xfrm>
          <a:prstGeom prst="rect">
            <a:avLst/>
          </a:prstGeom>
          <a:gradFill flip="none" rotWithShape="1">
            <a:gsLst>
              <a:gs pos="8000">
                <a:srgbClr val="95B3D7"/>
              </a:gs>
              <a:gs pos="60000">
                <a:srgbClr val="FFFFFF"/>
              </a:gs>
            </a:gsLst>
            <a:lin ang="33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19995" y="168533"/>
            <a:ext cx="730401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84DC0-8ECB-476B-8220-948D3B62EC70}" type="datetime1">
              <a:rPr lang="en-US" smtClean="0"/>
              <a:pPr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902C4-34B4-4A6D-93A1-3A38D3F9C40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 descr="EPA_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0558" y="5560786"/>
            <a:ext cx="1157947" cy="1152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731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2BE73-F541-4387-94C5-AE5EAC2432D5}" type="datetime1">
              <a:rPr lang="en-US" smtClean="0"/>
              <a:pPr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902C4-34B4-4A6D-93A1-3A38D3F9C4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062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90496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90496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B55E-26E1-4DDC-A4A8-87A3DDE7C17A}" type="datetime1">
              <a:rPr lang="en-US" smtClean="0"/>
              <a:pPr/>
              <a:t>3/15/2016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756492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25982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85585"/>
            <a:ext cx="4040188" cy="441957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425982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085586"/>
            <a:ext cx="4041775" cy="441957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B3244-9B75-4669-B1CB-433FCD70F06E}" type="datetime1">
              <a:rPr lang="en-US" smtClean="0"/>
              <a:pPr/>
              <a:t>3/15/2016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902C4-34B4-4A6D-93A1-3A38D3F9C4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980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A637C-C7B9-4D24-A497-8A28C403FEB6}" type="datetime1">
              <a:rPr lang="en-US" smtClean="0"/>
              <a:pPr/>
              <a:t>3/15/2016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902C4-34B4-4A6D-93A1-3A38D3F9C4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674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37779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537779"/>
            <a:ext cx="5111750" cy="49673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745417"/>
            <a:ext cx="3008313" cy="375974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9A5DC-E883-4A2E-8D19-2A827C9D1502}" type="datetime1">
              <a:rPr lang="en-US" smtClean="0"/>
              <a:pPr/>
              <a:t>3/15/2016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902C4-34B4-4A6D-93A1-3A38D3F9C4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158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3885" y="1565206"/>
            <a:ext cx="7572544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3884" y="5853475"/>
            <a:ext cx="6925281" cy="46630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84DC0-8ECB-476B-8220-948D3B62EC70}" type="datetime1">
              <a:rPr lang="en-US" smtClean="0"/>
              <a:pPr/>
              <a:t>3/15/2016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902C4-34B4-4A6D-93A1-3A38D3F9C4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168533"/>
            <a:ext cx="822959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lnSpc>
                <a:spcPct val="80000"/>
              </a:lnSpc>
              <a:spcBef>
                <a:spcPts val="0"/>
              </a:spcBef>
              <a:buNone/>
              <a:defRPr sz="4400" b="1" kern="1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499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784459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77A0EA-733C-4FB7-9511-0D196AA5CBB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661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C429F-1F70-4326-AE4E-2042B1C6BF29}" type="datetime1">
              <a:rPr lang="en-US" smtClean="0"/>
              <a:pPr/>
              <a:t>3/15/2016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902C4-34B4-4A6D-93A1-3A38D3F9C4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4DCAA-D3D5-4408-BA61-79733389F1C8}" type="datetime1">
              <a:rPr lang="en-US" smtClean="0"/>
              <a:pPr/>
              <a:t>3/15/2016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902C4-34B4-4A6D-93A1-3A38D3F9C4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13EE9-6132-4555-9346-54A2CA5F8711}" type="datetime1">
              <a:rPr lang="en-US" smtClean="0"/>
              <a:pPr/>
              <a:t>3/15/2016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902C4-34B4-4A6D-93A1-3A38D3F9C4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AD870-AAC7-4771-8BEB-904FDBBE8CD2}" type="datetime1">
              <a:rPr lang="en-US" smtClean="0"/>
              <a:pPr/>
              <a:t>3/15/2016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902C4-34B4-4A6D-93A1-3A38D3F9C4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AEA59B-BE88-4992-8C8D-23212EF55BB4}" type="datetime1">
              <a:rPr lang="en-US" smtClean="0"/>
              <a:pPr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B902C4-34B4-4A6D-93A1-3A38D3F9C40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90" r:id="rId5"/>
    <p:sldLayoutId id="2147483669" r:id="rId6"/>
    <p:sldLayoutId id="2147483670" r:id="rId7"/>
    <p:sldLayoutId id="2147483671" r:id="rId8"/>
    <p:sldLayoutId id="2147483689" r:id="rId9"/>
    <p:sldLayoutId id="2147483688" r:id="rId10"/>
    <p:sldLayoutId id="2147483672" r:id="rId11"/>
    <p:sldLayoutId id="2147483673" r:id="rId12"/>
    <p:sldLayoutId id="2147483674" r:id="rId13"/>
    <p:sldLayoutId id="2147483675" r:id="rId14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4C71D5-237F-4ADA-8484-4F4D04EB37FC}" type="datetime1">
              <a:rPr lang="en-US" smtClean="0"/>
              <a:pPr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930E7A-76E3-48B2-926B-E0DC87B846E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3B16A1-1B84-4880-A9D1-1A8C5CEFCA5A}" type="datetimeFigureOut">
              <a:rPr lang="en-US" smtClean="0"/>
              <a:pPr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1C331-C895-4BDA-9770-F998A664BCF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361538"/>
            <a:ext cx="9144000" cy="5496462"/>
          </a:xfrm>
          <a:prstGeom prst="rect">
            <a:avLst/>
          </a:prstGeom>
          <a:gradFill flip="none" rotWithShape="1">
            <a:gsLst>
              <a:gs pos="8000">
                <a:srgbClr val="95B3D7"/>
              </a:gs>
              <a:gs pos="70000">
                <a:srgbClr val="FFFFFF"/>
              </a:gs>
            </a:gsLst>
            <a:lin ang="33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2"/>
              </a:solidFill>
            </a:endParaRPr>
          </a:p>
        </p:txBody>
      </p:sp>
      <p:pic>
        <p:nvPicPr>
          <p:cNvPr id="10" name="Picture 9" descr="EPA_logo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0558" y="5560786"/>
            <a:ext cx="1157947" cy="1152069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97570" y="168533"/>
            <a:ext cx="754886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60114"/>
            <a:ext cx="8229600" cy="49450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710" y="6505165"/>
            <a:ext cx="856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AEA59B-BE88-4992-8C8D-23212EF55BB4}" type="datetime1">
              <a:rPr lang="en-US" smtClean="0"/>
              <a:pPr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1377" y="6505165"/>
            <a:ext cx="67109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46429" y="6505165"/>
            <a:ext cx="7888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B902C4-34B4-4A6D-93A1-3A38D3F9C4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381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lnSpc>
          <a:spcPct val="80000"/>
        </a:lnSpc>
        <a:spcBef>
          <a:spcPts val="0"/>
        </a:spcBef>
        <a:buNone/>
        <a:defRPr sz="4400" b="1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lnSpc>
          <a:spcPct val="85000"/>
        </a:lnSpc>
        <a:spcBef>
          <a:spcPts val="1200"/>
        </a:spcBef>
        <a:buFont typeface="Arial"/>
        <a:buChar char="•"/>
        <a:defRPr sz="3200" kern="1200">
          <a:solidFill>
            <a:srgbClr val="000090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lnSpc>
          <a:spcPct val="85000"/>
        </a:lnSpc>
        <a:spcBef>
          <a:spcPts val="1200"/>
        </a:spcBef>
        <a:buFont typeface="Arial"/>
        <a:buChar char="–"/>
        <a:defRPr sz="2800" kern="1200">
          <a:solidFill>
            <a:srgbClr val="000090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lnSpc>
          <a:spcPct val="85000"/>
        </a:lnSpc>
        <a:spcBef>
          <a:spcPts val="1200"/>
        </a:spcBef>
        <a:buFont typeface="Arial"/>
        <a:buChar char="•"/>
        <a:defRPr sz="2400" kern="1200">
          <a:solidFill>
            <a:srgbClr val="000090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lnSpc>
          <a:spcPct val="85000"/>
        </a:lnSpc>
        <a:spcBef>
          <a:spcPts val="1200"/>
        </a:spcBef>
        <a:buFont typeface="Arial"/>
        <a:buChar char="–"/>
        <a:defRPr sz="2000" kern="1200">
          <a:solidFill>
            <a:srgbClr val="000090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lnSpc>
          <a:spcPct val="85000"/>
        </a:lnSpc>
        <a:spcBef>
          <a:spcPts val="1200"/>
        </a:spcBef>
        <a:buFont typeface="Arial"/>
        <a:buChar char="»"/>
        <a:defRPr sz="2000" kern="1200">
          <a:solidFill>
            <a:srgbClr val="00009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18" Type="http://schemas.openxmlformats.org/officeDocument/2006/relationships/hyperlink" Target="http://images.google.com/imgres?imgurl=http://www.motorsports-network.com/images/newmodel/raptor12.jpg&amp;imgrefurl=http://www.motorsports-network.com/&amp;h=301&amp;w=403&amp;sz=31&amp;tbnid=bOFybWNl1csJ:&amp;tbnh=90&amp;tbnw=120&amp;prev=/images?q=atvs&amp;hl=en&amp;lr=&amp;oi=imagesr&amp;start=2" TargetMode="External"/><Relationship Id="rId3" Type="http://schemas.openxmlformats.org/officeDocument/2006/relationships/hyperlink" Target="http://images.google.com/imgres?imgurl=http://www.cruisecompete.com/images/ships/carnival_destiny_cruises.jpg&amp;imgrefurl=http://www.cruisecompete.com/itins/carnival_destiny_cruises_cajhbdb.html&amp;h=211&amp;w=300&amp;sz=17&amp;tbnid=GoXpWMhBh8IJ:&amp;tbnh=78&amp;tbnw=111&amp;prev=/images?q=cruise+ships&amp;hl=en&amp;lr=&amp;oi=imagesr&amp;start=2" TargetMode="External"/><Relationship Id="rId21" Type="http://schemas.openxmlformats.org/officeDocument/2006/relationships/image" Target="../media/image18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17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jpeg"/><Relationship Id="rId20" Type="http://schemas.openxmlformats.org/officeDocument/2006/relationships/hyperlink" Target="http://www.commtruck.ford.com/ctw/Model_fs.asp?ModelName=F-350" TargetMode="Externa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23" Type="http://schemas.openxmlformats.org/officeDocument/2006/relationships/image" Target="../media/image1.png"/><Relationship Id="rId10" Type="http://schemas.openxmlformats.org/officeDocument/2006/relationships/image" Target="../media/image9.jpeg"/><Relationship Id="rId19" Type="http://schemas.openxmlformats.org/officeDocument/2006/relationships/image" Target="../media/image17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png"/><Relationship Id="rId22" Type="http://schemas.openxmlformats.org/officeDocument/2006/relationships/image" Target="../media/image19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3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3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0" name="Picture 10" descr="http://www.cruisecompete.com/itins/carnival_destiny_cruises_cajhbdb.html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60513" y="4702175"/>
            <a:ext cx="952500" cy="6683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09611" name="Picture 11" descr="agco"/>
          <p:cNvPicPr>
            <a:picLocks noChangeAspect="1" noChangeArrowheads="1"/>
          </p:cNvPicPr>
          <p:nvPr/>
        </p:nvPicPr>
        <p:blipFill>
          <a:blip r:embed="rId5" cstate="print"/>
          <a:srcRect l="16661" t="10640" b="52020"/>
          <a:stretch>
            <a:fillRect/>
          </a:stretch>
        </p:blipFill>
        <p:spPr bwMode="auto">
          <a:xfrm>
            <a:off x="4811713" y="815975"/>
            <a:ext cx="1484312" cy="6794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09612" name="Picture 12" descr="2-4vul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72400" y="2057400"/>
            <a:ext cx="1063625" cy="5873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09613" name="Picture 13" descr="locomotive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9600" y="4191000"/>
            <a:ext cx="998538" cy="6746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09614" name="Picture 14" descr="diesel truck - small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934200" y="685800"/>
            <a:ext cx="958850" cy="6842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09615" name="Picture 15" descr="vw"/>
          <p:cNvPicPr>
            <a:picLocks noChangeAspect="1" noChangeArrowheads="1"/>
          </p:cNvPicPr>
          <p:nvPr/>
        </p:nvPicPr>
        <p:blipFill>
          <a:blip r:embed="rId9" cstate="print"/>
          <a:srcRect l="29091" t="23915" r="3879" b="6833"/>
          <a:stretch>
            <a:fillRect/>
          </a:stretch>
        </p:blipFill>
        <p:spPr bwMode="auto">
          <a:xfrm>
            <a:off x="6242050" y="469900"/>
            <a:ext cx="977900" cy="5826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09616" name="Picture 16" descr="snowmobile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270625" y="1227138"/>
            <a:ext cx="796925" cy="5429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09618" name="Picture 18" descr="GATOR%20UTILITY%20VEHICLES"/>
          <p:cNvPicPr>
            <a:picLocks noChangeAspect="1" noChangeArrowheads="1"/>
          </p:cNvPicPr>
          <p:nvPr/>
        </p:nvPicPr>
        <p:blipFill>
          <a:blip r:embed="rId11" cstate="print"/>
          <a:srcRect b="30000"/>
          <a:stretch>
            <a:fillRect/>
          </a:stretch>
        </p:blipFill>
        <p:spPr bwMode="auto">
          <a:xfrm>
            <a:off x="7040563" y="1497013"/>
            <a:ext cx="1068387" cy="6715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09619" name="Picture 19" descr="lighttower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071563" y="4911725"/>
            <a:ext cx="638175" cy="13525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09620" name="Picture 20" descr="ditchwitch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211388" y="5233988"/>
            <a:ext cx="1130300" cy="5127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09621" name="Picture 21" descr="genset"/>
          <p:cNvPicPr>
            <a:picLocks noChangeAspect="1" noChangeArrowheads="1"/>
          </p:cNvPicPr>
          <p:nvPr/>
        </p:nvPicPr>
        <p:blipFill>
          <a:blip r:embed="rId14" cstate="print">
            <a:lum bright="4000"/>
          </a:blip>
          <a:srcRect/>
          <a:stretch>
            <a:fillRect/>
          </a:stretch>
        </p:blipFill>
        <p:spPr bwMode="auto">
          <a:xfrm>
            <a:off x="8001000" y="1066800"/>
            <a:ext cx="720725" cy="4889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09622" name="Picture 22" descr="gehl80hp"/>
          <p:cNvPicPr>
            <a:picLocks noChangeAspect="1" noChangeArrowheads="1"/>
          </p:cNvPicPr>
          <p:nvPr/>
        </p:nvPicPr>
        <p:blipFill>
          <a:blip r:embed="rId15" cstate="print"/>
          <a:srcRect l="6889" t="8034" r="34450" b="16068"/>
          <a:stretch>
            <a:fillRect/>
          </a:stretch>
        </p:blipFill>
        <p:spPr bwMode="auto">
          <a:xfrm>
            <a:off x="1539875" y="5546725"/>
            <a:ext cx="817563" cy="6143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09623" name="Picture 23" descr="Speedboat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60375" y="4867275"/>
            <a:ext cx="852488" cy="4873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09624" name="Picture 24" descr="ohtruck"/>
          <p:cNvPicPr preferRelativeResize="0">
            <a:picLocks noChangeAspect="1" noChangeArrowheads="1"/>
          </p:cNvPicPr>
          <p:nvPr/>
        </p:nvPicPr>
        <p:blipFill>
          <a:blip r:embed="rId17" cstate="print"/>
          <a:srcRect t="19200" b="19200"/>
          <a:stretch>
            <a:fillRect/>
          </a:stretch>
        </p:blipFill>
        <p:spPr bwMode="auto">
          <a:xfrm>
            <a:off x="2271713" y="5786438"/>
            <a:ext cx="958850" cy="600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09625" name="Picture 25" descr="http://www.motorsports-network.com/">
            <a:hlinkClick r:id="rId18"/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7924800" y="304800"/>
            <a:ext cx="877888" cy="6588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09626" name="Picture 26" descr="f350">
            <a:hlinkClick r:id="rId20"/>
          </p:cNvPr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242888" y="5508625"/>
            <a:ext cx="877887" cy="6048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096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724491"/>
            <a:ext cx="7148513" cy="2498726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Real-World</a:t>
            </a:r>
            <a:r>
              <a:rPr lang="en-US" b="1" dirty="0" smtClean="0"/>
              <a:t> Emissions From Mobile Sources</a:t>
            </a:r>
            <a:br>
              <a:rPr lang="en-US" b="1" dirty="0" smtClean="0"/>
            </a:br>
            <a:r>
              <a:rPr lang="en-US" sz="3100" dirty="0"/>
              <a:t/>
            </a:r>
            <a:br>
              <a:rPr lang="en-US" sz="3100" dirty="0"/>
            </a:br>
            <a:r>
              <a:rPr lang="en-US" sz="3100" dirty="0" smtClean="0"/>
              <a:t/>
            </a:r>
            <a:br>
              <a:rPr lang="en-US" sz="3100" dirty="0" smtClean="0"/>
            </a:br>
            <a:r>
              <a:rPr lang="en-US" sz="3100" dirty="0" smtClean="0"/>
              <a:t>Edward Nam</a:t>
            </a:r>
            <a:br>
              <a:rPr lang="en-US" sz="3100" dirty="0" smtClean="0"/>
            </a:br>
            <a:r>
              <a:rPr lang="en-US" sz="2400" dirty="0"/>
              <a:t>USEPA Office of Transportation and Air Quality</a:t>
            </a:r>
            <a:endParaRPr lang="en-US" sz="2400" b="1" dirty="0"/>
          </a:p>
        </p:txBody>
      </p:sp>
      <p:sp>
        <p:nvSpPr>
          <p:cNvPr id="409603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4267200" y="5110163"/>
            <a:ext cx="4876800" cy="114300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Font typeface="Wingdings" pitchFamily="2" charset="2"/>
              <a:buNone/>
            </a:pPr>
            <a:r>
              <a:rPr lang="en-US" sz="2600" dirty="0" smtClean="0">
                <a:solidFill>
                  <a:srgbClr val="0070C0"/>
                </a:solidFill>
              </a:rPr>
              <a:t>PEMS Conference &amp; Workshop</a:t>
            </a:r>
          </a:p>
          <a:p>
            <a:pPr marL="0" indent="0" algn="ctr">
              <a:buFont typeface="Wingdings" pitchFamily="2" charset="2"/>
              <a:buNone/>
            </a:pPr>
            <a:r>
              <a:rPr lang="en-US" sz="2600" dirty="0" smtClean="0">
                <a:solidFill>
                  <a:srgbClr val="0070C0"/>
                </a:solidFill>
              </a:rPr>
              <a:t>UC Riverside CE-CERT</a:t>
            </a:r>
          </a:p>
          <a:p>
            <a:pPr marL="0" indent="0" algn="ctr">
              <a:buFont typeface="Wingdings" pitchFamily="2" charset="2"/>
              <a:buNone/>
            </a:pPr>
            <a:r>
              <a:rPr lang="en-US" sz="2600" dirty="0" smtClean="0">
                <a:solidFill>
                  <a:srgbClr val="0070C0"/>
                </a:solidFill>
              </a:rPr>
              <a:t>March 17, 2016</a:t>
            </a: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294967295"/>
          </p:nvPr>
        </p:nvSpPr>
        <p:spPr>
          <a:xfrm>
            <a:off x="8777288" y="6408738"/>
            <a:ext cx="366712" cy="365125"/>
          </a:xfrm>
        </p:spPr>
        <p:txBody>
          <a:bodyPr/>
          <a:lstStyle/>
          <a:p>
            <a:fld id="{D5BBC35B-A44B-4119-B8DA-DE9E3DFADA20}" type="slidenum">
              <a:rPr kumimoji="0" lang="en-US" smtClean="0"/>
              <a:pPr/>
              <a:t>1</a:t>
            </a:fld>
            <a:endParaRPr kumimoji="0" lang="en-US"/>
          </a:p>
        </p:txBody>
      </p:sp>
      <p:pic>
        <p:nvPicPr>
          <p:cNvPr id="409627" name="Picture 27" descr="lwnmwr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457200" y="6096000"/>
            <a:ext cx="692150" cy="561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2" name="Picture 21" descr="EPA_logo.p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16" y="100001"/>
            <a:ext cx="1157947" cy="115206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68533"/>
            <a:ext cx="8686800" cy="1143000"/>
          </a:xfrm>
        </p:spPr>
        <p:txBody>
          <a:bodyPr/>
          <a:lstStyle/>
          <a:p>
            <a:r>
              <a:rPr lang="en-US" sz="3600" dirty="0" smtClean="0"/>
              <a:t>Compliance Actions - Additional Examples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</a:t>
            </a:r>
            <a:r>
              <a:rPr lang="en-US" dirty="0"/>
              <a:t>2012/13 </a:t>
            </a:r>
            <a:r>
              <a:rPr lang="en-US" dirty="0" smtClean="0"/>
              <a:t>manufacturers </a:t>
            </a:r>
            <a:r>
              <a:rPr lang="en-US" dirty="0"/>
              <a:t>recalled </a:t>
            </a:r>
            <a:r>
              <a:rPr lang="en-US" dirty="0" smtClean="0"/>
              <a:t>~3.7 </a:t>
            </a:r>
            <a:r>
              <a:rPr lang="en-US" dirty="0"/>
              <a:t>million </a:t>
            </a:r>
            <a:r>
              <a:rPr lang="en-US" dirty="0" smtClean="0"/>
              <a:t>cars and </a:t>
            </a:r>
            <a:r>
              <a:rPr lang="en-US" dirty="0"/>
              <a:t>340,000 heavy-duty engines with potential </a:t>
            </a:r>
            <a:r>
              <a:rPr lang="en-US" dirty="0" smtClean="0"/>
              <a:t>or actual emission problems</a:t>
            </a:r>
          </a:p>
          <a:p>
            <a:pPr lvl="1"/>
            <a:r>
              <a:rPr lang="en-US" dirty="0"/>
              <a:t>Consumers received free repairs, extended </a:t>
            </a:r>
            <a:r>
              <a:rPr lang="en-US" dirty="0" smtClean="0"/>
              <a:t>warranties </a:t>
            </a:r>
            <a:r>
              <a:rPr lang="en-US" dirty="0"/>
              <a:t>or other remedies</a:t>
            </a:r>
          </a:p>
          <a:p>
            <a:r>
              <a:rPr lang="en-US" dirty="0" smtClean="0"/>
              <a:t>In 2013, EPA voided 153 certificates </a:t>
            </a:r>
            <a:r>
              <a:rPr lang="en-US" dirty="0"/>
              <a:t>of conformity for engine families covering </a:t>
            </a:r>
            <a:r>
              <a:rPr lang="en-US" dirty="0" smtClean="0"/>
              <a:t>170,000+ </a:t>
            </a:r>
            <a:r>
              <a:rPr lang="en-US" dirty="0"/>
              <a:t>on- and off-highway motorcycles and all-terrain vehicles </a:t>
            </a:r>
            <a:r>
              <a:rPr lang="en-US" dirty="0" smtClean="0"/>
              <a:t>(model </a:t>
            </a:r>
            <a:r>
              <a:rPr lang="en-US" dirty="0"/>
              <a:t>years </a:t>
            </a:r>
            <a:r>
              <a:rPr lang="en-US" dirty="0" smtClean="0"/>
              <a:t>2005-12)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902C4-34B4-4A6D-93A1-3A38D3F9C403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041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Importance of Compliance – Some Examples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7543800" cy="5334000"/>
          </a:xfrm>
          <a:noFill/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/>
              <a:t>Clean Air Benefits</a:t>
            </a:r>
          </a:p>
          <a:p>
            <a:r>
              <a:rPr lang="en-US" sz="2000" dirty="0" smtClean="0"/>
              <a:t>1990 Clean Air Act Amendments</a:t>
            </a:r>
          </a:p>
          <a:p>
            <a:pPr lvl="1"/>
            <a:r>
              <a:rPr lang="en-US" sz="1800" dirty="0" smtClean="0"/>
              <a:t>From 1990-2020, 4.2 million lives saved, benefit outweighs costs ~30:1</a:t>
            </a:r>
          </a:p>
          <a:p>
            <a:pPr lvl="1"/>
            <a:r>
              <a:rPr lang="en-US" sz="1800" dirty="0" smtClean="0"/>
              <a:t>In 2030 alone, eliminate &gt; 38,000 premature deaths; &gt; $380 billion in health and welfare benefits</a:t>
            </a:r>
          </a:p>
          <a:p>
            <a:r>
              <a:rPr lang="en-US" sz="2000" dirty="0"/>
              <a:t>L</a:t>
            </a:r>
            <a:r>
              <a:rPr lang="en-US" sz="2000" dirty="0" smtClean="0"/>
              <a:t>ight duty vehicle greenhouse gas program is projected to result in: </a:t>
            </a:r>
          </a:p>
          <a:p>
            <a:pPr lvl="1"/>
            <a:r>
              <a:rPr lang="en-US" sz="1800" dirty="0" smtClean="0"/>
              <a:t>$1.7 trillion dollars of fuel savings over the lifetime of vehicles produced between 2011 and 2025</a:t>
            </a:r>
          </a:p>
          <a:p>
            <a:pPr lvl="1"/>
            <a:r>
              <a:rPr lang="en-US" sz="1800" dirty="0" smtClean="0"/>
              <a:t>12 billion fewer barrels of oil consumed</a:t>
            </a:r>
            <a:endParaRPr lang="en-US" sz="1800" i="1" dirty="0" smtClean="0"/>
          </a:p>
          <a:p>
            <a:pPr marL="0" indent="0">
              <a:buNone/>
            </a:pPr>
            <a:r>
              <a:rPr lang="en-US" sz="2400" dirty="0" smtClean="0"/>
              <a:t>Level Playing Field</a:t>
            </a:r>
          </a:p>
          <a:p>
            <a:r>
              <a:rPr lang="en-US" sz="2000" dirty="0" smtClean="0"/>
              <a:t>Vehicle, engine, and fuels industries are highly competitive, especially in today’s global environment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i="1" dirty="0" smtClean="0"/>
              <a:t>Regulated industries expect and rely on EPA to protect their investment in emissions compliance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902C4-34B4-4A6D-93A1-3A38D3F9C403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Compliance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Our approach to compliance oversight is multi-dimensional and flexible </a:t>
            </a:r>
          </a:p>
          <a:p>
            <a:r>
              <a:rPr lang="en-US" sz="2400" dirty="0" smtClean="0"/>
              <a:t>We </a:t>
            </a:r>
            <a:r>
              <a:rPr lang="en-US" sz="2400" dirty="0"/>
              <a:t>apply a flexible mix of testing, audits, manufacturer tracking/reporting review, and partnerships </a:t>
            </a:r>
            <a:r>
              <a:rPr lang="en-US" sz="2400" dirty="0" smtClean="0"/>
              <a:t>to </a:t>
            </a:r>
            <a:r>
              <a:rPr lang="en-US" sz="2400" dirty="0"/>
              <a:t>collect </a:t>
            </a:r>
            <a:r>
              <a:rPr lang="en-US" sz="2400" dirty="0" smtClean="0"/>
              <a:t>and respond to compliance </a:t>
            </a:r>
            <a:r>
              <a:rPr lang="en-US" sz="2400" dirty="0"/>
              <a:t>information</a:t>
            </a:r>
          </a:p>
          <a:p>
            <a:r>
              <a:rPr lang="en-US" sz="2400" dirty="0" smtClean="0"/>
              <a:t>We </a:t>
            </a:r>
            <a:r>
              <a:rPr lang="en-US" sz="2400" dirty="0"/>
              <a:t>monitor emissions compliance throughout product lifecycle </a:t>
            </a:r>
          </a:p>
          <a:p>
            <a:pPr lvl="1"/>
            <a:r>
              <a:rPr lang="en-US" sz="2000" dirty="0"/>
              <a:t>Pre-production</a:t>
            </a:r>
          </a:p>
          <a:p>
            <a:pPr lvl="1"/>
            <a:r>
              <a:rPr lang="en-US" sz="2000" dirty="0"/>
              <a:t>Products coming off production lines</a:t>
            </a:r>
          </a:p>
          <a:p>
            <a:pPr lvl="1"/>
            <a:r>
              <a:rPr lang="en-US" sz="2000" dirty="0"/>
              <a:t>Vehicles and engines already in customer </a:t>
            </a:r>
            <a:r>
              <a:rPr lang="en-US" sz="2000" dirty="0" smtClean="0"/>
              <a:t>service</a:t>
            </a:r>
          </a:p>
          <a:p>
            <a:r>
              <a:rPr lang="en-US" sz="2400" dirty="0"/>
              <a:t>PEMS </a:t>
            </a:r>
            <a:r>
              <a:rPr lang="en-US" sz="2400" dirty="0" smtClean="0"/>
              <a:t>and other real-world emissions monitoring technologies are important elements in </a:t>
            </a:r>
            <a:r>
              <a:rPr lang="en-US" sz="2400" dirty="0"/>
              <a:t>our toolkit</a:t>
            </a:r>
          </a:p>
          <a:p>
            <a:pPr marL="0" indent="0">
              <a:buNone/>
            </a:pPr>
            <a:endParaRPr lang="en-US" sz="2400" dirty="0"/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902C4-34B4-4A6D-93A1-3A38D3F9C403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5535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62000" y="304800"/>
            <a:ext cx="7772400" cy="792163"/>
          </a:xfrm>
        </p:spPr>
        <p:txBody>
          <a:bodyPr/>
          <a:lstStyle/>
          <a:p>
            <a:pPr algn="l"/>
            <a:r>
              <a:rPr lang="en-US" sz="4000" dirty="0" smtClean="0"/>
              <a:t>EPA Has Been PEMS Compliance Testing for </a:t>
            </a:r>
            <a:r>
              <a:rPr lang="en-US" sz="4000" dirty="0" smtClean="0"/>
              <a:t>15+ </a:t>
            </a:r>
            <a:r>
              <a:rPr lang="en-US" sz="4000" dirty="0" smtClean="0"/>
              <a:t>Years</a:t>
            </a:r>
            <a:endParaRPr lang="en-US" sz="4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6877A0EA-733C-4FB7-9511-0D196AA5CBB1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2600" y="1447799"/>
            <a:ext cx="3505200" cy="4264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1"/>
          <p:cNvSpPr txBox="1">
            <a:spLocks/>
          </p:cNvSpPr>
          <p:nvPr/>
        </p:nvSpPr>
        <p:spPr>
          <a:xfrm>
            <a:off x="150166" y="1433511"/>
            <a:ext cx="5412434" cy="5424489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lnSpc>
                <a:spcPct val="85000"/>
              </a:lnSpc>
              <a:spcBef>
                <a:spcPts val="1200"/>
              </a:spcBef>
              <a:buFont typeface="Arial"/>
              <a:buChar char="•"/>
              <a:defRPr sz="3200" kern="1200">
                <a:solidFill>
                  <a:srgbClr val="00009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lnSpc>
                <a:spcPct val="85000"/>
              </a:lnSpc>
              <a:spcBef>
                <a:spcPts val="1200"/>
              </a:spcBef>
              <a:buFont typeface="Arial"/>
              <a:buChar char="–"/>
              <a:defRPr sz="2800" kern="1200">
                <a:solidFill>
                  <a:srgbClr val="00009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lnSpc>
                <a:spcPct val="85000"/>
              </a:lnSpc>
              <a:spcBef>
                <a:spcPts val="1200"/>
              </a:spcBef>
              <a:buFont typeface="Arial"/>
              <a:buChar char="•"/>
              <a:defRPr sz="2400" kern="1200">
                <a:solidFill>
                  <a:srgbClr val="00009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lnSpc>
                <a:spcPct val="85000"/>
              </a:lnSpc>
              <a:spcBef>
                <a:spcPts val="1200"/>
              </a:spcBef>
              <a:buFont typeface="Arial"/>
              <a:buChar char="–"/>
              <a:defRPr sz="2000" kern="1200">
                <a:solidFill>
                  <a:srgbClr val="00009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lnSpc>
                <a:spcPct val="85000"/>
              </a:lnSpc>
              <a:spcBef>
                <a:spcPts val="1200"/>
              </a:spcBef>
              <a:buFont typeface="Arial"/>
              <a:buChar char="»"/>
              <a:defRPr sz="2000" kern="1200">
                <a:solidFill>
                  <a:srgbClr val="00009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FontTx/>
              <a:buChar char="•"/>
            </a:pPr>
            <a:r>
              <a:rPr lang="en-US" sz="2400" b="0" dirty="0" smtClean="0"/>
              <a:t>HD In-Use Compliance PEMS Testing evaluates emissions in real world operation, including:</a:t>
            </a:r>
          </a:p>
          <a:p>
            <a:pPr lvl="1" fontAlgn="auto">
              <a:spcAft>
                <a:spcPts val="0"/>
              </a:spcAft>
              <a:buFontTx/>
              <a:buChar char="•"/>
            </a:pPr>
            <a:r>
              <a:rPr lang="en-US" sz="2000" b="0" dirty="0" smtClean="0"/>
              <a:t>Actual urban and highway routes, including road grade </a:t>
            </a:r>
          </a:p>
          <a:p>
            <a:pPr lvl="1" fontAlgn="auto">
              <a:spcAft>
                <a:spcPts val="0"/>
              </a:spcAft>
              <a:buFontTx/>
              <a:buChar char="•"/>
            </a:pPr>
            <a:r>
              <a:rPr lang="en-US" sz="2000" b="0" dirty="0" smtClean="0"/>
              <a:t>Ambient conditions</a:t>
            </a:r>
          </a:p>
          <a:p>
            <a:pPr lvl="1" fontAlgn="auto">
              <a:spcAft>
                <a:spcPts val="0"/>
              </a:spcAft>
              <a:buFontTx/>
              <a:buChar char="•"/>
            </a:pPr>
            <a:r>
              <a:rPr lang="en-US" sz="2000" b="0" dirty="0" smtClean="0"/>
              <a:t>Payloads</a:t>
            </a:r>
          </a:p>
          <a:p>
            <a:pPr fontAlgn="auto">
              <a:spcAft>
                <a:spcPts val="0"/>
              </a:spcAft>
              <a:buFontTx/>
              <a:buChar char="•"/>
            </a:pPr>
            <a:r>
              <a:rPr lang="en-US" sz="2400" b="0" dirty="0" smtClean="0"/>
              <a:t>PEMS measurements</a:t>
            </a:r>
          </a:p>
          <a:p>
            <a:pPr lvl="1" fontAlgn="auto">
              <a:spcAft>
                <a:spcPts val="0"/>
              </a:spcAft>
              <a:buFontTx/>
              <a:buChar char="•"/>
            </a:pPr>
            <a:r>
              <a:rPr lang="en-US" sz="2400" b="0" dirty="0" smtClean="0"/>
              <a:t>CO</a:t>
            </a:r>
            <a:r>
              <a:rPr lang="en-US" sz="2400" b="0" baseline="-25000" dirty="0" smtClean="0"/>
              <a:t>2</a:t>
            </a:r>
            <a:r>
              <a:rPr lang="en-US" sz="2400" b="0" dirty="0" smtClean="0"/>
              <a:t>, CO, HC, NO</a:t>
            </a:r>
            <a:r>
              <a:rPr lang="en-US" sz="2400" b="0" baseline="-25000" dirty="0" smtClean="0"/>
              <a:t>x</a:t>
            </a:r>
            <a:r>
              <a:rPr lang="en-US" sz="2400" b="0" dirty="0" smtClean="0"/>
              <a:t>, &amp; PM (g/</a:t>
            </a:r>
            <a:r>
              <a:rPr lang="en-US" sz="2400" b="0" dirty="0" err="1" smtClean="0"/>
              <a:t>hr</a:t>
            </a:r>
            <a:r>
              <a:rPr lang="en-US" sz="2400" b="0" dirty="0" smtClean="0"/>
              <a:t> basis)</a:t>
            </a:r>
          </a:p>
          <a:p>
            <a:pPr lvl="1" fontAlgn="auto">
              <a:spcAft>
                <a:spcPts val="0"/>
              </a:spcAft>
              <a:buFontTx/>
              <a:buChar char="•"/>
            </a:pPr>
            <a:r>
              <a:rPr lang="en-US" sz="2400" b="0" dirty="0" smtClean="0"/>
              <a:t>Torque from engine controller</a:t>
            </a:r>
          </a:p>
          <a:p>
            <a:pPr lvl="1" fontAlgn="auto">
              <a:spcAft>
                <a:spcPts val="0"/>
              </a:spcAft>
              <a:buFontTx/>
              <a:buChar char="•"/>
            </a:pPr>
            <a:r>
              <a:rPr lang="en-US" sz="2400" b="0" dirty="0" smtClean="0"/>
              <a:t>Combine to estimate g/bhp-</a:t>
            </a:r>
            <a:r>
              <a:rPr lang="en-US" sz="2400" b="0" dirty="0" err="1" smtClean="0"/>
              <a:t>hr</a:t>
            </a:r>
            <a:r>
              <a:rPr lang="en-US" sz="2400" b="0" dirty="0" smtClean="0"/>
              <a:t> emissions</a:t>
            </a:r>
          </a:p>
          <a:p>
            <a:pPr fontAlgn="auto">
              <a:spcAft>
                <a:spcPts val="0"/>
              </a:spcAft>
            </a:pP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722719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981166"/>
          </a:xfrm>
        </p:spPr>
        <p:txBody>
          <a:bodyPr/>
          <a:lstStyle/>
          <a:p>
            <a:r>
              <a:rPr lang="en-US" sz="2400" dirty="0"/>
              <a:t>EPA-led research has led to significant advances in measurement as well as modeling techniques to capture real-world emissions</a:t>
            </a:r>
          </a:p>
          <a:p>
            <a:r>
              <a:rPr lang="en-US" sz="2400" dirty="0" smtClean="0"/>
              <a:t>Real-world </a:t>
            </a:r>
            <a:r>
              <a:rPr lang="en-US" sz="2400" dirty="0" smtClean="0"/>
              <a:t>monitoring technologies are increasingly important for EPA’s vehicle emissions programs</a:t>
            </a:r>
          </a:p>
          <a:p>
            <a:r>
              <a:rPr lang="en-US" sz="2400" dirty="0" smtClean="0"/>
              <a:t>Regulatory </a:t>
            </a:r>
            <a:r>
              <a:rPr lang="en-US" sz="2400" dirty="0"/>
              <a:t>programs help ensure cleaner air and </a:t>
            </a:r>
            <a:r>
              <a:rPr lang="en-US" sz="2400" dirty="0" smtClean="0"/>
              <a:t>health </a:t>
            </a:r>
            <a:r>
              <a:rPr lang="en-US" sz="2400" dirty="0"/>
              <a:t>and welfare </a:t>
            </a:r>
            <a:r>
              <a:rPr lang="en-US" sz="2400" dirty="0" smtClean="0"/>
              <a:t>improvements</a:t>
            </a:r>
            <a:endParaRPr lang="en-US" sz="2400" dirty="0"/>
          </a:p>
          <a:p>
            <a:r>
              <a:rPr lang="en-US" sz="2400" dirty="0" smtClean="0"/>
              <a:t>Compliance </a:t>
            </a:r>
            <a:r>
              <a:rPr lang="en-US" sz="2400" dirty="0"/>
              <a:t>programs </a:t>
            </a:r>
            <a:endParaRPr lang="en-US" sz="2400" dirty="0" smtClean="0"/>
          </a:p>
          <a:p>
            <a:pPr lvl="1"/>
            <a:r>
              <a:rPr lang="en-US" sz="2000" dirty="0"/>
              <a:t>M</a:t>
            </a:r>
            <a:r>
              <a:rPr lang="en-US" sz="2000" dirty="0" smtClean="0"/>
              <a:t>aximize </a:t>
            </a:r>
            <a:r>
              <a:rPr lang="en-US" sz="2000" dirty="0"/>
              <a:t>air quality benefits </a:t>
            </a:r>
            <a:endParaRPr lang="en-US" sz="2000" dirty="0" smtClean="0"/>
          </a:p>
          <a:p>
            <a:pPr lvl="1"/>
            <a:r>
              <a:rPr lang="en-US" sz="2000" dirty="0" smtClean="0"/>
              <a:t>Ensure </a:t>
            </a:r>
            <a:r>
              <a:rPr lang="en-US" sz="2000" dirty="0"/>
              <a:t>that manufacturers </a:t>
            </a:r>
            <a:r>
              <a:rPr lang="en-US" sz="2000" dirty="0" smtClean="0"/>
              <a:t>compete </a:t>
            </a:r>
            <a:r>
              <a:rPr lang="en-US" sz="2000" dirty="0"/>
              <a:t>on a level playing </a:t>
            </a:r>
            <a:r>
              <a:rPr lang="en-US" sz="2000" dirty="0" smtClean="0"/>
              <a:t>field</a:t>
            </a:r>
          </a:p>
          <a:p>
            <a:pPr lvl="1"/>
            <a:r>
              <a:rPr lang="en-US" sz="2000" dirty="0" smtClean="0"/>
              <a:t>Protect consumers</a:t>
            </a:r>
          </a:p>
          <a:p>
            <a:pPr lvl="1"/>
            <a:r>
              <a:rPr lang="en-US" sz="2000" dirty="0" smtClean="0"/>
              <a:t>Include “unpredictable” elements </a:t>
            </a:r>
            <a:endParaRPr lang="en-US" sz="2000" dirty="0"/>
          </a:p>
          <a:p>
            <a:r>
              <a:rPr lang="en-US" sz="2400" dirty="0" smtClean="0"/>
              <a:t>Partnerships are critical for advancement</a:t>
            </a:r>
            <a:endParaRPr lang="en-US" sz="2400" dirty="0"/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902C4-34B4-4A6D-93A1-3A38D3F9C403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538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We’re In This Together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763000" cy="5057366"/>
          </a:xfrm>
        </p:spPr>
        <p:txBody>
          <a:bodyPr/>
          <a:lstStyle/>
          <a:p>
            <a:r>
              <a:rPr lang="en-US" sz="2800" dirty="0" smtClean="0"/>
              <a:t>You are on the leading edge of measurement technology</a:t>
            </a:r>
          </a:p>
          <a:p>
            <a:pPr lvl="1"/>
            <a:r>
              <a:rPr lang="en-US" sz="2400" dirty="0" smtClean="0"/>
              <a:t>Smaller, lighter, lower power</a:t>
            </a:r>
          </a:p>
          <a:p>
            <a:pPr lvl="1"/>
            <a:r>
              <a:rPr lang="en-US" sz="2400" dirty="0" smtClean="0"/>
              <a:t>NMOG Speciation</a:t>
            </a:r>
          </a:p>
          <a:p>
            <a:r>
              <a:rPr lang="en-US" sz="2800" dirty="0" smtClean="0"/>
              <a:t>While laboratories will always be needed, PEMS democratizes emissions testing</a:t>
            </a:r>
          </a:p>
          <a:p>
            <a:pPr lvl="1"/>
            <a:r>
              <a:rPr lang="en-US" sz="2400" dirty="0" smtClean="0"/>
              <a:t>Lower cost, flexibility, portability</a:t>
            </a:r>
          </a:p>
          <a:p>
            <a:pPr lvl="1"/>
            <a:r>
              <a:rPr lang="en-US" sz="2400" dirty="0" smtClean="0"/>
              <a:t>Opportunity for this to become “big data”</a:t>
            </a:r>
          </a:p>
          <a:p>
            <a:r>
              <a:rPr lang="en-US" sz="2800" dirty="0" smtClean="0"/>
              <a:t>There is an explosion of new vehicle technologies and fuels introduced into the fleet… </a:t>
            </a:r>
          </a:p>
          <a:p>
            <a:pPr lvl="1"/>
            <a:r>
              <a:rPr lang="en-US" sz="2400" dirty="0" smtClean="0"/>
              <a:t>We need to understand the real world impact of these technologies</a:t>
            </a:r>
          </a:p>
          <a:p>
            <a:pPr lvl="1"/>
            <a:r>
              <a:rPr lang="en-US" sz="2400" dirty="0" smtClean="0"/>
              <a:t>Continue working with policy makers to collect data </a:t>
            </a:r>
          </a:p>
          <a:p>
            <a:endParaRPr lang="en-US" sz="2800" dirty="0" smtClean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902C4-34B4-4A6D-93A1-3A38D3F9C403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5953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Appendix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979487"/>
          </a:xfrm>
        </p:spPr>
        <p:txBody>
          <a:bodyPr>
            <a:normAutofit/>
          </a:bodyPr>
          <a:lstStyle/>
          <a:p>
            <a:r>
              <a:rPr lang="en-US" dirty="0" smtClean="0"/>
              <a:t>Will delete most of these slides.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902C4-34B4-4A6D-93A1-3A38D3F9C403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827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534400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Example: Light-Duty Vehicle Compliance Program</a:t>
            </a:r>
            <a:endParaRPr lang="en-US" sz="2400" dirty="0"/>
          </a:p>
        </p:txBody>
      </p:sp>
      <p:sp>
        <p:nvSpPr>
          <p:cNvPr id="5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fld id="{6B0DFAD6-D4ED-4F9E-BB36-5B03D731066A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53" name="Rectangle 3"/>
          <p:cNvSpPr txBox="1">
            <a:spLocks noChangeArrowheads="1"/>
          </p:cNvSpPr>
          <p:nvPr/>
        </p:nvSpPr>
        <p:spPr>
          <a:xfrm>
            <a:off x="1371600" y="1752600"/>
            <a:ext cx="7772400" cy="83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4" name="Line 4"/>
          <p:cNvSpPr>
            <a:spLocks noChangeShapeType="1"/>
          </p:cNvSpPr>
          <p:nvPr/>
        </p:nvSpPr>
        <p:spPr bwMode="auto">
          <a:xfrm flipV="1">
            <a:off x="2133600" y="4632323"/>
            <a:ext cx="6253162" cy="1587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5" name="Line 5"/>
          <p:cNvSpPr>
            <a:spLocks noChangeShapeType="1"/>
          </p:cNvSpPr>
          <p:nvPr/>
        </p:nvSpPr>
        <p:spPr bwMode="auto">
          <a:xfrm>
            <a:off x="2689225" y="4510087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6" name="Line 6"/>
          <p:cNvSpPr>
            <a:spLocks noChangeShapeType="1"/>
          </p:cNvSpPr>
          <p:nvPr/>
        </p:nvSpPr>
        <p:spPr bwMode="auto">
          <a:xfrm>
            <a:off x="8229600" y="4524375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7" name="Text Box 7"/>
          <p:cNvSpPr txBox="1">
            <a:spLocks noChangeArrowheads="1"/>
          </p:cNvSpPr>
          <p:nvPr/>
        </p:nvSpPr>
        <p:spPr bwMode="auto">
          <a:xfrm>
            <a:off x="2308225" y="4175125"/>
            <a:ext cx="8921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b="1"/>
              <a:t>0 Miles</a:t>
            </a:r>
          </a:p>
        </p:txBody>
      </p:sp>
      <p:sp>
        <p:nvSpPr>
          <p:cNvPr id="58" name="Text Box 8"/>
          <p:cNvSpPr txBox="1">
            <a:spLocks noChangeArrowheads="1"/>
          </p:cNvSpPr>
          <p:nvPr/>
        </p:nvSpPr>
        <p:spPr bwMode="auto">
          <a:xfrm>
            <a:off x="3298825" y="4067175"/>
            <a:ext cx="76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b="1" dirty="0"/>
              <a:t>10,000 Miles</a:t>
            </a:r>
          </a:p>
        </p:txBody>
      </p:sp>
      <p:sp>
        <p:nvSpPr>
          <p:cNvPr id="59" name="Line 9"/>
          <p:cNvSpPr>
            <a:spLocks noChangeShapeType="1"/>
          </p:cNvSpPr>
          <p:nvPr/>
        </p:nvSpPr>
        <p:spPr bwMode="auto">
          <a:xfrm>
            <a:off x="4441825" y="4524375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" name="Line 10"/>
          <p:cNvSpPr>
            <a:spLocks noChangeShapeType="1"/>
          </p:cNvSpPr>
          <p:nvPr/>
        </p:nvSpPr>
        <p:spPr bwMode="auto">
          <a:xfrm flipV="1">
            <a:off x="3679825" y="4676775"/>
            <a:ext cx="0" cy="184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1" name="Line 11"/>
          <p:cNvSpPr>
            <a:spLocks noChangeShapeType="1"/>
          </p:cNvSpPr>
          <p:nvPr/>
        </p:nvSpPr>
        <p:spPr bwMode="auto">
          <a:xfrm flipV="1">
            <a:off x="5737225" y="4676775"/>
            <a:ext cx="0" cy="184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2" name="Text Box 12"/>
          <p:cNvSpPr txBox="1">
            <a:spLocks noChangeArrowheads="1"/>
          </p:cNvSpPr>
          <p:nvPr/>
        </p:nvSpPr>
        <p:spPr bwMode="auto">
          <a:xfrm>
            <a:off x="2841625" y="4860925"/>
            <a:ext cx="1676400" cy="646331"/>
          </a:xfrm>
          <a:prstGeom prst="rect">
            <a:avLst/>
          </a:prstGeom>
          <a:gradFill rotWithShape="1">
            <a:gsLst>
              <a:gs pos="0">
                <a:srgbClr val="99FF99">
                  <a:alpha val="49001"/>
                </a:srgbClr>
              </a:gs>
              <a:gs pos="50000">
                <a:srgbClr val="FFFFFF"/>
              </a:gs>
              <a:gs pos="100000">
                <a:srgbClr val="99FF99">
                  <a:alpha val="49001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en-US" sz="1000" b="1" dirty="0">
                <a:solidFill>
                  <a:srgbClr val="008000"/>
                </a:solidFill>
              </a:rPr>
              <a:t>Low-mileage </a:t>
            </a:r>
            <a:r>
              <a:rPr lang="en-US" sz="1000" b="1" dirty="0" smtClean="0">
                <a:solidFill>
                  <a:srgbClr val="008000"/>
                </a:solidFill>
              </a:rPr>
              <a:t>In-Use </a:t>
            </a:r>
            <a:r>
              <a:rPr lang="en-US" sz="1000" b="1" dirty="0">
                <a:solidFill>
                  <a:srgbClr val="008000"/>
                </a:solidFill>
              </a:rPr>
              <a:t>Verification Testing </a:t>
            </a:r>
            <a:r>
              <a:rPr lang="en-US" sz="1000" b="1" dirty="0" smtClean="0">
                <a:solidFill>
                  <a:srgbClr val="008000"/>
                </a:solidFill>
              </a:rPr>
              <a:t>Performed </a:t>
            </a:r>
            <a:r>
              <a:rPr lang="en-US" sz="1000" b="1" dirty="0">
                <a:solidFill>
                  <a:srgbClr val="008000"/>
                </a:solidFill>
              </a:rPr>
              <a:t>by </a:t>
            </a:r>
            <a:r>
              <a:rPr lang="en-US" sz="1000" b="1" dirty="0" smtClean="0">
                <a:solidFill>
                  <a:srgbClr val="008000"/>
                </a:solidFill>
              </a:rPr>
              <a:t>Manufacturer</a:t>
            </a:r>
            <a:endParaRPr lang="en-US" sz="1000" b="1" dirty="0">
              <a:solidFill>
                <a:srgbClr val="008000"/>
              </a:solidFill>
            </a:endParaRPr>
          </a:p>
        </p:txBody>
      </p:sp>
      <p:sp>
        <p:nvSpPr>
          <p:cNvPr id="63" name="Text Box 13"/>
          <p:cNvSpPr txBox="1">
            <a:spLocks noChangeArrowheads="1"/>
          </p:cNvSpPr>
          <p:nvPr/>
        </p:nvSpPr>
        <p:spPr bwMode="auto">
          <a:xfrm>
            <a:off x="7543800" y="4067175"/>
            <a:ext cx="13716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b="1"/>
              <a:t>120,000 Miles</a:t>
            </a:r>
          </a:p>
          <a:p>
            <a:pPr algn="ctr"/>
            <a:r>
              <a:rPr lang="en-US" sz="1000" b="1" i="1"/>
              <a:t>(End of Useful Life)</a:t>
            </a:r>
          </a:p>
        </p:txBody>
      </p:sp>
      <p:sp>
        <p:nvSpPr>
          <p:cNvPr id="64" name="Text Box 14"/>
          <p:cNvSpPr txBox="1">
            <a:spLocks noChangeArrowheads="1"/>
          </p:cNvSpPr>
          <p:nvPr/>
        </p:nvSpPr>
        <p:spPr bwMode="auto">
          <a:xfrm>
            <a:off x="5356225" y="4067175"/>
            <a:ext cx="76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b="1"/>
              <a:t>50,000 Miles</a:t>
            </a:r>
          </a:p>
        </p:txBody>
      </p:sp>
      <p:sp>
        <p:nvSpPr>
          <p:cNvPr id="65" name="Line 15"/>
          <p:cNvSpPr>
            <a:spLocks noChangeShapeType="1"/>
          </p:cNvSpPr>
          <p:nvPr/>
        </p:nvSpPr>
        <p:spPr bwMode="auto">
          <a:xfrm>
            <a:off x="5737225" y="4524375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6" name="Text Box 16"/>
          <p:cNvSpPr txBox="1">
            <a:spLocks noChangeArrowheads="1"/>
          </p:cNvSpPr>
          <p:nvPr/>
        </p:nvSpPr>
        <p:spPr bwMode="auto">
          <a:xfrm>
            <a:off x="4670425" y="4860925"/>
            <a:ext cx="2133600" cy="553998"/>
          </a:xfrm>
          <a:prstGeom prst="rect">
            <a:avLst/>
          </a:prstGeom>
          <a:gradFill rotWithShape="1">
            <a:gsLst>
              <a:gs pos="0">
                <a:srgbClr val="99FF99">
                  <a:alpha val="49001"/>
                </a:srgbClr>
              </a:gs>
              <a:gs pos="50000">
                <a:srgbClr val="FFFFFF"/>
              </a:gs>
              <a:gs pos="100000">
                <a:srgbClr val="99FF99">
                  <a:alpha val="49001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00" b="1" dirty="0" smtClean="0">
                <a:solidFill>
                  <a:srgbClr val="008000"/>
                </a:solidFill>
              </a:rPr>
              <a:t>High-Mileage In-Use </a:t>
            </a:r>
            <a:r>
              <a:rPr lang="en-US" sz="1000" b="1" dirty="0">
                <a:solidFill>
                  <a:srgbClr val="008000"/>
                </a:solidFill>
              </a:rPr>
              <a:t>Verification Testing </a:t>
            </a:r>
            <a:r>
              <a:rPr lang="en-US" sz="1000" b="1" dirty="0" smtClean="0">
                <a:solidFill>
                  <a:srgbClr val="008000"/>
                </a:solidFill>
              </a:rPr>
              <a:t>Performed </a:t>
            </a:r>
            <a:r>
              <a:rPr lang="en-US" sz="1000" b="1" dirty="0">
                <a:solidFill>
                  <a:srgbClr val="008000"/>
                </a:solidFill>
              </a:rPr>
              <a:t>by </a:t>
            </a:r>
            <a:r>
              <a:rPr lang="en-US" sz="1000" b="1" dirty="0" smtClean="0">
                <a:solidFill>
                  <a:srgbClr val="008000"/>
                </a:solidFill>
              </a:rPr>
              <a:t>Manufacturer</a:t>
            </a:r>
            <a:endParaRPr lang="en-US" sz="1000" b="1" dirty="0">
              <a:solidFill>
                <a:srgbClr val="008000"/>
              </a:solidFill>
            </a:endParaRPr>
          </a:p>
        </p:txBody>
      </p:sp>
      <p:sp>
        <p:nvSpPr>
          <p:cNvPr id="67" name="Line 17"/>
          <p:cNvSpPr>
            <a:spLocks noChangeShapeType="1"/>
          </p:cNvSpPr>
          <p:nvPr/>
        </p:nvSpPr>
        <p:spPr bwMode="auto">
          <a:xfrm>
            <a:off x="6956425" y="3870325"/>
            <a:ext cx="0" cy="234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8" name="Text Box 18"/>
          <p:cNvSpPr txBox="1">
            <a:spLocks noChangeArrowheads="1"/>
          </p:cNvSpPr>
          <p:nvPr/>
        </p:nvSpPr>
        <p:spPr bwMode="auto">
          <a:xfrm>
            <a:off x="4648200" y="3429000"/>
            <a:ext cx="2187575" cy="246221"/>
          </a:xfrm>
          <a:prstGeom prst="rect">
            <a:avLst/>
          </a:prstGeom>
          <a:gradFill rotWithShape="1">
            <a:gsLst>
              <a:gs pos="0">
                <a:srgbClr val="6699FF">
                  <a:alpha val="50999"/>
                </a:srgbClr>
              </a:gs>
              <a:gs pos="50000">
                <a:srgbClr val="FFFFFF"/>
              </a:gs>
              <a:gs pos="100000">
                <a:srgbClr val="6699FF">
                  <a:alpha val="50999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00" b="1" dirty="0">
                <a:solidFill>
                  <a:srgbClr val="3333CC"/>
                </a:solidFill>
              </a:rPr>
              <a:t>EPA In-Use Surveillance Testing </a:t>
            </a:r>
          </a:p>
        </p:txBody>
      </p:sp>
      <p:sp>
        <p:nvSpPr>
          <p:cNvPr id="69" name="Text Box 19"/>
          <p:cNvSpPr txBox="1">
            <a:spLocks noChangeArrowheads="1"/>
          </p:cNvSpPr>
          <p:nvPr/>
        </p:nvSpPr>
        <p:spPr bwMode="auto">
          <a:xfrm>
            <a:off x="6575425" y="4067175"/>
            <a:ext cx="76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b="1"/>
              <a:t>90,000 Miles</a:t>
            </a:r>
          </a:p>
        </p:txBody>
      </p:sp>
      <p:sp>
        <p:nvSpPr>
          <p:cNvPr id="70" name="Line 20"/>
          <p:cNvSpPr>
            <a:spLocks noChangeShapeType="1"/>
          </p:cNvSpPr>
          <p:nvPr/>
        </p:nvSpPr>
        <p:spPr bwMode="auto">
          <a:xfrm>
            <a:off x="6956425" y="4524375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" name="Line 21"/>
          <p:cNvSpPr>
            <a:spLocks noChangeShapeType="1"/>
          </p:cNvSpPr>
          <p:nvPr/>
        </p:nvSpPr>
        <p:spPr bwMode="auto">
          <a:xfrm>
            <a:off x="4441825" y="3870325"/>
            <a:ext cx="2514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" name="Line 22"/>
          <p:cNvSpPr>
            <a:spLocks noChangeShapeType="1"/>
          </p:cNvSpPr>
          <p:nvPr/>
        </p:nvSpPr>
        <p:spPr bwMode="auto">
          <a:xfrm>
            <a:off x="4441825" y="3870325"/>
            <a:ext cx="0" cy="234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" name="Line 23"/>
          <p:cNvSpPr>
            <a:spLocks noChangeShapeType="1"/>
          </p:cNvSpPr>
          <p:nvPr/>
        </p:nvSpPr>
        <p:spPr bwMode="auto">
          <a:xfrm flipH="1" flipV="1">
            <a:off x="8229600" y="5492748"/>
            <a:ext cx="0" cy="67945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7239000" y="1219200"/>
            <a:ext cx="1600200" cy="608013"/>
            <a:chOff x="178" y="3360"/>
            <a:chExt cx="1008" cy="383"/>
          </a:xfrm>
        </p:grpSpPr>
        <p:sp>
          <p:nvSpPr>
            <p:cNvPr id="75" name="Rectangle 25"/>
            <p:cNvSpPr>
              <a:spLocks noChangeArrowheads="1"/>
            </p:cNvSpPr>
            <p:nvPr/>
          </p:nvSpPr>
          <p:spPr bwMode="auto">
            <a:xfrm>
              <a:off x="178" y="3613"/>
              <a:ext cx="110" cy="115"/>
            </a:xfrm>
            <a:prstGeom prst="rect">
              <a:avLst/>
            </a:prstGeom>
            <a:gradFill rotWithShape="1">
              <a:gsLst>
                <a:gs pos="0">
                  <a:srgbClr val="99FF99"/>
                </a:gs>
                <a:gs pos="50000">
                  <a:srgbClr val="FFFFFF"/>
                </a:gs>
                <a:gs pos="100000">
                  <a:srgbClr val="99FF9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>
                <a:solidFill>
                  <a:srgbClr val="009900"/>
                </a:solidFill>
              </a:endParaRPr>
            </a:p>
          </p:txBody>
        </p:sp>
        <p:sp>
          <p:nvSpPr>
            <p:cNvPr id="76" name="Rectangle 26"/>
            <p:cNvSpPr>
              <a:spLocks noChangeArrowheads="1"/>
            </p:cNvSpPr>
            <p:nvPr/>
          </p:nvSpPr>
          <p:spPr bwMode="auto">
            <a:xfrm>
              <a:off x="178" y="3391"/>
              <a:ext cx="110" cy="115"/>
            </a:xfrm>
            <a:prstGeom prst="rect">
              <a:avLst/>
            </a:prstGeom>
            <a:gradFill rotWithShape="1">
              <a:gsLst>
                <a:gs pos="0">
                  <a:srgbClr val="6699FF"/>
                </a:gs>
                <a:gs pos="50000">
                  <a:srgbClr val="FFFFFF"/>
                </a:gs>
                <a:gs pos="100000">
                  <a:srgbClr val="6699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>
                <a:solidFill>
                  <a:srgbClr val="009900"/>
                </a:solidFill>
              </a:endParaRPr>
            </a:p>
          </p:txBody>
        </p:sp>
        <p:sp>
          <p:nvSpPr>
            <p:cNvPr id="77" name="Text Box 27"/>
            <p:cNvSpPr txBox="1">
              <a:spLocks noChangeArrowheads="1"/>
            </p:cNvSpPr>
            <p:nvPr/>
          </p:nvSpPr>
          <p:spPr bwMode="auto">
            <a:xfrm>
              <a:off x="288" y="3360"/>
              <a:ext cx="715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000" b="1" dirty="0">
                  <a:solidFill>
                    <a:srgbClr val="3366FF"/>
                  </a:solidFill>
                </a:rPr>
                <a:t>EPA Action</a:t>
              </a:r>
            </a:p>
          </p:txBody>
        </p:sp>
        <p:sp>
          <p:nvSpPr>
            <p:cNvPr id="78" name="Text Box 28"/>
            <p:cNvSpPr txBox="1">
              <a:spLocks noChangeArrowheads="1"/>
            </p:cNvSpPr>
            <p:nvPr/>
          </p:nvSpPr>
          <p:spPr bwMode="auto">
            <a:xfrm>
              <a:off x="288" y="3589"/>
              <a:ext cx="898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000" b="1" dirty="0">
                  <a:solidFill>
                    <a:srgbClr val="009900"/>
                  </a:solidFill>
                </a:rPr>
                <a:t>Manufacturer Action</a:t>
              </a:r>
            </a:p>
          </p:txBody>
        </p:sp>
      </p:grpSp>
      <p:sp>
        <p:nvSpPr>
          <p:cNvPr id="79" name="Text Box 29"/>
          <p:cNvSpPr txBox="1">
            <a:spLocks noChangeArrowheads="1"/>
          </p:cNvSpPr>
          <p:nvPr/>
        </p:nvSpPr>
        <p:spPr bwMode="auto">
          <a:xfrm>
            <a:off x="4060825" y="4067175"/>
            <a:ext cx="76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b="1" dirty="0"/>
              <a:t>20,000 Miles</a:t>
            </a:r>
          </a:p>
        </p:txBody>
      </p:sp>
      <p:sp>
        <p:nvSpPr>
          <p:cNvPr id="80" name="Line 30"/>
          <p:cNvSpPr>
            <a:spLocks noChangeShapeType="1"/>
          </p:cNvSpPr>
          <p:nvPr/>
        </p:nvSpPr>
        <p:spPr bwMode="auto">
          <a:xfrm>
            <a:off x="3679825" y="4524375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1" name="Line 31"/>
          <p:cNvSpPr>
            <a:spLocks noChangeShapeType="1"/>
          </p:cNvSpPr>
          <p:nvPr/>
        </p:nvSpPr>
        <p:spPr bwMode="auto">
          <a:xfrm>
            <a:off x="5737225" y="3673475"/>
            <a:ext cx="0" cy="196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2" name="Text Box 32"/>
          <p:cNvSpPr txBox="1">
            <a:spLocks noChangeArrowheads="1"/>
          </p:cNvSpPr>
          <p:nvPr/>
        </p:nvSpPr>
        <p:spPr bwMode="auto">
          <a:xfrm>
            <a:off x="152400" y="4724400"/>
            <a:ext cx="1295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00" b="1" dirty="0">
                <a:solidFill>
                  <a:srgbClr val="FF0000"/>
                </a:solidFill>
              </a:rPr>
              <a:t>Vehicle </a:t>
            </a:r>
            <a:r>
              <a:rPr lang="en-US" sz="1000" b="1" dirty="0" smtClean="0">
                <a:solidFill>
                  <a:srgbClr val="FF0000"/>
                </a:solidFill>
              </a:rPr>
              <a:t>Design and Build</a:t>
            </a:r>
            <a:endParaRPr lang="en-US" sz="1000" b="1" dirty="0">
              <a:solidFill>
                <a:srgbClr val="FF0000"/>
              </a:solidFill>
            </a:endParaRPr>
          </a:p>
        </p:txBody>
      </p:sp>
      <p:sp>
        <p:nvSpPr>
          <p:cNvPr id="83" name="Line 33"/>
          <p:cNvSpPr>
            <a:spLocks noChangeShapeType="1"/>
          </p:cNvSpPr>
          <p:nvPr/>
        </p:nvSpPr>
        <p:spPr bwMode="auto">
          <a:xfrm flipH="1" flipV="1">
            <a:off x="2667000" y="5492746"/>
            <a:ext cx="0" cy="67945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4" name="Line 34"/>
          <p:cNvSpPr>
            <a:spLocks noChangeShapeType="1"/>
          </p:cNvSpPr>
          <p:nvPr/>
        </p:nvSpPr>
        <p:spPr bwMode="auto">
          <a:xfrm>
            <a:off x="2667000" y="6172200"/>
            <a:ext cx="556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5" name="Text Box 35"/>
          <p:cNvSpPr txBox="1">
            <a:spLocks noChangeArrowheads="1"/>
          </p:cNvSpPr>
          <p:nvPr/>
        </p:nvSpPr>
        <p:spPr bwMode="auto">
          <a:xfrm>
            <a:off x="4076700" y="5851525"/>
            <a:ext cx="3124200" cy="863600"/>
          </a:xfrm>
          <a:prstGeom prst="rect">
            <a:avLst/>
          </a:prstGeom>
          <a:gradFill rotWithShape="1">
            <a:gsLst>
              <a:gs pos="0">
                <a:srgbClr val="99FF99">
                  <a:alpha val="49001"/>
                </a:srgbClr>
              </a:gs>
              <a:gs pos="50000">
                <a:srgbClr val="FFFFFF"/>
              </a:gs>
              <a:gs pos="100000">
                <a:srgbClr val="99FF99">
                  <a:alpha val="49001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00" b="1" dirty="0">
                <a:solidFill>
                  <a:srgbClr val="008000"/>
                </a:solidFill>
              </a:rPr>
              <a:t>Warranty Tracking and Emission Warranty Reports (EWIRs) to CARB</a:t>
            </a:r>
          </a:p>
          <a:p>
            <a:pPr algn="ctr"/>
            <a:r>
              <a:rPr lang="en-US" sz="1000" b="1" dirty="0">
                <a:solidFill>
                  <a:srgbClr val="008000"/>
                </a:solidFill>
              </a:rPr>
              <a:t>Emission Defect Information and Voluntary Emission Recall Reports (EDIRs/VERRs) to EPA</a:t>
            </a:r>
          </a:p>
          <a:p>
            <a:pPr algn="ctr"/>
            <a:r>
              <a:rPr lang="en-US" sz="1000" b="1" i="1" dirty="0">
                <a:solidFill>
                  <a:srgbClr val="008000"/>
                </a:solidFill>
              </a:rPr>
              <a:t>(introduction into commerce – useful life miles)</a:t>
            </a:r>
          </a:p>
        </p:txBody>
      </p:sp>
      <p:sp>
        <p:nvSpPr>
          <p:cNvPr id="86" name="Line 36"/>
          <p:cNvSpPr>
            <a:spLocks noChangeShapeType="1"/>
          </p:cNvSpPr>
          <p:nvPr/>
        </p:nvSpPr>
        <p:spPr bwMode="auto">
          <a:xfrm>
            <a:off x="8251825" y="2879725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7" name="Line 37"/>
          <p:cNvSpPr>
            <a:spLocks noChangeShapeType="1"/>
          </p:cNvSpPr>
          <p:nvPr/>
        </p:nvSpPr>
        <p:spPr bwMode="auto">
          <a:xfrm>
            <a:off x="2689225" y="2879725"/>
            <a:ext cx="0" cy="1301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8" name="Line 38"/>
          <p:cNvSpPr>
            <a:spLocks noChangeShapeType="1"/>
          </p:cNvSpPr>
          <p:nvPr/>
        </p:nvSpPr>
        <p:spPr bwMode="auto">
          <a:xfrm flipV="1">
            <a:off x="2689225" y="2879725"/>
            <a:ext cx="556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9" name="Text Box 39"/>
          <p:cNvSpPr txBox="1">
            <a:spLocks noChangeArrowheads="1"/>
          </p:cNvSpPr>
          <p:nvPr/>
        </p:nvSpPr>
        <p:spPr bwMode="auto">
          <a:xfrm>
            <a:off x="3581400" y="1905000"/>
            <a:ext cx="4114800" cy="861774"/>
          </a:xfrm>
          <a:prstGeom prst="rect">
            <a:avLst/>
          </a:prstGeom>
          <a:gradFill rotWithShape="1">
            <a:gsLst>
              <a:gs pos="0">
                <a:srgbClr val="6699FF">
                  <a:alpha val="50999"/>
                </a:srgbClr>
              </a:gs>
              <a:gs pos="50000">
                <a:srgbClr val="FFFFFF"/>
              </a:gs>
              <a:gs pos="100000">
                <a:srgbClr val="6699FF">
                  <a:alpha val="50999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000" b="1" dirty="0" smtClean="0">
                <a:solidFill>
                  <a:srgbClr val="3333CC"/>
                </a:solidFill>
              </a:rPr>
              <a:t>EPA </a:t>
            </a:r>
            <a:r>
              <a:rPr lang="en-US" sz="1000" b="1" dirty="0">
                <a:solidFill>
                  <a:srgbClr val="3333CC"/>
                </a:solidFill>
              </a:rPr>
              <a:t>Follow-Up </a:t>
            </a:r>
            <a:r>
              <a:rPr lang="en-US" sz="1000" b="1" dirty="0" smtClean="0">
                <a:solidFill>
                  <a:srgbClr val="3333CC"/>
                </a:solidFill>
              </a:rPr>
              <a:t>(Defect and Recall Reports, Mfr. In-Use Testing,  </a:t>
            </a:r>
            <a:r>
              <a:rPr lang="en-US" sz="1000" b="1" dirty="0">
                <a:solidFill>
                  <a:srgbClr val="3333CC"/>
                </a:solidFill>
              </a:rPr>
              <a:t>EPA Testing)</a:t>
            </a:r>
          </a:p>
          <a:p>
            <a:pPr algn="ctr"/>
            <a:r>
              <a:rPr lang="en-US" sz="1000" b="1" dirty="0">
                <a:solidFill>
                  <a:srgbClr val="3333CC"/>
                </a:solidFill>
              </a:rPr>
              <a:t>EPA Test Data Review/Analysis </a:t>
            </a:r>
          </a:p>
          <a:p>
            <a:pPr algn="ctr"/>
            <a:r>
              <a:rPr lang="en-US" sz="1000" b="1" dirty="0">
                <a:solidFill>
                  <a:srgbClr val="3333CC"/>
                </a:solidFill>
              </a:rPr>
              <a:t>CARB Coordination (Warranty Reporting)</a:t>
            </a:r>
          </a:p>
          <a:p>
            <a:pPr algn="ctr"/>
            <a:r>
              <a:rPr lang="en-US" sz="1000" b="1" dirty="0">
                <a:solidFill>
                  <a:srgbClr val="3333CC"/>
                </a:solidFill>
              </a:rPr>
              <a:t>OECA Coordination (Enforcement)</a:t>
            </a:r>
            <a:endParaRPr lang="en-US" sz="1000" b="1" i="1" dirty="0">
              <a:solidFill>
                <a:srgbClr val="3333CC"/>
              </a:solidFill>
            </a:endParaRPr>
          </a:p>
        </p:txBody>
      </p:sp>
      <p:cxnSp>
        <p:nvCxnSpPr>
          <p:cNvPr id="107" name="Straight Connector 106"/>
          <p:cNvCxnSpPr/>
          <p:nvPr/>
        </p:nvCxnSpPr>
        <p:spPr>
          <a:xfrm flipH="1">
            <a:off x="762000" y="4648200"/>
            <a:ext cx="1371600" cy="0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/>
          <p:nvPr/>
        </p:nvCxnSpPr>
        <p:spPr>
          <a:xfrm flipV="1">
            <a:off x="1295400" y="4267200"/>
            <a:ext cx="0" cy="381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Text Box 18"/>
          <p:cNvSpPr txBox="1">
            <a:spLocks noChangeArrowheads="1"/>
          </p:cNvSpPr>
          <p:nvPr/>
        </p:nvSpPr>
        <p:spPr bwMode="auto">
          <a:xfrm>
            <a:off x="152400" y="3733800"/>
            <a:ext cx="1143000" cy="861774"/>
          </a:xfrm>
          <a:prstGeom prst="rect">
            <a:avLst/>
          </a:prstGeom>
          <a:gradFill rotWithShape="1">
            <a:gsLst>
              <a:gs pos="0">
                <a:srgbClr val="6699FF">
                  <a:alpha val="50999"/>
                </a:srgbClr>
              </a:gs>
              <a:gs pos="50000">
                <a:srgbClr val="FFFFFF"/>
              </a:gs>
              <a:gs pos="100000">
                <a:srgbClr val="6699FF">
                  <a:alpha val="50999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00" b="1" dirty="0" smtClean="0">
                <a:solidFill>
                  <a:srgbClr val="3333CC"/>
                </a:solidFill>
              </a:rPr>
              <a:t>EPA Certification Preview and Pre-model Year Reports</a:t>
            </a:r>
            <a:endParaRPr lang="en-US" sz="1000" b="1" i="1" dirty="0">
              <a:solidFill>
                <a:srgbClr val="3333CC"/>
              </a:solidFill>
            </a:endParaRPr>
          </a:p>
        </p:txBody>
      </p:sp>
      <p:sp>
        <p:nvSpPr>
          <p:cNvPr id="117" name="Text Box 18"/>
          <p:cNvSpPr txBox="1">
            <a:spLocks noChangeArrowheads="1"/>
          </p:cNvSpPr>
          <p:nvPr/>
        </p:nvSpPr>
        <p:spPr bwMode="auto">
          <a:xfrm>
            <a:off x="76200" y="3027402"/>
            <a:ext cx="1752600" cy="553998"/>
          </a:xfrm>
          <a:prstGeom prst="rect">
            <a:avLst/>
          </a:prstGeom>
          <a:gradFill rotWithShape="1">
            <a:gsLst>
              <a:gs pos="0">
                <a:srgbClr val="6699FF">
                  <a:alpha val="50999"/>
                </a:srgbClr>
              </a:gs>
              <a:gs pos="50000">
                <a:srgbClr val="FFFFFF"/>
              </a:gs>
              <a:gs pos="100000">
                <a:srgbClr val="6699FF">
                  <a:alpha val="50999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00" b="1" dirty="0" smtClean="0">
                <a:solidFill>
                  <a:srgbClr val="3333CC"/>
                </a:solidFill>
              </a:rPr>
              <a:t>EPA Confirmatory Testing (Random and Targeted)</a:t>
            </a:r>
            <a:endParaRPr lang="en-US" sz="1000" b="1" i="1" dirty="0">
              <a:solidFill>
                <a:srgbClr val="3333CC"/>
              </a:solidFill>
            </a:endParaRPr>
          </a:p>
        </p:txBody>
      </p:sp>
      <p:sp>
        <p:nvSpPr>
          <p:cNvPr id="124" name="Text Box 18"/>
          <p:cNvSpPr txBox="1">
            <a:spLocks noChangeArrowheads="1"/>
          </p:cNvSpPr>
          <p:nvPr/>
        </p:nvSpPr>
        <p:spPr bwMode="auto">
          <a:xfrm>
            <a:off x="76200" y="2495490"/>
            <a:ext cx="1981200" cy="400110"/>
          </a:xfrm>
          <a:prstGeom prst="rect">
            <a:avLst/>
          </a:prstGeom>
          <a:gradFill rotWithShape="1">
            <a:gsLst>
              <a:gs pos="0">
                <a:srgbClr val="6699FF">
                  <a:alpha val="50999"/>
                </a:srgbClr>
              </a:gs>
              <a:gs pos="50000">
                <a:srgbClr val="FFFFFF"/>
              </a:gs>
              <a:gs pos="100000">
                <a:srgbClr val="6699FF">
                  <a:alpha val="50999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00" b="1" dirty="0" smtClean="0">
                <a:solidFill>
                  <a:srgbClr val="3333CC"/>
                </a:solidFill>
              </a:rPr>
              <a:t>EPA Review of Manufacturer Application</a:t>
            </a:r>
            <a:endParaRPr lang="en-US" sz="1000" b="1" i="1" dirty="0">
              <a:solidFill>
                <a:srgbClr val="3333CC"/>
              </a:solidFill>
            </a:endParaRPr>
          </a:p>
        </p:txBody>
      </p:sp>
      <p:cxnSp>
        <p:nvCxnSpPr>
          <p:cNvPr id="128" name="Straight Connector 127"/>
          <p:cNvCxnSpPr/>
          <p:nvPr/>
        </p:nvCxnSpPr>
        <p:spPr>
          <a:xfrm>
            <a:off x="2057400" y="2895600"/>
            <a:ext cx="0" cy="17526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Line 5"/>
          <p:cNvSpPr>
            <a:spLocks noChangeShapeType="1"/>
          </p:cNvSpPr>
          <p:nvPr/>
        </p:nvSpPr>
        <p:spPr bwMode="auto">
          <a:xfrm>
            <a:off x="2133600" y="4510087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1" name="Text Box 18"/>
          <p:cNvSpPr txBox="1">
            <a:spLocks noChangeArrowheads="1"/>
          </p:cNvSpPr>
          <p:nvPr/>
        </p:nvSpPr>
        <p:spPr bwMode="auto">
          <a:xfrm>
            <a:off x="1524000" y="2057400"/>
            <a:ext cx="1905000" cy="400110"/>
          </a:xfrm>
          <a:prstGeom prst="rect">
            <a:avLst/>
          </a:prstGeom>
          <a:gradFill rotWithShape="1">
            <a:gsLst>
              <a:gs pos="0">
                <a:srgbClr val="6699FF">
                  <a:alpha val="50999"/>
                </a:srgbClr>
              </a:gs>
              <a:gs pos="50000">
                <a:srgbClr val="FFFFFF"/>
              </a:gs>
              <a:gs pos="100000">
                <a:srgbClr val="6699FF">
                  <a:alpha val="50999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00" b="1" dirty="0" smtClean="0">
                <a:solidFill>
                  <a:srgbClr val="3333CC"/>
                </a:solidFill>
              </a:rPr>
              <a:t>EPA Issues Certificate of Conformity</a:t>
            </a:r>
            <a:endParaRPr lang="en-US" sz="1000" b="1" i="1" dirty="0">
              <a:solidFill>
                <a:srgbClr val="3333CC"/>
              </a:solidFill>
            </a:endParaRPr>
          </a:p>
        </p:txBody>
      </p:sp>
      <p:sp>
        <p:nvSpPr>
          <p:cNvPr id="132" name="Line 37"/>
          <p:cNvSpPr>
            <a:spLocks noChangeShapeType="1"/>
          </p:cNvSpPr>
          <p:nvPr/>
        </p:nvSpPr>
        <p:spPr bwMode="auto">
          <a:xfrm>
            <a:off x="2133600" y="2438400"/>
            <a:ext cx="0" cy="2063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" name="Text Box 12"/>
          <p:cNvSpPr txBox="1">
            <a:spLocks noChangeArrowheads="1"/>
          </p:cNvSpPr>
          <p:nvPr/>
        </p:nvSpPr>
        <p:spPr bwMode="auto">
          <a:xfrm>
            <a:off x="228600" y="5486400"/>
            <a:ext cx="1676400" cy="507831"/>
          </a:xfrm>
          <a:prstGeom prst="rect">
            <a:avLst/>
          </a:prstGeom>
          <a:gradFill rotWithShape="1">
            <a:gsLst>
              <a:gs pos="0">
                <a:srgbClr val="99FF99">
                  <a:alpha val="49001"/>
                </a:srgbClr>
              </a:gs>
              <a:gs pos="50000">
                <a:srgbClr val="FFFFFF"/>
              </a:gs>
              <a:gs pos="100000">
                <a:srgbClr val="99FF99">
                  <a:alpha val="49001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en-US" sz="1000" b="1" dirty="0" smtClean="0">
                <a:solidFill>
                  <a:srgbClr val="008000"/>
                </a:solidFill>
              </a:rPr>
              <a:t>Manufacturer Emissions Vehicle Prototype and Durability Testing </a:t>
            </a:r>
            <a:endParaRPr lang="en-US" sz="1000" b="1" dirty="0">
              <a:solidFill>
                <a:srgbClr val="008000"/>
              </a:solidFill>
            </a:endParaRPr>
          </a:p>
        </p:txBody>
      </p:sp>
      <p:sp>
        <p:nvSpPr>
          <p:cNvPr id="141" name="Text Box 16"/>
          <p:cNvSpPr txBox="1">
            <a:spLocks noChangeArrowheads="1"/>
          </p:cNvSpPr>
          <p:nvPr/>
        </p:nvSpPr>
        <p:spPr bwMode="auto">
          <a:xfrm>
            <a:off x="6858000" y="4876800"/>
            <a:ext cx="2133600" cy="246221"/>
          </a:xfrm>
          <a:prstGeom prst="rect">
            <a:avLst/>
          </a:prstGeom>
          <a:gradFill rotWithShape="1">
            <a:gsLst>
              <a:gs pos="0">
                <a:srgbClr val="99FF99">
                  <a:alpha val="49001"/>
                </a:srgbClr>
              </a:gs>
              <a:gs pos="50000">
                <a:srgbClr val="FFFFFF"/>
              </a:gs>
              <a:gs pos="100000">
                <a:srgbClr val="99FF99">
                  <a:alpha val="49001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00" b="1" dirty="0" smtClean="0">
                <a:solidFill>
                  <a:srgbClr val="008000"/>
                </a:solidFill>
              </a:rPr>
              <a:t>End of Useful Life (per CAA)</a:t>
            </a:r>
            <a:endParaRPr lang="en-US" sz="1000" b="1" dirty="0">
              <a:solidFill>
                <a:srgbClr val="008000"/>
              </a:solidFill>
            </a:endParaRPr>
          </a:p>
        </p:txBody>
      </p:sp>
      <p:sp>
        <p:nvSpPr>
          <p:cNvPr id="142" name="Line 10"/>
          <p:cNvSpPr>
            <a:spLocks noChangeShapeType="1"/>
          </p:cNvSpPr>
          <p:nvPr/>
        </p:nvSpPr>
        <p:spPr bwMode="auto">
          <a:xfrm flipH="1" flipV="1">
            <a:off x="8229600" y="4648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" name="Text Box 12"/>
          <p:cNvSpPr txBox="1">
            <a:spLocks noChangeArrowheads="1"/>
          </p:cNvSpPr>
          <p:nvPr/>
        </p:nvSpPr>
        <p:spPr bwMode="auto">
          <a:xfrm>
            <a:off x="1371600" y="4876800"/>
            <a:ext cx="1295400" cy="369332"/>
          </a:xfrm>
          <a:prstGeom prst="rect">
            <a:avLst/>
          </a:prstGeom>
          <a:gradFill rotWithShape="1">
            <a:gsLst>
              <a:gs pos="0">
                <a:srgbClr val="99FF99">
                  <a:alpha val="49001"/>
                </a:srgbClr>
              </a:gs>
              <a:gs pos="50000">
                <a:srgbClr val="FFFFFF"/>
              </a:gs>
              <a:gs pos="100000">
                <a:srgbClr val="99FF99">
                  <a:alpha val="49001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en-US" sz="1000" b="1" dirty="0" smtClean="0">
                <a:solidFill>
                  <a:srgbClr val="008000"/>
                </a:solidFill>
              </a:rPr>
              <a:t>Vehicle May Enter Commerce</a:t>
            </a:r>
            <a:endParaRPr lang="en-US" sz="1000" b="1" dirty="0">
              <a:solidFill>
                <a:srgbClr val="008000"/>
              </a:solidFill>
            </a:endParaRPr>
          </a:p>
        </p:txBody>
      </p:sp>
      <p:sp>
        <p:nvSpPr>
          <p:cNvPr id="144" name="Line 10"/>
          <p:cNvSpPr>
            <a:spLocks noChangeShapeType="1"/>
          </p:cNvSpPr>
          <p:nvPr/>
        </p:nvSpPr>
        <p:spPr bwMode="auto">
          <a:xfrm flipV="1">
            <a:off x="2133600" y="4692650"/>
            <a:ext cx="0" cy="184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0" name="Line 37"/>
          <p:cNvSpPr>
            <a:spLocks noChangeShapeType="1"/>
          </p:cNvSpPr>
          <p:nvPr/>
        </p:nvSpPr>
        <p:spPr bwMode="auto">
          <a:xfrm>
            <a:off x="1371600" y="3505200"/>
            <a:ext cx="0" cy="11430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1" name="Line 37"/>
          <p:cNvSpPr>
            <a:spLocks noChangeShapeType="1"/>
          </p:cNvSpPr>
          <p:nvPr/>
        </p:nvSpPr>
        <p:spPr bwMode="auto">
          <a:xfrm>
            <a:off x="1905000" y="3505200"/>
            <a:ext cx="0" cy="11430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2" name="Line 38"/>
          <p:cNvSpPr>
            <a:spLocks noChangeShapeType="1"/>
          </p:cNvSpPr>
          <p:nvPr/>
        </p:nvSpPr>
        <p:spPr bwMode="auto">
          <a:xfrm>
            <a:off x="1371600" y="3505198"/>
            <a:ext cx="533400" cy="1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3" name="Text Box 18"/>
          <p:cNvSpPr txBox="1">
            <a:spLocks noChangeArrowheads="1"/>
          </p:cNvSpPr>
          <p:nvPr/>
        </p:nvSpPr>
        <p:spPr bwMode="auto">
          <a:xfrm>
            <a:off x="228600" y="1676400"/>
            <a:ext cx="1143000" cy="707886"/>
          </a:xfrm>
          <a:prstGeom prst="rect">
            <a:avLst/>
          </a:prstGeom>
          <a:gradFill rotWithShape="1">
            <a:gsLst>
              <a:gs pos="0">
                <a:srgbClr val="6699FF">
                  <a:alpha val="50999"/>
                </a:srgbClr>
              </a:gs>
              <a:gs pos="50000">
                <a:srgbClr val="FFFFFF"/>
              </a:gs>
              <a:gs pos="100000">
                <a:srgbClr val="6699FF">
                  <a:alpha val="50999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00" b="1" dirty="0" smtClean="0">
                <a:solidFill>
                  <a:srgbClr val="3333CC"/>
                </a:solidFill>
              </a:rPr>
              <a:t>Durability Review and Approval Process</a:t>
            </a:r>
            <a:endParaRPr lang="en-US" sz="1000" b="1" i="1" dirty="0">
              <a:solidFill>
                <a:srgbClr val="3333CC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Characterizing </a:t>
            </a:r>
            <a:r>
              <a:rPr lang="en-US" sz="2800" dirty="0" smtClean="0"/>
              <a:t>Real-world </a:t>
            </a:r>
            <a:r>
              <a:rPr lang="en-US" sz="2800" dirty="0"/>
              <a:t>emissions is critical for EPA</a:t>
            </a:r>
          </a:p>
          <a:p>
            <a:pPr lvl="1"/>
            <a:r>
              <a:rPr lang="en-US" sz="2400" dirty="0"/>
              <a:t>Essential for </a:t>
            </a:r>
            <a:r>
              <a:rPr lang="en-US" sz="2400" dirty="0" smtClean="0"/>
              <a:t>program oversight and </a:t>
            </a:r>
            <a:r>
              <a:rPr lang="en-US" sz="2400" dirty="0"/>
              <a:t>assessment</a:t>
            </a:r>
          </a:p>
          <a:p>
            <a:pPr lvl="1"/>
            <a:r>
              <a:rPr lang="en-US" sz="2400" dirty="0"/>
              <a:t>Results </a:t>
            </a:r>
            <a:r>
              <a:rPr lang="en-US" sz="2400" dirty="0" smtClean="0"/>
              <a:t>inform </a:t>
            </a:r>
            <a:r>
              <a:rPr lang="en-US" sz="2400" dirty="0"/>
              <a:t>program direction</a:t>
            </a:r>
          </a:p>
          <a:p>
            <a:r>
              <a:rPr lang="en-US" sz="2800" dirty="0"/>
              <a:t>Access to real-world data enables EPA to pinpoint excess emissions and respond</a:t>
            </a:r>
          </a:p>
          <a:p>
            <a:pPr lvl="1"/>
            <a:r>
              <a:rPr lang="en-US" sz="2400" dirty="0"/>
              <a:t>Research and emissions inventories</a:t>
            </a:r>
          </a:p>
          <a:p>
            <a:pPr lvl="1"/>
            <a:r>
              <a:rPr lang="en-US" sz="2400" dirty="0"/>
              <a:t>Robust and effective regulations</a:t>
            </a:r>
          </a:p>
          <a:p>
            <a:pPr lvl="1"/>
            <a:r>
              <a:rPr lang="en-US" sz="2400" dirty="0"/>
              <a:t>Targeted compliance oversight to </a:t>
            </a:r>
            <a:r>
              <a:rPr lang="en-US" sz="2400" dirty="0" smtClean="0"/>
              <a:t>ensure level playing field, maximize </a:t>
            </a:r>
            <a:r>
              <a:rPr lang="en-US" sz="2400" dirty="0"/>
              <a:t>emissions </a:t>
            </a:r>
            <a:r>
              <a:rPr lang="en-US" sz="2400" dirty="0" smtClean="0"/>
              <a:t>reductions, </a:t>
            </a:r>
            <a:r>
              <a:rPr lang="en-US" sz="2400" dirty="0"/>
              <a:t>and deliver public health benefits promised by regulations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902C4-34B4-4A6D-93A1-3A38D3F9C403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7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PEMS History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9DC8-B33C-7145-9125-54BE67D297D6}" type="slidenum">
              <a:rPr lang="en-US" smtClean="0"/>
              <a:t>3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224186" y="2622886"/>
            <a:ext cx="1113940" cy="415498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50" dirty="0"/>
              <a:t>EPA’s ROVER</a:t>
            </a:r>
          </a:p>
          <a:p>
            <a:r>
              <a:rPr lang="en-US" sz="1050" dirty="0"/>
              <a:t>Development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29602" y="2649880"/>
            <a:ext cx="838046" cy="577081"/>
          </a:xfrm>
          <a:prstGeom prst="rect">
            <a:avLst/>
          </a:prstGeom>
          <a:noFill/>
          <a:ln w="508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1050" dirty="0"/>
              <a:t>EPA’s PEMS Patent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23810" y="2402264"/>
            <a:ext cx="1015598" cy="900246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50" dirty="0"/>
              <a:t>EPA issued regulations covering PEMS testing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34679" y="3199408"/>
            <a:ext cx="1103573" cy="738664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50" dirty="0"/>
              <a:t>EPA’s PEMS SPOT (</a:t>
            </a:r>
            <a:r>
              <a:rPr lang="en-US" sz="1050" dirty="0" err="1"/>
              <a:t>Nonroad</a:t>
            </a:r>
            <a:r>
              <a:rPr lang="en-US" sz="1050" dirty="0"/>
              <a:t>) Development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217042" y="4147478"/>
            <a:ext cx="78108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Future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3332" y="1931948"/>
            <a:ext cx="1324976" cy="1158494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399776" y="4170295"/>
            <a:ext cx="78108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2010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53593" y="4170295"/>
            <a:ext cx="78108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2000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169457" y="4183221"/>
            <a:ext cx="78108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1990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062067" y="4183221"/>
            <a:ext cx="78108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1980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61156" y="4193113"/>
            <a:ext cx="78108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1970</a:t>
            </a:r>
          </a:p>
        </p:txBody>
      </p:sp>
      <p:cxnSp>
        <p:nvCxnSpPr>
          <p:cNvPr id="27" name="Straight Arrow Connector 26"/>
          <p:cNvCxnSpPr>
            <a:stCxn id="11" idx="2"/>
          </p:cNvCxnSpPr>
          <p:nvPr/>
        </p:nvCxnSpPr>
        <p:spPr>
          <a:xfrm flipH="1">
            <a:off x="4313692" y="3302510"/>
            <a:ext cx="17917" cy="82965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ight Arrow 27"/>
          <p:cNvSpPr/>
          <p:nvPr/>
        </p:nvSpPr>
        <p:spPr>
          <a:xfrm>
            <a:off x="5116756" y="5303050"/>
            <a:ext cx="2844260" cy="524633"/>
          </a:xfrm>
          <a:prstGeom prst="rightArrow">
            <a:avLst/>
          </a:prstGeom>
          <a:gradFill>
            <a:gsLst>
              <a:gs pos="100000">
                <a:srgbClr val="FFC000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>
                <a:solidFill>
                  <a:schemeClr val="tx1"/>
                </a:solidFill>
              </a:rPr>
              <a:t>EPA’s HD In-use PEMS Program</a:t>
            </a: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479" y="3085013"/>
            <a:ext cx="1402646" cy="937992"/>
          </a:xfrm>
          <a:prstGeom prst="rect">
            <a:avLst/>
          </a:prstGeom>
        </p:spPr>
      </p:pic>
      <p:cxnSp>
        <p:nvCxnSpPr>
          <p:cNvPr id="42" name="Straight Arrow Connector 41"/>
          <p:cNvCxnSpPr/>
          <p:nvPr/>
        </p:nvCxnSpPr>
        <p:spPr>
          <a:xfrm>
            <a:off x="2534503" y="3667019"/>
            <a:ext cx="1033145" cy="46514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3378424" y="3340639"/>
            <a:ext cx="468437" cy="79152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Right Arrow 61"/>
          <p:cNvSpPr/>
          <p:nvPr/>
        </p:nvSpPr>
        <p:spPr>
          <a:xfrm>
            <a:off x="3589500" y="4826787"/>
            <a:ext cx="4334145" cy="476263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/>
              <a:t>EPA PEMS Testing</a:t>
            </a:r>
          </a:p>
        </p:txBody>
      </p:sp>
      <p:cxnSp>
        <p:nvCxnSpPr>
          <p:cNvPr id="66" name="Straight Arrow Connector 65"/>
          <p:cNvCxnSpPr>
            <a:endCxn id="18" idx="0"/>
          </p:cNvCxnSpPr>
          <p:nvPr/>
        </p:nvCxnSpPr>
        <p:spPr>
          <a:xfrm flipH="1">
            <a:off x="4644136" y="3772183"/>
            <a:ext cx="390544" cy="39811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1044742" y="4170295"/>
            <a:ext cx="6878903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6378308" y="4164953"/>
            <a:ext cx="78108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2015</a:t>
            </a:r>
          </a:p>
        </p:txBody>
      </p:sp>
      <p:sp>
        <p:nvSpPr>
          <p:cNvPr id="26" name="Right Arrow 25"/>
          <p:cNvSpPr/>
          <p:nvPr/>
        </p:nvSpPr>
        <p:spPr>
          <a:xfrm>
            <a:off x="1224185" y="4447294"/>
            <a:ext cx="2622676" cy="4314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/>
              <a:t>EPA Chase Car Testing</a:t>
            </a:r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0020" y="2895600"/>
            <a:ext cx="1616430" cy="910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994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PEMS/PAMS </a:t>
            </a:r>
            <a:r>
              <a:rPr lang="en-US" dirty="0" smtClean="0"/>
              <a:t>Research Programs Underway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513" y="1447800"/>
            <a:ext cx="8784511" cy="5057365"/>
          </a:xfrm>
        </p:spPr>
        <p:txBody>
          <a:bodyPr/>
          <a:lstStyle/>
          <a:p>
            <a:r>
              <a:rPr lang="en-US" dirty="0" smtClean="0"/>
              <a:t>Heavy Duty Vehicles</a:t>
            </a:r>
            <a:endParaRPr lang="en-US" dirty="0" smtClean="0"/>
          </a:p>
          <a:p>
            <a:r>
              <a:rPr lang="en-US" dirty="0" smtClean="0"/>
              <a:t>Non-Road Diesel Equipment</a:t>
            </a:r>
          </a:p>
          <a:p>
            <a:r>
              <a:rPr lang="en-US" dirty="0" smtClean="0"/>
              <a:t>Light Duty Vehicles</a:t>
            </a:r>
          </a:p>
          <a:p>
            <a:r>
              <a:rPr lang="en-US" dirty="0" smtClean="0"/>
              <a:t>We are pursuing partnerships to support these efforts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902C4-34B4-4A6D-93A1-3A38D3F9C403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5" name="Picture 4" descr="2012-08-30_11-24-34_6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6514" y="4064683"/>
            <a:ext cx="4708722" cy="2654427"/>
          </a:xfrm>
          <a:prstGeom prst="rect">
            <a:avLst/>
          </a:prstGeom>
        </p:spPr>
      </p:pic>
      <p:pic>
        <p:nvPicPr>
          <p:cNvPr id="6" name="Picture 5" descr="2208-1918-20070615 0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4825" y="4026226"/>
            <a:ext cx="3886200" cy="26928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16197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and Emission Inventories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001000" cy="4904965"/>
          </a:xfrm>
        </p:spPr>
        <p:txBody>
          <a:bodyPr/>
          <a:lstStyle/>
          <a:p>
            <a:r>
              <a:rPr lang="en-US" sz="2800" dirty="0" smtClean="0"/>
              <a:t>Forms </a:t>
            </a:r>
            <a:r>
              <a:rPr lang="en-US" sz="2800" dirty="0" smtClean="0"/>
              <a:t>the genesis for subsequent EPA actions </a:t>
            </a:r>
          </a:p>
          <a:p>
            <a:r>
              <a:rPr lang="en-US" sz="2800" dirty="0" smtClean="0"/>
              <a:t>EPA emissions inventories are primarily built from the “bottom up” using </a:t>
            </a:r>
            <a:r>
              <a:rPr lang="en-US" sz="2800" b="1" dirty="0" smtClean="0"/>
              <a:t>data</a:t>
            </a:r>
          </a:p>
          <a:p>
            <a:pPr lvl="1"/>
            <a:r>
              <a:rPr lang="en-US" sz="2400" dirty="0" smtClean="0"/>
              <a:t>from vehicle and equipment usage</a:t>
            </a:r>
          </a:p>
          <a:p>
            <a:pPr lvl="1"/>
            <a:r>
              <a:rPr lang="en-US" sz="2400" dirty="0" smtClean="0"/>
              <a:t>From </a:t>
            </a:r>
            <a:r>
              <a:rPr lang="en-US" sz="2400" dirty="0" smtClean="0"/>
              <a:t>real-world as well as laboratory measurements</a:t>
            </a:r>
            <a:endParaRPr lang="en-US" sz="2400" dirty="0" smtClean="0"/>
          </a:p>
          <a:p>
            <a:r>
              <a:rPr lang="en-US" sz="2800" dirty="0" smtClean="0"/>
              <a:t>Much of </a:t>
            </a:r>
            <a:r>
              <a:rPr lang="en-US" sz="2800" dirty="0" smtClean="0"/>
              <a:t>our vehicle data is from dynamometers – how do we translate that to the real-world activity?</a:t>
            </a:r>
          </a:p>
          <a:p>
            <a:r>
              <a:rPr lang="en-US" sz="2800" dirty="0" smtClean="0"/>
              <a:t>Testing in the real-world is </a:t>
            </a:r>
            <a:r>
              <a:rPr lang="en-US" sz="2800" dirty="0" smtClean="0"/>
              <a:t>inherently variable and non-repeatable – how can we scientifically compare with standards and dyno testing?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902C4-34B4-4A6D-93A1-3A38D3F9C403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8515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Drive Cycle Comparisons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1447800"/>
            <a:ext cx="9067799" cy="5057365"/>
          </a:xfrm>
        </p:spPr>
        <p:txBody>
          <a:bodyPr/>
          <a:lstStyle/>
          <a:p>
            <a:r>
              <a:rPr lang="en-US" sz="2400" dirty="0" smtClean="0"/>
              <a:t>MOVES is </a:t>
            </a:r>
            <a:r>
              <a:rPr lang="en-US" sz="2400" dirty="0" smtClean="0"/>
              <a:t>at </a:t>
            </a:r>
            <a:r>
              <a:rPr lang="en-US" sz="2400" dirty="0" smtClean="0"/>
              <a:t>its </a:t>
            </a:r>
            <a:r>
              <a:rPr lang="en-US" sz="2400" dirty="0" smtClean="0"/>
              <a:t>core </a:t>
            </a:r>
            <a:r>
              <a:rPr lang="en-US" sz="2400" dirty="0" smtClean="0"/>
              <a:t>a physics-based </a:t>
            </a:r>
            <a:r>
              <a:rPr lang="en-US" sz="2400" dirty="0" smtClean="0"/>
              <a:t>modal </a:t>
            </a:r>
            <a:r>
              <a:rPr lang="en-US" sz="2400" dirty="0" smtClean="0"/>
              <a:t>model</a:t>
            </a:r>
          </a:p>
          <a:p>
            <a:r>
              <a:rPr lang="en-US" sz="2400" dirty="0"/>
              <a:t>Variability </a:t>
            </a:r>
            <a:r>
              <a:rPr lang="en-US" sz="2400" dirty="0" smtClean="0"/>
              <a:t>from real </a:t>
            </a:r>
            <a:r>
              <a:rPr lang="en-US" sz="2400" dirty="0"/>
              <a:t>world tests can be reduced when the road load impacts and acceleration </a:t>
            </a:r>
            <a:r>
              <a:rPr lang="en-US" sz="2400" dirty="0" smtClean="0"/>
              <a:t>rates considered</a:t>
            </a:r>
            <a:endParaRPr lang="en-US" sz="2400" dirty="0"/>
          </a:p>
          <a:p>
            <a:r>
              <a:rPr lang="en-US" sz="2400" dirty="0" smtClean="0"/>
              <a:t>By splitting up emissions by VSP modes, can convert any driving to any other cycle for an apples to apples comparison*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000" dirty="0" smtClean="0"/>
              <a:t>Can also describe any driving as function of other cycles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000" dirty="0" smtClean="0"/>
              <a:t>Can help reduce uncertainty related to conformity factors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000" dirty="0" smtClean="0"/>
              <a:t>*As long as you have covered sufficient operating window</a:t>
            </a:r>
            <a:endParaRPr lang="en-US" sz="2000" dirty="0" smtClean="0"/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902C4-34B4-4A6D-93A1-3A38D3F9C403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4448432"/>
            <a:ext cx="4495799" cy="2421858"/>
          </a:xfrm>
          <a:prstGeom prst="rect">
            <a:avLst/>
          </a:prstGeom>
        </p:spPr>
      </p:pic>
      <p:graphicFrame>
        <p:nvGraphicFramePr>
          <p:cNvPr id="7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0805546"/>
              </p:ext>
            </p:extLst>
          </p:nvPr>
        </p:nvGraphicFramePr>
        <p:xfrm>
          <a:off x="4495800" y="4448432"/>
          <a:ext cx="4620490" cy="240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0732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PEMS/PAMS Used in Regulations/Compliance Efforts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311950"/>
          </a:xfrm>
        </p:spPr>
        <p:txBody>
          <a:bodyPr>
            <a:spAutoFit/>
          </a:bodyPr>
          <a:lstStyle/>
          <a:p>
            <a:r>
              <a:rPr lang="en-US" sz="2800" dirty="0" smtClean="0"/>
              <a:t>Heavy </a:t>
            </a:r>
            <a:r>
              <a:rPr lang="en-US" sz="2800" dirty="0"/>
              <a:t>Duty</a:t>
            </a:r>
          </a:p>
          <a:p>
            <a:pPr lvl="1"/>
            <a:r>
              <a:rPr lang="en-US" dirty="0"/>
              <a:t>In-Use testing requirements, including Not To Exceed provisions</a:t>
            </a:r>
          </a:p>
          <a:p>
            <a:r>
              <a:rPr lang="en-US" sz="2800" dirty="0" smtClean="0"/>
              <a:t>LDV: Fuel </a:t>
            </a:r>
            <a:r>
              <a:rPr lang="en-US" sz="2800" dirty="0" smtClean="0"/>
              <a:t>Economy Labeling Rule</a:t>
            </a:r>
          </a:p>
          <a:p>
            <a:pPr lvl="1"/>
            <a:r>
              <a:rPr lang="en-US" dirty="0" smtClean="0"/>
              <a:t>Measured </a:t>
            </a:r>
            <a:r>
              <a:rPr lang="en-US" dirty="0" smtClean="0"/>
              <a:t>in-use </a:t>
            </a:r>
            <a:r>
              <a:rPr lang="en-US" dirty="0" smtClean="0"/>
              <a:t>fuel economy from Kansas City vehicles, including Hybrid Electric Vehicles</a:t>
            </a:r>
          </a:p>
          <a:p>
            <a:pPr lvl="1"/>
            <a:r>
              <a:rPr lang="en-US" dirty="0" smtClean="0"/>
              <a:t>Important for </a:t>
            </a:r>
            <a:r>
              <a:rPr lang="en-US" dirty="0" smtClean="0"/>
              <a:t>any future labeling rule</a:t>
            </a:r>
          </a:p>
          <a:p>
            <a:r>
              <a:rPr lang="en-US" sz="2800" dirty="0" smtClean="0"/>
              <a:t>Ocean Going Vessel and Locomotive/Marine Rules</a:t>
            </a:r>
            <a:endParaRPr lang="en-US" sz="2800" dirty="0" smtClean="0"/>
          </a:p>
          <a:p>
            <a:r>
              <a:rPr lang="en-US" sz="2800" dirty="0" smtClean="0"/>
              <a:t>Off-cycle </a:t>
            </a:r>
            <a:r>
              <a:rPr lang="en-US" sz="2800" dirty="0"/>
              <a:t>emissions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902C4-34B4-4A6D-93A1-3A38D3F9C403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671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Off-Cycle Emissions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Light-Duty GHG Rules made allowances for </a:t>
            </a:r>
            <a:r>
              <a:rPr lang="en-US" dirty="0" smtClean="0"/>
              <a:t>CO</a:t>
            </a:r>
            <a:r>
              <a:rPr lang="en-US" baseline="-25000" dirty="0" smtClean="0"/>
              <a:t>2</a:t>
            </a:r>
            <a:r>
              <a:rPr lang="en-US" dirty="0" smtClean="0"/>
              <a:t> </a:t>
            </a:r>
            <a:r>
              <a:rPr lang="en-US" dirty="0" smtClean="0"/>
              <a:t>credits from technologies not measured on the fuel economy test procedures</a:t>
            </a:r>
          </a:p>
          <a:p>
            <a:r>
              <a:rPr lang="en-US" dirty="0" smtClean="0"/>
              <a:t>Manufacturers not using the pre-determined table values or 5-cycle testing must conduct a scientific study to quantify the </a:t>
            </a:r>
            <a:r>
              <a:rPr lang="en-US" dirty="0" smtClean="0"/>
              <a:t>CO</a:t>
            </a:r>
            <a:r>
              <a:rPr lang="en-US" baseline="-25000" dirty="0"/>
              <a:t>2</a:t>
            </a:r>
            <a:r>
              <a:rPr lang="en-US" dirty="0" smtClean="0"/>
              <a:t> </a:t>
            </a:r>
            <a:r>
              <a:rPr lang="en-US" dirty="0" smtClean="0"/>
              <a:t>impact</a:t>
            </a:r>
          </a:p>
          <a:p>
            <a:pPr lvl="1"/>
            <a:r>
              <a:rPr lang="en-US" dirty="0" smtClean="0"/>
              <a:t>This includes consumer behavior</a:t>
            </a:r>
          </a:p>
          <a:p>
            <a:pPr lvl="1"/>
            <a:r>
              <a:rPr lang="en-US" dirty="0" smtClean="0"/>
              <a:t>Driving patterns</a:t>
            </a:r>
          </a:p>
          <a:p>
            <a:pPr lvl="1"/>
            <a:r>
              <a:rPr lang="en-US" dirty="0" smtClean="0"/>
              <a:t>Real-world emissions</a:t>
            </a:r>
          </a:p>
          <a:p>
            <a:r>
              <a:rPr lang="en-US" dirty="0" smtClean="0"/>
              <a:t>Our stakeholders will need your help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902C4-34B4-4A6D-93A1-3A38D3F9C403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9288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EPA Compliance Oversight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695758"/>
          </a:xfrm>
        </p:spPr>
        <p:txBody>
          <a:bodyPr>
            <a:normAutofit/>
          </a:bodyPr>
          <a:lstStyle/>
          <a:p>
            <a:r>
              <a:rPr lang="en-US" dirty="0" smtClean="0"/>
              <a:t>Some fundamentals:</a:t>
            </a:r>
          </a:p>
          <a:p>
            <a:pPr lvl="1"/>
            <a:r>
              <a:rPr lang="en-US" sz="2400" dirty="0" smtClean="0"/>
              <a:t>Regulations alone don’t achieve emissions control. Vehicles and engines must comply if environmental benefits are to be realized</a:t>
            </a:r>
          </a:p>
          <a:p>
            <a:pPr lvl="1"/>
            <a:r>
              <a:rPr lang="en-US" sz="2400" dirty="0" smtClean="0"/>
              <a:t>Strong EPA presence and oversight is needed to maximize compliance</a:t>
            </a:r>
          </a:p>
          <a:p>
            <a:r>
              <a:rPr lang="en-US" dirty="0" smtClean="0"/>
              <a:t>Recent events have reinforced these realities</a:t>
            </a:r>
          </a:p>
          <a:p>
            <a:endParaRPr lang="en-US" sz="3600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902C4-34B4-4A6D-93A1-3A38D3F9C403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4665396"/>
            <a:ext cx="3667967" cy="1839769"/>
          </a:xfrm>
          <a:prstGeom prst="rect">
            <a:avLst/>
          </a:prstGeom>
        </p:spPr>
      </p:pic>
      <p:pic>
        <p:nvPicPr>
          <p:cNvPr id="1026" name="Picture 1" descr="Image result for v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70" y="4953000"/>
            <a:ext cx="3993917" cy="1222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6235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VES_Template_external">
  <a:themeElements>
    <a:clrScheme name="MOVES 3">
      <a:dk1>
        <a:sysClr val="windowText" lastClr="000000"/>
      </a:dk1>
      <a:lt1>
        <a:sysClr val="window" lastClr="FFFFFF"/>
      </a:lt1>
      <a:dk2>
        <a:srgbClr val="2B3791"/>
      </a:dk2>
      <a:lt2>
        <a:srgbClr val="95B3D7"/>
      </a:lt2>
      <a:accent1>
        <a:srgbClr val="009BDE"/>
      </a:accent1>
      <a:accent2>
        <a:srgbClr val="3AB54A"/>
      </a:accent2>
      <a:accent3>
        <a:srgbClr val="FF001B"/>
      </a:accent3>
      <a:accent4>
        <a:srgbClr val="8064A2"/>
      </a:accent4>
      <a:accent5>
        <a:srgbClr val="FFED00"/>
      </a:accent5>
      <a:accent6>
        <a:srgbClr val="F79646"/>
      </a:accent6>
      <a:hlink>
        <a:srgbClr val="0000FF"/>
      </a:hlink>
      <a:folHlink>
        <a:srgbClr val="9100D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.xml"/></Relationships>
</file>

<file path=customXml/_rels/item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.xml"/></Relationships>
</file>

<file path=customXml/_rels/item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.xml"/></Relationships>
</file>

<file path=customXml/_rels/item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.xml"/></Relationships>
</file>

<file path=customXml/_rels/item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.xml"/></Relationships>
</file>

<file path=customXml/_rels/item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.xml"/></Relationships>
</file>

<file path=customXml/_rels/item2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.xml"/></Relationships>
</file>

<file path=customXml/_rels/item2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.xml"/></Relationships>
</file>

<file path=customXml/_rels/item2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.xml"/></Relationships>
</file>

<file path=customXml/_rels/item2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.xml"/></Relationships>
</file>

<file path=customXml/_rels/item2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.xml"/></Relationships>
</file>

<file path=customXml/_rels/item2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3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0.xml"/></Relationships>
</file>

<file path=customXml/_rels/item3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1.xml"/></Relationships>
</file>

<file path=customXml/_rels/item3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2.xml"/></Relationships>
</file>

<file path=customXml/_rels/item3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3.xml"/></Relationships>
</file>

<file path=customXml/_rels/item3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4.xml"/></Relationships>
</file>

<file path=customXml/_rels/item3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5.xml"/></Relationships>
</file>

<file path=customXml/_rels/item3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6.xml"/></Relationships>
</file>

<file path=customXml/_rels/item3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7.xml"/></Relationships>
</file>

<file path=customXml/_rels/item3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8.xml"/></Relationships>
</file>

<file path=customXml/_rels/item3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9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4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0.xml"/></Relationships>
</file>

<file path=customXml/_rels/item4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1.xml"/></Relationships>
</file>

<file path=customXml/_rels/item4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2.xml"/></Relationships>
</file>

<file path=customXml/_rels/item4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3.xml"/></Relationships>
</file>

<file path=customXml/_rels/item4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4.xml"/></Relationships>
</file>

<file path=customXml/_rels/item4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5.xml"/></Relationships>
</file>

<file path=customXml/_rels/item4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6.xml"/></Relationships>
</file>

<file path=customXml/_rels/item4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7.xml"/></Relationships>
</file>

<file path=customXml/_rels/item4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8.xml"/></Relationships>
</file>

<file path=customXml/_rels/item4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9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5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0.xml"/></Relationships>
</file>

<file path=customXml/_rels/item5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1.xml"/></Relationships>
</file>

<file path=customXml/_rels/item5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2.xml"/></Relationships>
</file>

<file path=customXml/_rels/item5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3.xml"/></Relationships>
</file>

<file path=customXml/_rels/item5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4.xml"/></Relationships>
</file>

<file path=customXml/_rels/item5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5.xml"/></Relationships>
</file>

<file path=customXml/_rels/item5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6.xml"/></Relationships>
</file>

<file path=customXml/_rels/item5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7.xml"/></Relationships>
</file>

<file path=customXml/_rels/item5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8.xml"/></Relationships>
</file>

<file path=customXml/_rels/item5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9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6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0.xml"/></Relationships>
</file>

<file path=customXml/_rels/item6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1.xml"/></Relationships>
</file>

<file path=customXml/_rels/item6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2.xml"/></Relationships>
</file>

<file path=customXml/_rels/item6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3.xml"/></Relationships>
</file>

<file path=customXml/_rels/item6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4.xml"/></Relationships>
</file>

<file path=customXml/_rels/item6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5.xml"/></Relationships>
</file>

<file path=customXml/_rels/item6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6.xml"/></Relationships>
</file>

<file path=customXml/_rels/item6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7.xml"/></Relationships>
</file>

<file path=customXml/_rels/item6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8.xml"/></Relationships>
</file>

<file path=customXml/_rels/item6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9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7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0.xml"/></Relationships>
</file>

<file path=customXml/_rels/item7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1.xml"/></Relationships>
</file>

<file path=customXml/_rels/item7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2.xml"/></Relationships>
</file>

<file path=customXml/_rels/item7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3.xml"/></Relationships>
</file>

<file path=customXml/_rels/item7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4.xml"/></Relationships>
</file>

<file path=customXml/_rels/item7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5.xml"/></Relationships>
</file>

<file path=customXml/_rels/item7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6.xml"/></Relationships>
</file>

<file path=customXml/_rels/item7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7.xml"/></Relationships>
</file>

<file path=customXml/_rels/item7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8.xml"/></Relationships>
</file>

<file path=customXml/_rels/item7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9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8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0.xml"/></Relationships>
</file>

<file path=customXml/_rels/item8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1.xml"/></Relationships>
</file>

<file path=customXml/_rels/item8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2.xml"/></Relationships>
</file>

<file path=customXml/_rels/item8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3.xml"/></Relationships>
</file>

<file path=customXml/_rels/item8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4.xml"/></Relationships>
</file>

<file path=customXml/_rels/item8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5.xml"/></Relationships>
</file>

<file path=customXml/_rels/item8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6.xml"/></Relationships>
</file>

<file path=customXml/_rels/item8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7.xml"/></Relationships>
</file>

<file path=customXml/_rels/item8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8.xml"/></Relationships>
</file>

<file path=customXml/_rels/item8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9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_rels/item9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0.xml"/></Relationships>
</file>

<file path=customXml/_rels/item9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1.xml"/></Relationships>
</file>

<file path=customXml/_rels/item9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2.xml"/></Relationships>
</file>

<file path=customXml/_rels/item9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3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10.xml><?xml version="1.0" encoding="utf-8"?>
<EsriMapsInfo xmlns="ESRI.ArcGIS.Mapping.OfficeIntegration.PowerPointInfo">
  <Version>Version1</Version>
  <RequiresSignIn>False</RequiresSignIn>
</EsriMapsInfo>
</file>

<file path=customXml/item11.xml><?xml version="1.0" encoding="utf-8"?>
<EsriMapsInfo xmlns="ESRI.ArcGIS.Mapping.OfficeIntegration.PowerPointInfo">
  <Version>Version1</Version>
  <RequiresSignIn>False</RequiresSignIn>
</EsriMapsInfo>
</file>

<file path=customXml/item12.xml><?xml version="1.0" encoding="utf-8"?>
<EsriMapsInfo xmlns="ESRI.ArcGIS.Mapping.OfficeIntegration.PowerPointInfo">
  <Version>Version1</Version>
  <RequiresSignIn>False</RequiresSignIn>
</EsriMapsInfo>
</file>

<file path=customXml/item13.xml><?xml version="1.0" encoding="utf-8"?>
<EsriMapsInfo xmlns="ESRI.ArcGIS.Mapping.OfficeIntegration.PowerPointInfo">
  <Version>Version1</Version>
  <RequiresSignIn>False</RequiresSignIn>
</EsriMapsInfo>
</file>

<file path=customXml/item14.xml><?xml version="1.0" encoding="utf-8"?>
<EsriMapsInfo xmlns="ESRI.ArcGIS.Mapping.OfficeIntegration.PowerPointInfo">
  <Version>Version1</Version>
  <RequiresSignIn>False</RequiresSignIn>
</EsriMapsInfo>
</file>

<file path=customXml/item15.xml><?xml version="1.0" encoding="utf-8"?>
<EsriMapsInfo xmlns="ESRI.ArcGIS.Mapping.OfficeIntegration.PowerPointInfo">
  <Version>Version1</Version>
  <RequiresSignIn>False</RequiresSignIn>
</EsriMapsInfo>
</file>

<file path=customXml/item16.xml><?xml version="1.0" encoding="utf-8"?>
<EsriMapsInfo xmlns="ESRI.ArcGIS.Mapping.OfficeIntegration.PowerPointInfo">
  <Version>Version1</Version>
  <RequiresSignIn>False</RequiresSignIn>
</EsriMapsInfo>
</file>

<file path=customXml/item17.xml><?xml version="1.0" encoding="utf-8"?>
<EsriMapsInfo xmlns="ESRI.ArcGIS.Mapping.OfficeIntegration.PowerPointInfo">
  <Version>Version1</Version>
  <RequiresSignIn>False</RequiresSignIn>
</EsriMapsInfo>
</file>

<file path=customXml/item18.xml><?xml version="1.0" encoding="utf-8"?>
<EsriMapsInfo xmlns="ESRI.ArcGIS.Mapping.OfficeIntegration.PowerPointInfo">
  <Version>Version1</Version>
  <RequiresSignIn>False</RequiresSignIn>
</EsriMapsInfo>
</file>

<file path=customXml/item19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20.xml><?xml version="1.0" encoding="utf-8"?>
<EsriMapsInfo xmlns="ESRI.ArcGIS.Mapping.OfficeIntegration.PowerPointInfo">
  <Version>Version1</Version>
  <RequiresSignIn>False</RequiresSignIn>
</EsriMapsInfo>
</file>

<file path=customXml/item21.xml><?xml version="1.0" encoding="utf-8"?>
<EsriMapsInfo xmlns="ESRI.ArcGIS.Mapping.OfficeIntegration.PowerPointInfo">
  <Version>Version1</Version>
  <RequiresSignIn>False</RequiresSignIn>
</EsriMapsInfo>
</file>

<file path=customXml/item22.xml><?xml version="1.0" encoding="utf-8"?>
<EsriMapsInfo xmlns="ESRI.ArcGIS.Mapping.OfficeIntegration.PowerPointInfo">
  <Version>Version1</Version>
  <RequiresSignIn>False</RequiresSignIn>
</EsriMapsInfo>
</file>

<file path=customXml/item23.xml><?xml version="1.0" encoding="utf-8"?>
<EsriMapsInfo xmlns="ESRI.ArcGIS.Mapping.OfficeIntegration.PowerPointInfo">
  <Version>Version1</Version>
  <RequiresSignIn>False</RequiresSignIn>
</EsriMapsInfo>
</file>

<file path=customXml/item24.xml><?xml version="1.0" encoding="utf-8"?>
<EsriMapsInfo xmlns="ESRI.ArcGIS.Mapping.OfficeIntegration.PowerPointInfo">
  <Version>Version1</Version>
  <RequiresSignIn>False</RequiresSignIn>
</EsriMapsInfo>
</file>

<file path=customXml/item25.xml><?xml version="1.0" encoding="utf-8"?>
<EsriMapsInfo xmlns="ESRI.ArcGIS.Mapping.OfficeIntegration.PowerPointInfo">
  <Version>Version1</Version>
  <RequiresSignIn>False</RequiresSignIn>
</EsriMapsInfo>
</file>

<file path=customXml/item26.xml><?xml version="1.0" encoding="utf-8"?>
<EsriMapsInfo xmlns="ESRI.ArcGIS.Mapping.OfficeIntegration.PowerPointInfo">
  <Version>Version1</Version>
  <RequiresSignIn>False</RequiresSignIn>
</EsriMapsInfo>
</file>

<file path=customXml/item27.xml><?xml version="1.0" encoding="utf-8"?>
<EsriMapsInfo xmlns="ESRI.ArcGIS.Mapping.OfficeIntegration.PowerPointInfo">
  <Version>Version1</Version>
  <RequiresSignIn>False</RequiresSignIn>
</EsriMapsInfo>
</file>

<file path=customXml/item28.xml><?xml version="1.0" encoding="utf-8"?>
<EsriMapsInfo xmlns="ESRI.ArcGIS.Mapping.OfficeIntegration.PowerPointInfo">
  <Version>Version1</Version>
  <RequiresSignIn>False</RequiresSignIn>
</EsriMapsInfo>
</file>

<file path=customXml/item29.xml><?xml version="1.0" encoding="utf-8"?>
<EsriMapsInfo xmlns="ESRI.ArcGIS.Mapping.OfficeIntegration.PowerPointInfo">
  <Version>Version1</Version>
  <RequiresSignIn>False</RequiresSignIn>
</EsriMapsInfo>
</file>

<file path=customXml/item3.xml><?xml version="1.0" encoding="utf-8"?>
<EsriMapsInfo xmlns="ESRI.ArcGIS.Mapping.OfficeIntegration.PowerPointInfo">
  <Version>Version1</Version>
  <RequiresSignIn>False</RequiresSignIn>
</EsriMapsInfo>
</file>

<file path=customXml/item30.xml><?xml version="1.0" encoding="utf-8"?>
<EsriMapsInfo xmlns="ESRI.ArcGIS.Mapping.OfficeIntegration.PowerPointInfo">
  <Version>Version1</Version>
  <RequiresSignIn>False</RequiresSignIn>
</EsriMapsInfo>
</file>

<file path=customXml/item31.xml><?xml version="1.0" encoding="utf-8"?>
<EsriMapsInfo xmlns="ESRI.ArcGIS.Mapping.OfficeIntegration.PowerPointInfo">
  <Version>Version1</Version>
  <RequiresSignIn>False</RequiresSignIn>
</EsriMapsInfo>
</file>

<file path=customXml/item32.xml><?xml version="1.0" encoding="utf-8"?>
<EsriMapsInfo xmlns="ESRI.ArcGIS.Mapping.OfficeIntegration.PowerPointInfo">
  <Version>Version1</Version>
  <RequiresSignIn>False</RequiresSignIn>
</EsriMapsInfo>
</file>

<file path=customXml/item33.xml><?xml version="1.0" encoding="utf-8"?>
<EsriMapsInfo xmlns="ESRI.ArcGIS.Mapping.OfficeIntegration.PowerPointInfo">
  <Version>Version1</Version>
  <RequiresSignIn>False</RequiresSignIn>
</EsriMapsInfo>
</file>

<file path=customXml/item34.xml><?xml version="1.0" encoding="utf-8"?>
<EsriMapsInfo xmlns="ESRI.ArcGIS.Mapping.OfficeIntegration.PowerPointInfo">
  <Version>Version1</Version>
  <RequiresSignIn>False</RequiresSignIn>
</EsriMapsInfo>
</file>

<file path=customXml/item35.xml><?xml version="1.0" encoding="utf-8"?>
<EsriMapsInfo xmlns="ESRI.ArcGIS.Mapping.OfficeIntegration.PowerPointInfo">
  <Version>Version1</Version>
  <RequiresSignIn>False</RequiresSignIn>
</EsriMapsInfo>
</file>

<file path=customXml/item36.xml><?xml version="1.0" encoding="utf-8"?>
<EsriMapsInfo xmlns="ESRI.ArcGIS.Mapping.OfficeIntegration.PowerPointInfo">
  <Version>Version1</Version>
  <RequiresSignIn>False</RequiresSignIn>
</EsriMapsInfo>
</file>

<file path=customXml/item37.xml><?xml version="1.0" encoding="utf-8"?>
<EsriMapsInfo xmlns="ESRI.ArcGIS.Mapping.OfficeIntegration.PowerPointInfo">
  <Version>Version1</Version>
  <RequiresSignIn>False</RequiresSignIn>
</EsriMapsInfo>
</file>

<file path=customXml/item38.xml><?xml version="1.0" encoding="utf-8"?>
<EsriMapsInfo xmlns="ESRI.ArcGIS.Mapping.OfficeIntegration.PowerPointInfo">
  <Version>Version1</Version>
  <RequiresSignIn>False</RequiresSignIn>
</EsriMapsInfo>
</file>

<file path=customXml/item39.xml><?xml version="1.0" encoding="utf-8"?>
<EsriMapsInfo xmlns="ESRI.ArcGIS.Mapping.OfficeIntegration.PowerPointInfo">
  <Version>Version1</Version>
  <RequiresSignIn>False</RequiresSignIn>
</EsriMapsInfo>
</file>

<file path=customXml/item4.xml><?xml version="1.0" encoding="utf-8"?>
<EsriMapsInfo xmlns="ESRI.ArcGIS.Mapping.OfficeIntegration.PowerPointInfo">
  <Version>Version1</Version>
  <RequiresSignIn>False</RequiresSignIn>
</EsriMapsInfo>
</file>

<file path=customXml/item40.xml><?xml version="1.0" encoding="utf-8"?>
<EsriMapsInfo xmlns="ESRI.ArcGIS.Mapping.OfficeIntegration.PowerPointInfo">
  <Version>Version1</Version>
  <RequiresSignIn>False</RequiresSignIn>
</EsriMapsInfo>
</file>

<file path=customXml/item41.xml><?xml version="1.0" encoding="utf-8"?>
<EsriMapsInfo xmlns="ESRI.ArcGIS.Mapping.OfficeIntegration.PowerPointInfo">
  <Version>Version1</Version>
  <RequiresSignIn>False</RequiresSignIn>
</EsriMapsInfo>
</file>

<file path=customXml/item42.xml><?xml version="1.0" encoding="utf-8"?>
<EsriMapsInfo xmlns="ESRI.ArcGIS.Mapping.OfficeIntegration.PowerPointInfo">
  <Version>Version1</Version>
  <RequiresSignIn>False</RequiresSignIn>
</EsriMapsInfo>
</file>

<file path=customXml/item43.xml><?xml version="1.0" encoding="utf-8"?>
<EsriMapsInfo xmlns="ESRI.ArcGIS.Mapping.OfficeIntegration.PowerPointInfo">
  <Version>Version1</Version>
  <RequiresSignIn>False</RequiresSignIn>
</EsriMapsInfo>
</file>

<file path=customXml/item44.xml><?xml version="1.0" encoding="utf-8"?>
<EsriMapsInfo xmlns="ESRI.ArcGIS.Mapping.OfficeIntegration.PowerPointInfo">
  <Version>Version1</Version>
  <RequiresSignIn>False</RequiresSignIn>
</EsriMapsInfo>
</file>

<file path=customXml/item45.xml><?xml version="1.0" encoding="utf-8"?>
<EsriMapsInfo xmlns="ESRI.ArcGIS.Mapping.OfficeIntegration.PowerPointInfo">
  <Version>Version1</Version>
  <RequiresSignIn>False</RequiresSignIn>
</EsriMapsInfo>
</file>

<file path=customXml/item46.xml><?xml version="1.0" encoding="utf-8"?>
<EsriMapsInfo xmlns="ESRI.ArcGIS.Mapping.OfficeIntegration.PowerPointInfo">
  <Version>Version1</Version>
  <RequiresSignIn>False</RequiresSignIn>
</EsriMapsInfo>
</file>

<file path=customXml/item47.xml><?xml version="1.0" encoding="utf-8"?>
<EsriMapsInfo xmlns="ESRI.ArcGIS.Mapping.OfficeIntegration.PowerPointInfo">
  <Version>Version1</Version>
  <RequiresSignIn>False</RequiresSignIn>
</EsriMapsInfo>
</file>

<file path=customXml/item48.xml><?xml version="1.0" encoding="utf-8"?>
<EsriMapsInfo xmlns="ESRI.ArcGIS.Mapping.OfficeIntegration.PowerPointInfo">
  <Version>Version1</Version>
  <RequiresSignIn>False</RequiresSignIn>
</EsriMapsInfo>
</file>

<file path=customXml/item49.xml><?xml version="1.0" encoding="utf-8"?>
<EsriMapsInfo xmlns="ESRI.ArcGIS.Mapping.OfficeIntegration.PowerPointInfo">
  <Version>Version1</Version>
  <RequiresSignIn>False</RequiresSignIn>
</EsriMapsInfo>
</file>

<file path=customXml/item5.xml><?xml version="1.0" encoding="utf-8"?>
<EsriMapsInfo xmlns="ESRI.ArcGIS.Mapping.OfficeIntegration.PowerPointInfo">
  <Version>Version1</Version>
  <RequiresSignIn>False</RequiresSignIn>
</EsriMapsInfo>
</file>

<file path=customXml/item50.xml><?xml version="1.0" encoding="utf-8"?>
<EsriMapsInfo xmlns="ESRI.ArcGIS.Mapping.OfficeIntegration.PowerPointInfo">
  <Version>Version1</Version>
  <RequiresSignIn>False</RequiresSignIn>
</EsriMapsInfo>
</file>

<file path=customXml/item51.xml><?xml version="1.0" encoding="utf-8"?>
<EsriMapsInfo xmlns="ESRI.ArcGIS.Mapping.OfficeIntegration.PowerPointInfo">
  <Version>Version1</Version>
  <RequiresSignIn>False</RequiresSignIn>
</EsriMapsInfo>
</file>

<file path=customXml/item52.xml><?xml version="1.0" encoding="utf-8"?>
<EsriMapsInfo xmlns="ESRI.ArcGIS.Mapping.OfficeIntegration.PowerPointInfo">
  <Version>Version1</Version>
  <RequiresSignIn>False</RequiresSignIn>
</EsriMapsInfo>
</file>

<file path=customXml/item53.xml><?xml version="1.0" encoding="utf-8"?>
<EsriMapsInfo xmlns="ESRI.ArcGIS.Mapping.OfficeIntegration.PowerPointInfo">
  <Version>Version1</Version>
  <RequiresSignIn>False</RequiresSignIn>
</EsriMapsInfo>
</file>

<file path=customXml/item54.xml><?xml version="1.0" encoding="utf-8"?>
<EsriMapsInfo xmlns="ESRI.ArcGIS.Mapping.OfficeIntegration.PowerPointInfo">
  <Version>Version1</Version>
  <RequiresSignIn>False</RequiresSignIn>
</EsriMapsInfo>
</file>

<file path=customXml/item55.xml><?xml version="1.0" encoding="utf-8"?>
<EsriMapsInfo xmlns="ESRI.ArcGIS.Mapping.OfficeIntegration.PowerPointInfo">
  <Version>Version1</Version>
  <RequiresSignIn>False</RequiresSignIn>
</EsriMapsInfo>
</file>

<file path=customXml/item56.xml><?xml version="1.0" encoding="utf-8"?>
<EsriMapsInfo xmlns="ESRI.ArcGIS.Mapping.OfficeIntegration.PowerPointInfo">
  <Version>Version1</Version>
  <RequiresSignIn>False</RequiresSignIn>
</EsriMapsInfo>
</file>

<file path=customXml/item57.xml><?xml version="1.0" encoding="utf-8"?>
<EsriMapsInfo xmlns="ESRI.ArcGIS.Mapping.OfficeIntegration.PowerPointInfo">
  <Version>Version1</Version>
  <RequiresSignIn>False</RequiresSignIn>
</EsriMapsInfo>
</file>

<file path=customXml/item58.xml><?xml version="1.0" encoding="utf-8"?>
<EsriMapsInfo xmlns="ESRI.ArcGIS.Mapping.OfficeIntegration.PowerPointInfo">
  <Version>Version1</Version>
  <RequiresSignIn>False</RequiresSignIn>
</EsriMapsInfo>
</file>

<file path=customXml/item59.xml><?xml version="1.0" encoding="utf-8"?>
<EsriMapsInfo xmlns="ESRI.ArcGIS.Mapping.OfficeIntegration.PowerPointInfo">
  <Version>Version1</Version>
  <RequiresSignIn>False</RequiresSignIn>
</EsriMapsInfo>
</file>

<file path=customXml/item6.xml><?xml version="1.0" encoding="utf-8"?>
<EsriMapsInfo xmlns="ESRI.ArcGIS.Mapping.OfficeIntegration.PowerPointInfo">
  <Version>Version1</Version>
  <RequiresSignIn>False</RequiresSignIn>
</EsriMapsInfo>
</file>

<file path=customXml/item60.xml><?xml version="1.0" encoding="utf-8"?>
<EsriMapsInfo xmlns="ESRI.ArcGIS.Mapping.OfficeIntegration.PowerPointInfo">
  <Version>Version1</Version>
  <RequiresSignIn>False</RequiresSignIn>
</EsriMapsInfo>
</file>

<file path=customXml/item61.xml><?xml version="1.0" encoding="utf-8"?>
<EsriMapsInfo xmlns="ESRI.ArcGIS.Mapping.OfficeIntegration.PowerPointInfo">
  <Version>Version1</Version>
  <RequiresSignIn>False</RequiresSignIn>
</EsriMapsInfo>
</file>

<file path=customXml/item62.xml><?xml version="1.0" encoding="utf-8"?>
<EsriMapsInfo xmlns="ESRI.ArcGIS.Mapping.OfficeIntegration.PowerPointInfo">
  <Version>Version1</Version>
  <RequiresSignIn>False</RequiresSignIn>
</EsriMapsInfo>
</file>

<file path=customXml/item63.xml><?xml version="1.0" encoding="utf-8"?>
<EsriMapsInfo xmlns="ESRI.ArcGIS.Mapping.OfficeIntegration.PowerPointInfo">
  <Version>Version1</Version>
  <RequiresSignIn>False</RequiresSignIn>
</EsriMapsInfo>
</file>

<file path=customXml/item64.xml><?xml version="1.0" encoding="utf-8"?>
<EsriMapsInfo xmlns="ESRI.ArcGIS.Mapping.OfficeIntegration.PowerPointInfo">
  <Version>Version1</Version>
  <RequiresSignIn>False</RequiresSignIn>
</EsriMapsInfo>
</file>

<file path=customXml/item65.xml><?xml version="1.0" encoding="utf-8"?>
<EsriMapsInfo xmlns="ESRI.ArcGIS.Mapping.OfficeIntegration.PowerPointInfo">
  <Version>Version1</Version>
  <RequiresSignIn>False</RequiresSignIn>
</EsriMapsInfo>
</file>

<file path=customXml/item66.xml><?xml version="1.0" encoding="utf-8"?>
<EsriMapsInfo xmlns="ESRI.ArcGIS.Mapping.OfficeIntegration.PowerPointInfo">
  <Version>Version1</Version>
  <RequiresSignIn>False</RequiresSignIn>
</EsriMapsInfo>
</file>

<file path=customXml/item67.xml><?xml version="1.0" encoding="utf-8"?>
<EsriMapsInfo xmlns="ESRI.ArcGIS.Mapping.OfficeIntegration.PowerPointInfo">
  <Version>Version1</Version>
  <RequiresSignIn>False</RequiresSignIn>
</EsriMapsInfo>
</file>

<file path=customXml/item68.xml><?xml version="1.0" encoding="utf-8"?>
<EsriMapsInfo xmlns="ESRI.ArcGIS.Mapping.OfficeIntegration.PowerPointInfo">
  <Version>Version1</Version>
  <RequiresSignIn>False</RequiresSignIn>
</EsriMapsInfo>
</file>

<file path=customXml/item69.xml><?xml version="1.0" encoding="utf-8"?>
<EsriMapsInfo xmlns="ESRI.ArcGIS.Mapping.OfficeIntegration.PowerPointInfo">
  <Version>Version1</Version>
  <RequiresSignIn>False</RequiresSignIn>
</EsriMapsInfo>
</file>

<file path=customXml/item7.xml><?xml version="1.0" encoding="utf-8"?>
<EsriMapsInfo xmlns="ESRI.ArcGIS.Mapping.OfficeIntegration.PowerPointInfo">
  <Version>Version1</Version>
  <RequiresSignIn>False</RequiresSignIn>
</EsriMapsInfo>
</file>

<file path=customXml/item70.xml><?xml version="1.0" encoding="utf-8"?>
<EsriMapsInfo xmlns="ESRI.ArcGIS.Mapping.OfficeIntegration.PowerPointInfo">
  <Version>Version1</Version>
  <RequiresSignIn>False</RequiresSignIn>
</EsriMapsInfo>
</file>

<file path=customXml/item71.xml><?xml version="1.0" encoding="utf-8"?>
<EsriMapsInfo xmlns="ESRI.ArcGIS.Mapping.OfficeIntegration.PowerPointInfo">
  <Version>Version1</Version>
  <RequiresSignIn>False</RequiresSignIn>
</EsriMapsInfo>
</file>

<file path=customXml/item72.xml><?xml version="1.0" encoding="utf-8"?>
<EsriMapsInfo xmlns="ESRI.ArcGIS.Mapping.OfficeIntegration.PowerPointInfo">
  <Version>Version1</Version>
  <RequiresSignIn>False</RequiresSignIn>
</EsriMapsInfo>
</file>

<file path=customXml/item73.xml><?xml version="1.0" encoding="utf-8"?>
<EsriMapsInfo xmlns="ESRI.ArcGIS.Mapping.OfficeIntegration.PowerPointInfo">
  <Version>Version1</Version>
  <RequiresSignIn>False</RequiresSignIn>
</EsriMapsInfo>
</file>

<file path=customXml/item74.xml><?xml version="1.0" encoding="utf-8"?>
<EsriMapsInfo xmlns="ESRI.ArcGIS.Mapping.OfficeIntegration.PowerPointInfo">
  <Version>Version1</Version>
  <RequiresSignIn>False</RequiresSignIn>
</EsriMapsInfo>
</file>

<file path=customXml/item75.xml><?xml version="1.0" encoding="utf-8"?>
<EsriMapsInfo xmlns="ESRI.ArcGIS.Mapping.OfficeIntegration.PowerPointInfo">
  <Version>Version1</Version>
  <RequiresSignIn>False</RequiresSignIn>
</EsriMapsInfo>
</file>

<file path=customXml/item76.xml><?xml version="1.0" encoding="utf-8"?>
<EsriMapsInfo xmlns="ESRI.ArcGIS.Mapping.OfficeIntegration.PowerPointInfo">
  <Version>Version1</Version>
  <RequiresSignIn>False</RequiresSignIn>
</EsriMapsInfo>
</file>

<file path=customXml/item77.xml><?xml version="1.0" encoding="utf-8"?>
<EsriMapsInfo xmlns="ESRI.ArcGIS.Mapping.OfficeIntegration.PowerPointInfo">
  <Version>Version1</Version>
  <RequiresSignIn>False</RequiresSignIn>
</EsriMapsInfo>
</file>

<file path=customXml/item78.xml><?xml version="1.0" encoding="utf-8"?>
<EsriMapsInfo xmlns="ESRI.ArcGIS.Mapping.OfficeIntegration.PowerPointInfo">
  <Version>Version1</Version>
  <RequiresSignIn>False</RequiresSignIn>
</EsriMapsInfo>
</file>

<file path=customXml/item79.xml><?xml version="1.0" encoding="utf-8"?>
<EsriMapsInfo xmlns="ESRI.ArcGIS.Mapping.OfficeIntegration.PowerPointInfo">
  <Version>Version1</Version>
  <RequiresSignIn>False</RequiresSignIn>
</EsriMapsInfo>
</file>

<file path=customXml/item8.xml><?xml version="1.0" encoding="utf-8"?>
<EsriMapsInfo xmlns="ESRI.ArcGIS.Mapping.OfficeIntegration.PowerPointInfo">
  <Version>Version1</Version>
  <RequiresSignIn>False</RequiresSignIn>
</EsriMapsInfo>
</file>

<file path=customXml/item80.xml><?xml version="1.0" encoding="utf-8"?>
<EsriMapsInfo xmlns="ESRI.ArcGIS.Mapping.OfficeIntegration.PowerPointInfo">
  <Version>Version1</Version>
  <RequiresSignIn>False</RequiresSignIn>
</EsriMapsInfo>
</file>

<file path=customXml/item81.xml><?xml version="1.0" encoding="utf-8"?>
<EsriMapsInfo xmlns="ESRI.ArcGIS.Mapping.OfficeIntegration.PowerPointInfo">
  <Version>Version1</Version>
  <RequiresSignIn>False</RequiresSignIn>
</EsriMapsInfo>
</file>

<file path=customXml/item82.xml><?xml version="1.0" encoding="utf-8"?>
<EsriMapsInfo xmlns="ESRI.ArcGIS.Mapping.OfficeIntegration.PowerPointInfo">
  <Version>Version1</Version>
  <RequiresSignIn>False</RequiresSignIn>
</EsriMapsInfo>
</file>

<file path=customXml/item83.xml><?xml version="1.0" encoding="utf-8"?>
<EsriMapsInfo xmlns="ESRI.ArcGIS.Mapping.OfficeIntegration.PowerPointInfo">
  <Version>Version1</Version>
  <RequiresSignIn>False</RequiresSignIn>
</EsriMapsInfo>
</file>

<file path=customXml/item84.xml><?xml version="1.0" encoding="utf-8"?>
<EsriMapsInfo xmlns="ESRI.ArcGIS.Mapping.OfficeIntegration.PowerPointInfo">
  <Version>Version1</Version>
  <RequiresSignIn>False</RequiresSignIn>
</EsriMapsInfo>
</file>

<file path=customXml/item85.xml><?xml version="1.0" encoding="utf-8"?>
<EsriMapsInfo xmlns="ESRI.ArcGIS.Mapping.OfficeIntegration.PowerPointInfo">
  <Version>Version1</Version>
  <RequiresSignIn>False</RequiresSignIn>
</EsriMapsInfo>
</file>

<file path=customXml/item86.xml><?xml version="1.0" encoding="utf-8"?>
<EsriMapsInfo xmlns="ESRI.ArcGIS.Mapping.OfficeIntegration.PowerPointInfo">
  <Version>Version1</Version>
  <RequiresSignIn>False</RequiresSignIn>
</EsriMapsInfo>
</file>

<file path=customXml/item87.xml><?xml version="1.0" encoding="utf-8"?>
<EsriMapsInfo xmlns="ESRI.ArcGIS.Mapping.OfficeIntegration.PowerPointInfo">
  <Version>Version1</Version>
  <RequiresSignIn>False</RequiresSignIn>
</EsriMapsInfo>
</file>

<file path=customXml/item88.xml><?xml version="1.0" encoding="utf-8"?>
<EsriMapsInfo xmlns="ESRI.ArcGIS.Mapping.OfficeIntegration.PowerPointInfo">
  <Version>Version1</Version>
  <RequiresSignIn>False</RequiresSignIn>
</EsriMapsInfo>
</file>

<file path=customXml/item89.xml><?xml version="1.0" encoding="utf-8"?>
<EsriMapsInfo xmlns="ESRI.ArcGIS.Mapping.OfficeIntegration.PowerPointInfo">
  <Version>Version1</Version>
  <RequiresSignIn>False</RequiresSignIn>
</EsriMapsInfo>
</file>

<file path=customXml/item9.xml><?xml version="1.0" encoding="utf-8"?>
<EsriMapsInfo xmlns="ESRI.ArcGIS.Mapping.OfficeIntegration.PowerPointInfo">
  <Version>Version1</Version>
  <RequiresSignIn>False</RequiresSignIn>
</EsriMapsInfo>
</file>

<file path=customXml/item90.xml><?xml version="1.0" encoding="utf-8"?>
<EsriMapsInfo xmlns="ESRI.ArcGIS.Mapping.OfficeIntegration.PowerPointInfo">
  <Version>Version1</Version>
  <RequiresSignIn>False</RequiresSignIn>
</EsriMapsInfo>
</file>

<file path=customXml/item91.xml><?xml version="1.0" encoding="utf-8"?>
<EsriMapsInfo xmlns="ESRI.ArcGIS.Mapping.OfficeIntegration.PowerPointInfo">
  <Version>Version1</Version>
  <RequiresSignIn>False</RequiresSignIn>
</EsriMapsInfo>
</file>

<file path=customXml/item92.xml><?xml version="1.0" encoding="utf-8"?>
<EsriMapsInfo xmlns="ESRI.ArcGIS.Mapping.OfficeIntegration.PowerPointInfo">
  <Version>Version1</Version>
  <RequiresSignIn>False</RequiresSignIn>
</EsriMapsInfo>
</file>

<file path=customXml/item93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E5600BC0-30AA-4AE8-A679-154807058BCD}">
  <ds:schemaRefs>
    <ds:schemaRef ds:uri="ESRI.ArcGIS.Mapping.OfficeIntegration.PowerPointInfo"/>
  </ds:schemaRefs>
</ds:datastoreItem>
</file>

<file path=customXml/itemProps10.xml><?xml version="1.0" encoding="utf-8"?>
<ds:datastoreItem xmlns:ds="http://schemas.openxmlformats.org/officeDocument/2006/customXml" ds:itemID="{82D73582-67D8-42E6-9DFF-A14E4E805244}">
  <ds:schemaRefs>
    <ds:schemaRef ds:uri="ESRI.ArcGIS.Mapping.OfficeIntegration.PowerPointInfo"/>
  </ds:schemaRefs>
</ds:datastoreItem>
</file>

<file path=customXml/itemProps11.xml><?xml version="1.0" encoding="utf-8"?>
<ds:datastoreItem xmlns:ds="http://schemas.openxmlformats.org/officeDocument/2006/customXml" ds:itemID="{E788E686-A7BA-421F-A1EA-222EF49580AB}">
  <ds:schemaRefs>
    <ds:schemaRef ds:uri="ESRI.ArcGIS.Mapping.OfficeIntegration.PowerPointInfo"/>
  </ds:schemaRefs>
</ds:datastoreItem>
</file>

<file path=customXml/itemProps12.xml><?xml version="1.0" encoding="utf-8"?>
<ds:datastoreItem xmlns:ds="http://schemas.openxmlformats.org/officeDocument/2006/customXml" ds:itemID="{508FEAC4-787E-41FE-A396-2179FCA1FB03}">
  <ds:schemaRefs>
    <ds:schemaRef ds:uri="ESRI.ArcGIS.Mapping.OfficeIntegration.PowerPointInfo"/>
  </ds:schemaRefs>
</ds:datastoreItem>
</file>

<file path=customXml/itemProps13.xml><?xml version="1.0" encoding="utf-8"?>
<ds:datastoreItem xmlns:ds="http://schemas.openxmlformats.org/officeDocument/2006/customXml" ds:itemID="{64C1DAB4-86BA-44C5-9EEA-AD4EF6DB17B7}">
  <ds:schemaRefs>
    <ds:schemaRef ds:uri="ESRI.ArcGIS.Mapping.OfficeIntegration.PowerPointInfo"/>
  </ds:schemaRefs>
</ds:datastoreItem>
</file>

<file path=customXml/itemProps14.xml><?xml version="1.0" encoding="utf-8"?>
<ds:datastoreItem xmlns:ds="http://schemas.openxmlformats.org/officeDocument/2006/customXml" ds:itemID="{98EB618E-1765-403B-A065-7EA2CA5861B9}">
  <ds:schemaRefs>
    <ds:schemaRef ds:uri="ESRI.ArcGIS.Mapping.OfficeIntegration.PowerPointInfo"/>
  </ds:schemaRefs>
</ds:datastoreItem>
</file>

<file path=customXml/itemProps15.xml><?xml version="1.0" encoding="utf-8"?>
<ds:datastoreItem xmlns:ds="http://schemas.openxmlformats.org/officeDocument/2006/customXml" ds:itemID="{0AF50C0E-228D-46F2-9C77-DCE13116E85D}">
  <ds:schemaRefs>
    <ds:schemaRef ds:uri="ESRI.ArcGIS.Mapping.OfficeIntegration.PowerPointInfo"/>
  </ds:schemaRefs>
</ds:datastoreItem>
</file>

<file path=customXml/itemProps16.xml><?xml version="1.0" encoding="utf-8"?>
<ds:datastoreItem xmlns:ds="http://schemas.openxmlformats.org/officeDocument/2006/customXml" ds:itemID="{1A099E9A-EBEC-4905-84B3-097C87CF8A65}">
  <ds:schemaRefs>
    <ds:schemaRef ds:uri="ESRI.ArcGIS.Mapping.OfficeIntegration.PowerPointInfo"/>
  </ds:schemaRefs>
</ds:datastoreItem>
</file>

<file path=customXml/itemProps17.xml><?xml version="1.0" encoding="utf-8"?>
<ds:datastoreItem xmlns:ds="http://schemas.openxmlformats.org/officeDocument/2006/customXml" ds:itemID="{4C1F7132-E66D-4C21-A9AE-0DAD8A8B2445}">
  <ds:schemaRefs>
    <ds:schemaRef ds:uri="ESRI.ArcGIS.Mapping.OfficeIntegration.PowerPointInfo"/>
  </ds:schemaRefs>
</ds:datastoreItem>
</file>

<file path=customXml/itemProps18.xml><?xml version="1.0" encoding="utf-8"?>
<ds:datastoreItem xmlns:ds="http://schemas.openxmlformats.org/officeDocument/2006/customXml" ds:itemID="{9AA27A38-0842-4A7D-BA7C-106B0BD265FB}">
  <ds:schemaRefs>
    <ds:schemaRef ds:uri="ESRI.ArcGIS.Mapping.OfficeIntegration.PowerPointInfo"/>
  </ds:schemaRefs>
</ds:datastoreItem>
</file>

<file path=customXml/itemProps19.xml><?xml version="1.0" encoding="utf-8"?>
<ds:datastoreItem xmlns:ds="http://schemas.openxmlformats.org/officeDocument/2006/customXml" ds:itemID="{94B9258F-0ED8-4E90-BC43-E72B47C8063D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4EE80044-CEC4-45A1-A30A-E52DAAD93160}">
  <ds:schemaRefs>
    <ds:schemaRef ds:uri="ESRI.ArcGIS.Mapping.OfficeIntegration.PowerPointInfo"/>
  </ds:schemaRefs>
</ds:datastoreItem>
</file>

<file path=customXml/itemProps20.xml><?xml version="1.0" encoding="utf-8"?>
<ds:datastoreItem xmlns:ds="http://schemas.openxmlformats.org/officeDocument/2006/customXml" ds:itemID="{62C1AA14-F3EE-4BE4-A78D-FF32C4413C53}">
  <ds:schemaRefs>
    <ds:schemaRef ds:uri="ESRI.ArcGIS.Mapping.OfficeIntegration.PowerPointInfo"/>
  </ds:schemaRefs>
</ds:datastoreItem>
</file>

<file path=customXml/itemProps21.xml><?xml version="1.0" encoding="utf-8"?>
<ds:datastoreItem xmlns:ds="http://schemas.openxmlformats.org/officeDocument/2006/customXml" ds:itemID="{FC411567-FE8F-498B-AB74-736CBD16A098}">
  <ds:schemaRefs>
    <ds:schemaRef ds:uri="ESRI.ArcGIS.Mapping.OfficeIntegration.PowerPointInfo"/>
  </ds:schemaRefs>
</ds:datastoreItem>
</file>

<file path=customXml/itemProps22.xml><?xml version="1.0" encoding="utf-8"?>
<ds:datastoreItem xmlns:ds="http://schemas.openxmlformats.org/officeDocument/2006/customXml" ds:itemID="{BE41D3F5-0BB6-4511-8A9E-AAC26BD6B61A}">
  <ds:schemaRefs>
    <ds:schemaRef ds:uri="ESRI.ArcGIS.Mapping.OfficeIntegration.PowerPointInfo"/>
  </ds:schemaRefs>
</ds:datastoreItem>
</file>

<file path=customXml/itemProps23.xml><?xml version="1.0" encoding="utf-8"?>
<ds:datastoreItem xmlns:ds="http://schemas.openxmlformats.org/officeDocument/2006/customXml" ds:itemID="{8A46E8E1-AEA4-4002-9E52-9E344A00EE9E}">
  <ds:schemaRefs>
    <ds:schemaRef ds:uri="ESRI.ArcGIS.Mapping.OfficeIntegration.PowerPointInfo"/>
  </ds:schemaRefs>
</ds:datastoreItem>
</file>

<file path=customXml/itemProps24.xml><?xml version="1.0" encoding="utf-8"?>
<ds:datastoreItem xmlns:ds="http://schemas.openxmlformats.org/officeDocument/2006/customXml" ds:itemID="{36052B89-43F4-4046-825E-848ABB9C2876}">
  <ds:schemaRefs>
    <ds:schemaRef ds:uri="ESRI.ArcGIS.Mapping.OfficeIntegration.PowerPointInfo"/>
  </ds:schemaRefs>
</ds:datastoreItem>
</file>

<file path=customXml/itemProps25.xml><?xml version="1.0" encoding="utf-8"?>
<ds:datastoreItem xmlns:ds="http://schemas.openxmlformats.org/officeDocument/2006/customXml" ds:itemID="{BF6134F7-B00E-4F3A-B2F7-B961448A6E04}">
  <ds:schemaRefs>
    <ds:schemaRef ds:uri="ESRI.ArcGIS.Mapping.OfficeIntegration.PowerPointInfo"/>
  </ds:schemaRefs>
</ds:datastoreItem>
</file>

<file path=customXml/itemProps26.xml><?xml version="1.0" encoding="utf-8"?>
<ds:datastoreItem xmlns:ds="http://schemas.openxmlformats.org/officeDocument/2006/customXml" ds:itemID="{E0C28CE3-24F8-4F5B-95C5-0C18D84948BC}">
  <ds:schemaRefs>
    <ds:schemaRef ds:uri="ESRI.ArcGIS.Mapping.OfficeIntegration.PowerPointInfo"/>
  </ds:schemaRefs>
</ds:datastoreItem>
</file>

<file path=customXml/itemProps27.xml><?xml version="1.0" encoding="utf-8"?>
<ds:datastoreItem xmlns:ds="http://schemas.openxmlformats.org/officeDocument/2006/customXml" ds:itemID="{0D2080A7-88D4-4AFC-9524-44312AE5957F}">
  <ds:schemaRefs>
    <ds:schemaRef ds:uri="ESRI.ArcGIS.Mapping.OfficeIntegration.PowerPointInfo"/>
  </ds:schemaRefs>
</ds:datastoreItem>
</file>

<file path=customXml/itemProps28.xml><?xml version="1.0" encoding="utf-8"?>
<ds:datastoreItem xmlns:ds="http://schemas.openxmlformats.org/officeDocument/2006/customXml" ds:itemID="{EDB643F6-F72F-4A2F-AAB1-AA6A70827B2C}">
  <ds:schemaRefs>
    <ds:schemaRef ds:uri="ESRI.ArcGIS.Mapping.OfficeIntegration.PowerPointInfo"/>
  </ds:schemaRefs>
</ds:datastoreItem>
</file>

<file path=customXml/itemProps29.xml><?xml version="1.0" encoding="utf-8"?>
<ds:datastoreItem xmlns:ds="http://schemas.openxmlformats.org/officeDocument/2006/customXml" ds:itemID="{05AF8C84-ED66-4840-96C8-6CB313745D40}">
  <ds:schemaRefs>
    <ds:schemaRef ds:uri="ESRI.ArcGIS.Mapping.OfficeIntegration.PowerPointInfo"/>
  </ds:schemaRefs>
</ds:datastoreItem>
</file>

<file path=customXml/itemProps3.xml><?xml version="1.0" encoding="utf-8"?>
<ds:datastoreItem xmlns:ds="http://schemas.openxmlformats.org/officeDocument/2006/customXml" ds:itemID="{2E1178C1-4B3C-4E63-9271-780AD16F5F8E}">
  <ds:schemaRefs>
    <ds:schemaRef ds:uri="ESRI.ArcGIS.Mapping.OfficeIntegration.PowerPointInfo"/>
  </ds:schemaRefs>
</ds:datastoreItem>
</file>

<file path=customXml/itemProps30.xml><?xml version="1.0" encoding="utf-8"?>
<ds:datastoreItem xmlns:ds="http://schemas.openxmlformats.org/officeDocument/2006/customXml" ds:itemID="{D08D0949-4D38-4C00-AE03-DCA0CC612A2C}">
  <ds:schemaRefs>
    <ds:schemaRef ds:uri="ESRI.ArcGIS.Mapping.OfficeIntegration.PowerPointInfo"/>
  </ds:schemaRefs>
</ds:datastoreItem>
</file>

<file path=customXml/itemProps31.xml><?xml version="1.0" encoding="utf-8"?>
<ds:datastoreItem xmlns:ds="http://schemas.openxmlformats.org/officeDocument/2006/customXml" ds:itemID="{1D2D19EA-2485-4BEA-888B-4D7B1537FF8B}">
  <ds:schemaRefs>
    <ds:schemaRef ds:uri="ESRI.ArcGIS.Mapping.OfficeIntegration.PowerPointInfo"/>
  </ds:schemaRefs>
</ds:datastoreItem>
</file>

<file path=customXml/itemProps32.xml><?xml version="1.0" encoding="utf-8"?>
<ds:datastoreItem xmlns:ds="http://schemas.openxmlformats.org/officeDocument/2006/customXml" ds:itemID="{DF3D6CAD-8098-4A6C-971B-6A3F32AF1ED5}">
  <ds:schemaRefs>
    <ds:schemaRef ds:uri="ESRI.ArcGIS.Mapping.OfficeIntegration.PowerPointInfo"/>
  </ds:schemaRefs>
</ds:datastoreItem>
</file>

<file path=customXml/itemProps33.xml><?xml version="1.0" encoding="utf-8"?>
<ds:datastoreItem xmlns:ds="http://schemas.openxmlformats.org/officeDocument/2006/customXml" ds:itemID="{23CC3BEE-2730-4EFD-9359-B9D2EE6981BA}">
  <ds:schemaRefs>
    <ds:schemaRef ds:uri="ESRI.ArcGIS.Mapping.OfficeIntegration.PowerPointInfo"/>
  </ds:schemaRefs>
</ds:datastoreItem>
</file>

<file path=customXml/itemProps34.xml><?xml version="1.0" encoding="utf-8"?>
<ds:datastoreItem xmlns:ds="http://schemas.openxmlformats.org/officeDocument/2006/customXml" ds:itemID="{269CA748-A674-4494-BDEB-9C163E5CF84E}">
  <ds:schemaRefs>
    <ds:schemaRef ds:uri="ESRI.ArcGIS.Mapping.OfficeIntegration.PowerPointInfo"/>
  </ds:schemaRefs>
</ds:datastoreItem>
</file>

<file path=customXml/itemProps35.xml><?xml version="1.0" encoding="utf-8"?>
<ds:datastoreItem xmlns:ds="http://schemas.openxmlformats.org/officeDocument/2006/customXml" ds:itemID="{79F9009B-6D04-4782-9364-BAE37E9F8AF3}">
  <ds:schemaRefs>
    <ds:schemaRef ds:uri="ESRI.ArcGIS.Mapping.OfficeIntegration.PowerPointInfo"/>
  </ds:schemaRefs>
</ds:datastoreItem>
</file>

<file path=customXml/itemProps36.xml><?xml version="1.0" encoding="utf-8"?>
<ds:datastoreItem xmlns:ds="http://schemas.openxmlformats.org/officeDocument/2006/customXml" ds:itemID="{D7C11620-AC3C-4AEF-8B36-B62E8B93E08A}">
  <ds:schemaRefs>
    <ds:schemaRef ds:uri="ESRI.ArcGIS.Mapping.OfficeIntegration.PowerPointInfo"/>
  </ds:schemaRefs>
</ds:datastoreItem>
</file>

<file path=customXml/itemProps37.xml><?xml version="1.0" encoding="utf-8"?>
<ds:datastoreItem xmlns:ds="http://schemas.openxmlformats.org/officeDocument/2006/customXml" ds:itemID="{900DAF55-DC5A-44FB-BE85-D1F01BBFF963}">
  <ds:schemaRefs>
    <ds:schemaRef ds:uri="ESRI.ArcGIS.Mapping.OfficeIntegration.PowerPointInfo"/>
  </ds:schemaRefs>
</ds:datastoreItem>
</file>

<file path=customXml/itemProps38.xml><?xml version="1.0" encoding="utf-8"?>
<ds:datastoreItem xmlns:ds="http://schemas.openxmlformats.org/officeDocument/2006/customXml" ds:itemID="{7697EE46-DCC8-459F-8162-9E7832258DA0}">
  <ds:schemaRefs>
    <ds:schemaRef ds:uri="ESRI.ArcGIS.Mapping.OfficeIntegration.PowerPointInfo"/>
  </ds:schemaRefs>
</ds:datastoreItem>
</file>

<file path=customXml/itemProps39.xml><?xml version="1.0" encoding="utf-8"?>
<ds:datastoreItem xmlns:ds="http://schemas.openxmlformats.org/officeDocument/2006/customXml" ds:itemID="{00145393-C0CF-4D81-86E0-0051034F35EB}">
  <ds:schemaRefs>
    <ds:schemaRef ds:uri="ESRI.ArcGIS.Mapping.OfficeIntegration.PowerPointInfo"/>
  </ds:schemaRefs>
</ds:datastoreItem>
</file>

<file path=customXml/itemProps4.xml><?xml version="1.0" encoding="utf-8"?>
<ds:datastoreItem xmlns:ds="http://schemas.openxmlformats.org/officeDocument/2006/customXml" ds:itemID="{2CBF9FF5-7348-470C-9BC7-07B54F167D96}">
  <ds:schemaRefs>
    <ds:schemaRef ds:uri="ESRI.ArcGIS.Mapping.OfficeIntegration.PowerPointInfo"/>
  </ds:schemaRefs>
</ds:datastoreItem>
</file>

<file path=customXml/itemProps40.xml><?xml version="1.0" encoding="utf-8"?>
<ds:datastoreItem xmlns:ds="http://schemas.openxmlformats.org/officeDocument/2006/customXml" ds:itemID="{B9523349-F743-422C-9A78-B1A5F87182EB}">
  <ds:schemaRefs>
    <ds:schemaRef ds:uri="ESRI.ArcGIS.Mapping.OfficeIntegration.PowerPointInfo"/>
  </ds:schemaRefs>
</ds:datastoreItem>
</file>

<file path=customXml/itemProps41.xml><?xml version="1.0" encoding="utf-8"?>
<ds:datastoreItem xmlns:ds="http://schemas.openxmlformats.org/officeDocument/2006/customXml" ds:itemID="{FC7DEE41-1FB7-424E-96F4-0CE495D2950A}">
  <ds:schemaRefs>
    <ds:schemaRef ds:uri="ESRI.ArcGIS.Mapping.OfficeIntegration.PowerPointInfo"/>
  </ds:schemaRefs>
</ds:datastoreItem>
</file>

<file path=customXml/itemProps42.xml><?xml version="1.0" encoding="utf-8"?>
<ds:datastoreItem xmlns:ds="http://schemas.openxmlformats.org/officeDocument/2006/customXml" ds:itemID="{C2D344DC-2A39-4C45-B23D-3BB013FE5EC0}">
  <ds:schemaRefs>
    <ds:schemaRef ds:uri="ESRI.ArcGIS.Mapping.OfficeIntegration.PowerPointInfo"/>
  </ds:schemaRefs>
</ds:datastoreItem>
</file>

<file path=customXml/itemProps43.xml><?xml version="1.0" encoding="utf-8"?>
<ds:datastoreItem xmlns:ds="http://schemas.openxmlformats.org/officeDocument/2006/customXml" ds:itemID="{364B1445-9400-4A85-9A10-40129C72857D}">
  <ds:schemaRefs>
    <ds:schemaRef ds:uri="ESRI.ArcGIS.Mapping.OfficeIntegration.PowerPointInfo"/>
  </ds:schemaRefs>
</ds:datastoreItem>
</file>

<file path=customXml/itemProps44.xml><?xml version="1.0" encoding="utf-8"?>
<ds:datastoreItem xmlns:ds="http://schemas.openxmlformats.org/officeDocument/2006/customXml" ds:itemID="{D00B242C-ECBE-4DE7-9A23-96A3C3493005}">
  <ds:schemaRefs>
    <ds:schemaRef ds:uri="ESRI.ArcGIS.Mapping.OfficeIntegration.PowerPointInfo"/>
  </ds:schemaRefs>
</ds:datastoreItem>
</file>

<file path=customXml/itemProps45.xml><?xml version="1.0" encoding="utf-8"?>
<ds:datastoreItem xmlns:ds="http://schemas.openxmlformats.org/officeDocument/2006/customXml" ds:itemID="{92C013D7-E7CF-43D2-9793-DA362091BBBB}">
  <ds:schemaRefs>
    <ds:schemaRef ds:uri="ESRI.ArcGIS.Mapping.OfficeIntegration.PowerPointInfo"/>
  </ds:schemaRefs>
</ds:datastoreItem>
</file>

<file path=customXml/itemProps46.xml><?xml version="1.0" encoding="utf-8"?>
<ds:datastoreItem xmlns:ds="http://schemas.openxmlformats.org/officeDocument/2006/customXml" ds:itemID="{06817183-10F5-452D-9704-22A0D8B4D13A}">
  <ds:schemaRefs>
    <ds:schemaRef ds:uri="ESRI.ArcGIS.Mapping.OfficeIntegration.PowerPointInfo"/>
  </ds:schemaRefs>
</ds:datastoreItem>
</file>

<file path=customXml/itemProps47.xml><?xml version="1.0" encoding="utf-8"?>
<ds:datastoreItem xmlns:ds="http://schemas.openxmlformats.org/officeDocument/2006/customXml" ds:itemID="{D47EE4BB-DEA3-40CD-9DC4-3B52E42A6E08}">
  <ds:schemaRefs>
    <ds:schemaRef ds:uri="ESRI.ArcGIS.Mapping.OfficeIntegration.PowerPointInfo"/>
  </ds:schemaRefs>
</ds:datastoreItem>
</file>

<file path=customXml/itemProps48.xml><?xml version="1.0" encoding="utf-8"?>
<ds:datastoreItem xmlns:ds="http://schemas.openxmlformats.org/officeDocument/2006/customXml" ds:itemID="{CAEB13F4-BCF9-418A-8EBC-1BE212E954FA}">
  <ds:schemaRefs>
    <ds:schemaRef ds:uri="ESRI.ArcGIS.Mapping.OfficeIntegration.PowerPointInfo"/>
  </ds:schemaRefs>
</ds:datastoreItem>
</file>

<file path=customXml/itemProps49.xml><?xml version="1.0" encoding="utf-8"?>
<ds:datastoreItem xmlns:ds="http://schemas.openxmlformats.org/officeDocument/2006/customXml" ds:itemID="{DE7DC490-962A-4A1B-8E5C-D603EF960A91}">
  <ds:schemaRefs>
    <ds:schemaRef ds:uri="ESRI.ArcGIS.Mapping.OfficeIntegration.PowerPointInfo"/>
  </ds:schemaRefs>
</ds:datastoreItem>
</file>

<file path=customXml/itemProps5.xml><?xml version="1.0" encoding="utf-8"?>
<ds:datastoreItem xmlns:ds="http://schemas.openxmlformats.org/officeDocument/2006/customXml" ds:itemID="{93DEFA9B-893C-4243-AB25-DDAA805DEC40}">
  <ds:schemaRefs>
    <ds:schemaRef ds:uri="ESRI.ArcGIS.Mapping.OfficeIntegration.PowerPointInfo"/>
  </ds:schemaRefs>
</ds:datastoreItem>
</file>

<file path=customXml/itemProps50.xml><?xml version="1.0" encoding="utf-8"?>
<ds:datastoreItem xmlns:ds="http://schemas.openxmlformats.org/officeDocument/2006/customXml" ds:itemID="{7E65ABD5-2812-4901-9271-91AF2AB554B3}">
  <ds:schemaRefs>
    <ds:schemaRef ds:uri="ESRI.ArcGIS.Mapping.OfficeIntegration.PowerPointInfo"/>
  </ds:schemaRefs>
</ds:datastoreItem>
</file>

<file path=customXml/itemProps51.xml><?xml version="1.0" encoding="utf-8"?>
<ds:datastoreItem xmlns:ds="http://schemas.openxmlformats.org/officeDocument/2006/customXml" ds:itemID="{B7DC6F97-F07C-4363-A97C-7ACAE1E9BED9}">
  <ds:schemaRefs>
    <ds:schemaRef ds:uri="ESRI.ArcGIS.Mapping.OfficeIntegration.PowerPointInfo"/>
  </ds:schemaRefs>
</ds:datastoreItem>
</file>

<file path=customXml/itemProps52.xml><?xml version="1.0" encoding="utf-8"?>
<ds:datastoreItem xmlns:ds="http://schemas.openxmlformats.org/officeDocument/2006/customXml" ds:itemID="{14BBA113-3469-449C-812A-B158B2D39F15}">
  <ds:schemaRefs>
    <ds:schemaRef ds:uri="ESRI.ArcGIS.Mapping.OfficeIntegration.PowerPointInfo"/>
  </ds:schemaRefs>
</ds:datastoreItem>
</file>

<file path=customXml/itemProps53.xml><?xml version="1.0" encoding="utf-8"?>
<ds:datastoreItem xmlns:ds="http://schemas.openxmlformats.org/officeDocument/2006/customXml" ds:itemID="{7BF4051A-A1E2-4293-99A8-3178B71038F8}">
  <ds:schemaRefs>
    <ds:schemaRef ds:uri="ESRI.ArcGIS.Mapping.OfficeIntegration.PowerPointInfo"/>
  </ds:schemaRefs>
</ds:datastoreItem>
</file>

<file path=customXml/itemProps54.xml><?xml version="1.0" encoding="utf-8"?>
<ds:datastoreItem xmlns:ds="http://schemas.openxmlformats.org/officeDocument/2006/customXml" ds:itemID="{9C24D0F5-54EE-4091-940F-F949D111DCD3}">
  <ds:schemaRefs>
    <ds:schemaRef ds:uri="ESRI.ArcGIS.Mapping.OfficeIntegration.PowerPointInfo"/>
  </ds:schemaRefs>
</ds:datastoreItem>
</file>

<file path=customXml/itemProps55.xml><?xml version="1.0" encoding="utf-8"?>
<ds:datastoreItem xmlns:ds="http://schemas.openxmlformats.org/officeDocument/2006/customXml" ds:itemID="{004D45FE-8115-4CA8-85AD-6CBA404060DD}">
  <ds:schemaRefs>
    <ds:schemaRef ds:uri="ESRI.ArcGIS.Mapping.OfficeIntegration.PowerPointInfo"/>
  </ds:schemaRefs>
</ds:datastoreItem>
</file>

<file path=customXml/itemProps56.xml><?xml version="1.0" encoding="utf-8"?>
<ds:datastoreItem xmlns:ds="http://schemas.openxmlformats.org/officeDocument/2006/customXml" ds:itemID="{81FA51A3-0BE8-4B3A-8E58-DC0FAF03831A}">
  <ds:schemaRefs>
    <ds:schemaRef ds:uri="ESRI.ArcGIS.Mapping.OfficeIntegration.PowerPointInfo"/>
  </ds:schemaRefs>
</ds:datastoreItem>
</file>

<file path=customXml/itemProps57.xml><?xml version="1.0" encoding="utf-8"?>
<ds:datastoreItem xmlns:ds="http://schemas.openxmlformats.org/officeDocument/2006/customXml" ds:itemID="{F0258B81-12D8-416C-85F5-159B0C84BDC1}">
  <ds:schemaRefs>
    <ds:schemaRef ds:uri="ESRI.ArcGIS.Mapping.OfficeIntegration.PowerPointInfo"/>
  </ds:schemaRefs>
</ds:datastoreItem>
</file>

<file path=customXml/itemProps58.xml><?xml version="1.0" encoding="utf-8"?>
<ds:datastoreItem xmlns:ds="http://schemas.openxmlformats.org/officeDocument/2006/customXml" ds:itemID="{CA9E6F57-B545-4889-A7A9-38F3082AE1B4}">
  <ds:schemaRefs>
    <ds:schemaRef ds:uri="ESRI.ArcGIS.Mapping.OfficeIntegration.PowerPointInfo"/>
  </ds:schemaRefs>
</ds:datastoreItem>
</file>

<file path=customXml/itemProps59.xml><?xml version="1.0" encoding="utf-8"?>
<ds:datastoreItem xmlns:ds="http://schemas.openxmlformats.org/officeDocument/2006/customXml" ds:itemID="{BEF7F839-7B8A-46A3-9A3C-823350EBA477}">
  <ds:schemaRefs>
    <ds:schemaRef ds:uri="ESRI.ArcGIS.Mapping.OfficeIntegration.PowerPointInfo"/>
  </ds:schemaRefs>
</ds:datastoreItem>
</file>

<file path=customXml/itemProps6.xml><?xml version="1.0" encoding="utf-8"?>
<ds:datastoreItem xmlns:ds="http://schemas.openxmlformats.org/officeDocument/2006/customXml" ds:itemID="{176C31FD-7674-4480-9D4F-4E18791C6E26}">
  <ds:schemaRefs>
    <ds:schemaRef ds:uri="ESRI.ArcGIS.Mapping.OfficeIntegration.PowerPointInfo"/>
  </ds:schemaRefs>
</ds:datastoreItem>
</file>

<file path=customXml/itemProps60.xml><?xml version="1.0" encoding="utf-8"?>
<ds:datastoreItem xmlns:ds="http://schemas.openxmlformats.org/officeDocument/2006/customXml" ds:itemID="{E55B0589-B41D-4919-B678-ADA8524C3EE8}">
  <ds:schemaRefs>
    <ds:schemaRef ds:uri="ESRI.ArcGIS.Mapping.OfficeIntegration.PowerPointInfo"/>
  </ds:schemaRefs>
</ds:datastoreItem>
</file>

<file path=customXml/itemProps61.xml><?xml version="1.0" encoding="utf-8"?>
<ds:datastoreItem xmlns:ds="http://schemas.openxmlformats.org/officeDocument/2006/customXml" ds:itemID="{F2B11114-F99E-436E-983C-D0FC4DD0CA29}">
  <ds:schemaRefs>
    <ds:schemaRef ds:uri="ESRI.ArcGIS.Mapping.OfficeIntegration.PowerPointInfo"/>
  </ds:schemaRefs>
</ds:datastoreItem>
</file>

<file path=customXml/itemProps62.xml><?xml version="1.0" encoding="utf-8"?>
<ds:datastoreItem xmlns:ds="http://schemas.openxmlformats.org/officeDocument/2006/customXml" ds:itemID="{27664EF5-D3E4-49BE-8ABE-F33B9DECEDAF}">
  <ds:schemaRefs>
    <ds:schemaRef ds:uri="ESRI.ArcGIS.Mapping.OfficeIntegration.PowerPointInfo"/>
  </ds:schemaRefs>
</ds:datastoreItem>
</file>

<file path=customXml/itemProps63.xml><?xml version="1.0" encoding="utf-8"?>
<ds:datastoreItem xmlns:ds="http://schemas.openxmlformats.org/officeDocument/2006/customXml" ds:itemID="{B4D06B27-A245-4EAE-9163-72B24C6104B3}">
  <ds:schemaRefs>
    <ds:schemaRef ds:uri="ESRI.ArcGIS.Mapping.OfficeIntegration.PowerPointInfo"/>
  </ds:schemaRefs>
</ds:datastoreItem>
</file>

<file path=customXml/itemProps64.xml><?xml version="1.0" encoding="utf-8"?>
<ds:datastoreItem xmlns:ds="http://schemas.openxmlformats.org/officeDocument/2006/customXml" ds:itemID="{F7A27406-AA96-4C48-9326-9412FB0D3B16}">
  <ds:schemaRefs>
    <ds:schemaRef ds:uri="ESRI.ArcGIS.Mapping.OfficeIntegration.PowerPointInfo"/>
  </ds:schemaRefs>
</ds:datastoreItem>
</file>

<file path=customXml/itemProps65.xml><?xml version="1.0" encoding="utf-8"?>
<ds:datastoreItem xmlns:ds="http://schemas.openxmlformats.org/officeDocument/2006/customXml" ds:itemID="{FBE5F316-BF89-4598-95C1-57211545D5DC}">
  <ds:schemaRefs>
    <ds:schemaRef ds:uri="ESRI.ArcGIS.Mapping.OfficeIntegration.PowerPointInfo"/>
  </ds:schemaRefs>
</ds:datastoreItem>
</file>

<file path=customXml/itemProps66.xml><?xml version="1.0" encoding="utf-8"?>
<ds:datastoreItem xmlns:ds="http://schemas.openxmlformats.org/officeDocument/2006/customXml" ds:itemID="{4F5DAE80-5FA6-4177-B200-46E45E9127F2}">
  <ds:schemaRefs>
    <ds:schemaRef ds:uri="ESRI.ArcGIS.Mapping.OfficeIntegration.PowerPointInfo"/>
  </ds:schemaRefs>
</ds:datastoreItem>
</file>

<file path=customXml/itemProps67.xml><?xml version="1.0" encoding="utf-8"?>
<ds:datastoreItem xmlns:ds="http://schemas.openxmlformats.org/officeDocument/2006/customXml" ds:itemID="{8BC01542-F2F3-431D-BD14-12350C3A2FDB}">
  <ds:schemaRefs>
    <ds:schemaRef ds:uri="ESRI.ArcGIS.Mapping.OfficeIntegration.PowerPointInfo"/>
  </ds:schemaRefs>
</ds:datastoreItem>
</file>

<file path=customXml/itemProps68.xml><?xml version="1.0" encoding="utf-8"?>
<ds:datastoreItem xmlns:ds="http://schemas.openxmlformats.org/officeDocument/2006/customXml" ds:itemID="{B8C6E620-BCA4-41A7-B73D-84A420FCB4AE}">
  <ds:schemaRefs>
    <ds:schemaRef ds:uri="ESRI.ArcGIS.Mapping.OfficeIntegration.PowerPointInfo"/>
  </ds:schemaRefs>
</ds:datastoreItem>
</file>

<file path=customXml/itemProps69.xml><?xml version="1.0" encoding="utf-8"?>
<ds:datastoreItem xmlns:ds="http://schemas.openxmlformats.org/officeDocument/2006/customXml" ds:itemID="{B51DA0D0-41A3-4E77-A313-705C1C595B32}">
  <ds:schemaRefs>
    <ds:schemaRef ds:uri="ESRI.ArcGIS.Mapping.OfficeIntegration.PowerPointInfo"/>
  </ds:schemaRefs>
</ds:datastoreItem>
</file>

<file path=customXml/itemProps7.xml><?xml version="1.0" encoding="utf-8"?>
<ds:datastoreItem xmlns:ds="http://schemas.openxmlformats.org/officeDocument/2006/customXml" ds:itemID="{56D703B5-27C6-4B49-A4F6-E5F98A231548}">
  <ds:schemaRefs>
    <ds:schemaRef ds:uri="ESRI.ArcGIS.Mapping.OfficeIntegration.PowerPointInfo"/>
  </ds:schemaRefs>
</ds:datastoreItem>
</file>

<file path=customXml/itemProps70.xml><?xml version="1.0" encoding="utf-8"?>
<ds:datastoreItem xmlns:ds="http://schemas.openxmlformats.org/officeDocument/2006/customXml" ds:itemID="{56004E07-6473-4690-9422-BD7DFC3A347D}">
  <ds:schemaRefs>
    <ds:schemaRef ds:uri="ESRI.ArcGIS.Mapping.OfficeIntegration.PowerPointInfo"/>
  </ds:schemaRefs>
</ds:datastoreItem>
</file>

<file path=customXml/itemProps71.xml><?xml version="1.0" encoding="utf-8"?>
<ds:datastoreItem xmlns:ds="http://schemas.openxmlformats.org/officeDocument/2006/customXml" ds:itemID="{BCE0FFC1-1B0D-43BB-993C-FA16E844D633}">
  <ds:schemaRefs>
    <ds:schemaRef ds:uri="ESRI.ArcGIS.Mapping.OfficeIntegration.PowerPointInfo"/>
  </ds:schemaRefs>
</ds:datastoreItem>
</file>

<file path=customXml/itemProps72.xml><?xml version="1.0" encoding="utf-8"?>
<ds:datastoreItem xmlns:ds="http://schemas.openxmlformats.org/officeDocument/2006/customXml" ds:itemID="{219DE4A0-87E2-415B-977D-2E7560B1A492}">
  <ds:schemaRefs>
    <ds:schemaRef ds:uri="ESRI.ArcGIS.Mapping.OfficeIntegration.PowerPointInfo"/>
  </ds:schemaRefs>
</ds:datastoreItem>
</file>

<file path=customXml/itemProps73.xml><?xml version="1.0" encoding="utf-8"?>
<ds:datastoreItem xmlns:ds="http://schemas.openxmlformats.org/officeDocument/2006/customXml" ds:itemID="{F6A90F89-64B9-4C9E-8D00-6E649BBE724F}">
  <ds:schemaRefs>
    <ds:schemaRef ds:uri="ESRI.ArcGIS.Mapping.OfficeIntegration.PowerPointInfo"/>
  </ds:schemaRefs>
</ds:datastoreItem>
</file>

<file path=customXml/itemProps74.xml><?xml version="1.0" encoding="utf-8"?>
<ds:datastoreItem xmlns:ds="http://schemas.openxmlformats.org/officeDocument/2006/customXml" ds:itemID="{6F73AA36-CC82-4DE9-A457-2CB0AB3D9585}">
  <ds:schemaRefs>
    <ds:schemaRef ds:uri="ESRI.ArcGIS.Mapping.OfficeIntegration.PowerPointInfo"/>
  </ds:schemaRefs>
</ds:datastoreItem>
</file>

<file path=customXml/itemProps75.xml><?xml version="1.0" encoding="utf-8"?>
<ds:datastoreItem xmlns:ds="http://schemas.openxmlformats.org/officeDocument/2006/customXml" ds:itemID="{6735972A-7803-45A2-8026-001D21C2AD03}">
  <ds:schemaRefs>
    <ds:schemaRef ds:uri="ESRI.ArcGIS.Mapping.OfficeIntegration.PowerPointInfo"/>
  </ds:schemaRefs>
</ds:datastoreItem>
</file>

<file path=customXml/itemProps76.xml><?xml version="1.0" encoding="utf-8"?>
<ds:datastoreItem xmlns:ds="http://schemas.openxmlformats.org/officeDocument/2006/customXml" ds:itemID="{85A6A122-BB94-4154-A93D-926074A8EA0D}">
  <ds:schemaRefs>
    <ds:schemaRef ds:uri="ESRI.ArcGIS.Mapping.OfficeIntegration.PowerPointInfo"/>
  </ds:schemaRefs>
</ds:datastoreItem>
</file>

<file path=customXml/itemProps77.xml><?xml version="1.0" encoding="utf-8"?>
<ds:datastoreItem xmlns:ds="http://schemas.openxmlformats.org/officeDocument/2006/customXml" ds:itemID="{C8FB0320-8080-4D66-8752-C331C5478282}">
  <ds:schemaRefs>
    <ds:schemaRef ds:uri="ESRI.ArcGIS.Mapping.OfficeIntegration.PowerPointInfo"/>
  </ds:schemaRefs>
</ds:datastoreItem>
</file>

<file path=customXml/itemProps78.xml><?xml version="1.0" encoding="utf-8"?>
<ds:datastoreItem xmlns:ds="http://schemas.openxmlformats.org/officeDocument/2006/customXml" ds:itemID="{8BF79543-EF86-4800-998C-EF830D1AC421}">
  <ds:schemaRefs>
    <ds:schemaRef ds:uri="ESRI.ArcGIS.Mapping.OfficeIntegration.PowerPointInfo"/>
  </ds:schemaRefs>
</ds:datastoreItem>
</file>

<file path=customXml/itemProps79.xml><?xml version="1.0" encoding="utf-8"?>
<ds:datastoreItem xmlns:ds="http://schemas.openxmlformats.org/officeDocument/2006/customXml" ds:itemID="{FE3529F2-E474-41D9-A6CC-BFB5C89DAAA5}">
  <ds:schemaRefs>
    <ds:schemaRef ds:uri="ESRI.ArcGIS.Mapping.OfficeIntegration.PowerPointInfo"/>
  </ds:schemaRefs>
</ds:datastoreItem>
</file>

<file path=customXml/itemProps8.xml><?xml version="1.0" encoding="utf-8"?>
<ds:datastoreItem xmlns:ds="http://schemas.openxmlformats.org/officeDocument/2006/customXml" ds:itemID="{5CFA3A97-F9E0-4DBC-AA88-A6E67B6737B3}">
  <ds:schemaRefs>
    <ds:schemaRef ds:uri="ESRI.ArcGIS.Mapping.OfficeIntegration.PowerPointInfo"/>
  </ds:schemaRefs>
</ds:datastoreItem>
</file>

<file path=customXml/itemProps80.xml><?xml version="1.0" encoding="utf-8"?>
<ds:datastoreItem xmlns:ds="http://schemas.openxmlformats.org/officeDocument/2006/customXml" ds:itemID="{8D98EE98-BE82-487B-B78B-C00DEDCB5D95}">
  <ds:schemaRefs>
    <ds:schemaRef ds:uri="ESRI.ArcGIS.Mapping.OfficeIntegration.PowerPointInfo"/>
  </ds:schemaRefs>
</ds:datastoreItem>
</file>

<file path=customXml/itemProps81.xml><?xml version="1.0" encoding="utf-8"?>
<ds:datastoreItem xmlns:ds="http://schemas.openxmlformats.org/officeDocument/2006/customXml" ds:itemID="{2DB8AADA-C8B5-4F9D-9C4B-0F14FB809ABC}">
  <ds:schemaRefs>
    <ds:schemaRef ds:uri="ESRI.ArcGIS.Mapping.OfficeIntegration.PowerPointInfo"/>
  </ds:schemaRefs>
</ds:datastoreItem>
</file>

<file path=customXml/itemProps82.xml><?xml version="1.0" encoding="utf-8"?>
<ds:datastoreItem xmlns:ds="http://schemas.openxmlformats.org/officeDocument/2006/customXml" ds:itemID="{D5D5FC4B-5C41-4193-B16E-03B3413BD529}">
  <ds:schemaRefs>
    <ds:schemaRef ds:uri="ESRI.ArcGIS.Mapping.OfficeIntegration.PowerPointInfo"/>
  </ds:schemaRefs>
</ds:datastoreItem>
</file>

<file path=customXml/itemProps83.xml><?xml version="1.0" encoding="utf-8"?>
<ds:datastoreItem xmlns:ds="http://schemas.openxmlformats.org/officeDocument/2006/customXml" ds:itemID="{B7CCCF48-6CFF-457B-9E44-B1DF6104959A}">
  <ds:schemaRefs>
    <ds:schemaRef ds:uri="ESRI.ArcGIS.Mapping.OfficeIntegration.PowerPointInfo"/>
  </ds:schemaRefs>
</ds:datastoreItem>
</file>

<file path=customXml/itemProps84.xml><?xml version="1.0" encoding="utf-8"?>
<ds:datastoreItem xmlns:ds="http://schemas.openxmlformats.org/officeDocument/2006/customXml" ds:itemID="{E05262E1-D59A-4C19-A888-9EF7395E599B}">
  <ds:schemaRefs>
    <ds:schemaRef ds:uri="ESRI.ArcGIS.Mapping.OfficeIntegration.PowerPointInfo"/>
  </ds:schemaRefs>
</ds:datastoreItem>
</file>

<file path=customXml/itemProps85.xml><?xml version="1.0" encoding="utf-8"?>
<ds:datastoreItem xmlns:ds="http://schemas.openxmlformats.org/officeDocument/2006/customXml" ds:itemID="{764DFDA6-C7B5-4565-9E0D-DE419CC383B7}">
  <ds:schemaRefs>
    <ds:schemaRef ds:uri="ESRI.ArcGIS.Mapping.OfficeIntegration.PowerPointInfo"/>
  </ds:schemaRefs>
</ds:datastoreItem>
</file>

<file path=customXml/itemProps86.xml><?xml version="1.0" encoding="utf-8"?>
<ds:datastoreItem xmlns:ds="http://schemas.openxmlformats.org/officeDocument/2006/customXml" ds:itemID="{BC9506B7-A2E8-4535-91B0-A39912018B24}">
  <ds:schemaRefs>
    <ds:schemaRef ds:uri="ESRI.ArcGIS.Mapping.OfficeIntegration.PowerPointInfo"/>
  </ds:schemaRefs>
</ds:datastoreItem>
</file>

<file path=customXml/itemProps87.xml><?xml version="1.0" encoding="utf-8"?>
<ds:datastoreItem xmlns:ds="http://schemas.openxmlformats.org/officeDocument/2006/customXml" ds:itemID="{FB1F30BE-AF02-4D52-BDEA-F9BBF81CC331}">
  <ds:schemaRefs>
    <ds:schemaRef ds:uri="ESRI.ArcGIS.Mapping.OfficeIntegration.PowerPointInfo"/>
  </ds:schemaRefs>
</ds:datastoreItem>
</file>

<file path=customXml/itemProps88.xml><?xml version="1.0" encoding="utf-8"?>
<ds:datastoreItem xmlns:ds="http://schemas.openxmlformats.org/officeDocument/2006/customXml" ds:itemID="{14D5E18F-1D7F-4DDA-8A17-CA103BCE5311}">
  <ds:schemaRefs>
    <ds:schemaRef ds:uri="ESRI.ArcGIS.Mapping.OfficeIntegration.PowerPointInfo"/>
  </ds:schemaRefs>
</ds:datastoreItem>
</file>

<file path=customXml/itemProps89.xml><?xml version="1.0" encoding="utf-8"?>
<ds:datastoreItem xmlns:ds="http://schemas.openxmlformats.org/officeDocument/2006/customXml" ds:itemID="{2719C204-2E46-4E65-A9EA-DDF2D096EB20}">
  <ds:schemaRefs>
    <ds:schemaRef ds:uri="ESRI.ArcGIS.Mapping.OfficeIntegration.PowerPointInfo"/>
  </ds:schemaRefs>
</ds:datastoreItem>
</file>

<file path=customXml/itemProps9.xml><?xml version="1.0" encoding="utf-8"?>
<ds:datastoreItem xmlns:ds="http://schemas.openxmlformats.org/officeDocument/2006/customXml" ds:itemID="{1284E0A5-95E3-49A4-B43F-095B6B1582FD}">
  <ds:schemaRefs>
    <ds:schemaRef ds:uri="ESRI.ArcGIS.Mapping.OfficeIntegration.PowerPointInfo"/>
  </ds:schemaRefs>
</ds:datastoreItem>
</file>

<file path=customXml/itemProps90.xml><?xml version="1.0" encoding="utf-8"?>
<ds:datastoreItem xmlns:ds="http://schemas.openxmlformats.org/officeDocument/2006/customXml" ds:itemID="{726DBB0E-08AC-464E-928A-4557BB22C802}">
  <ds:schemaRefs>
    <ds:schemaRef ds:uri="ESRI.ArcGIS.Mapping.OfficeIntegration.PowerPointInfo"/>
  </ds:schemaRefs>
</ds:datastoreItem>
</file>

<file path=customXml/itemProps91.xml><?xml version="1.0" encoding="utf-8"?>
<ds:datastoreItem xmlns:ds="http://schemas.openxmlformats.org/officeDocument/2006/customXml" ds:itemID="{A17CD049-6432-481A-A88F-7D5EBC2BC3AA}">
  <ds:schemaRefs>
    <ds:schemaRef ds:uri="ESRI.ArcGIS.Mapping.OfficeIntegration.PowerPointInfo"/>
  </ds:schemaRefs>
</ds:datastoreItem>
</file>

<file path=customXml/itemProps92.xml><?xml version="1.0" encoding="utf-8"?>
<ds:datastoreItem xmlns:ds="http://schemas.openxmlformats.org/officeDocument/2006/customXml" ds:itemID="{D842C3FF-EBF7-43E8-A9B7-788310D01BB6}">
  <ds:schemaRefs>
    <ds:schemaRef ds:uri="ESRI.ArcGIS.Mapping.OfficeIntegration.PowerPointInfo"/>
  </ds:schemaRefs>
</ds:datastoreItem>
</file>

<file path=customXml/itemProps93.xml><?xml version="1.0" encoding="utf-8"?>
<ds:datastoreItem xmlns:ds="http://schemas.openxmlformats.org/officeDocument/2006/customXml" ds:itemID="{E1614149-B46C-4ABA-8D97-121EFB6DB4D1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20806</TotalTime>
  <Words>1089</Words>
  <Application>Microsoft Office PowerPoint</Application>
  <PresentationFormat>On-screen Show (4:3)</PresentationFormat>
  <Paragraphs>172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Calibri</vt:lpstr>
      <vt:lpstr>Times New Roman</vt:lpstr>
      <vt:lpstr>Wingdings</vt:lpstr>
      <vt:lpstr>Custom Design</vt:lpstr>
      <vt:lpstr>1_Custom Design</vt:lpstr>
      <vt:lpstr>2_Custom Design</vt:lpstr>
      <vt:lpstr>MOVES_Template_external</vt:lpstr>
      <vt:lpstr>Real-World Emissions From Mobile Sources   Edward Nam USEPA Office of Transportation and Air Quality</vt:lpstr>
      <vt:lpstr>Introduction</vt:lpstr>
      <vt:lpstr>PEMS History</vt:lpstr>
      <vt:lpstr>PEMS/PAMS Research Programs Underway</vt:lpstr>
      <vt:lpstr>Research and Emission Inventories</vt:lpstr>
      <vt:lpstr>Drive Cycle Comparisons</vt:lpstr>
      <vt:lpstr>PEMS/PAMS Used in Regulations/Compliance Efforts</vt:lpstr>
      <vt:lpstr>Off-Cycle Emissions</vt:lpstr>
      <vt:lpstr>EPA Compliance Oversight</vt:lpstr>
      <vt:lpstr>Compliance Actions - Additional Examples</vt:lpstr>
      <vt:lpstr>Importance of Compliance – Some Examples</vt:lpstr>
      <vt:lpstr>Our Compliance Approach</vt:lpstr>
      <vt:lpstr>EPA Has Been PEMS Compliance Testing for 15+ Years</vt:lpstr>
      <vt:lpstr>Conclusions</vt:lpstr>
      <vt:lpstr>We’re In This Together</vt:lpstr>
      <vt:lpstr>Appendix</vt:lpstr>
      <vt:lpstr>Example: Light-Duty Vehicle Compliance Program</vt:lpstr>
    </vt:vector>
  </TitlesOfParts>
  <Company>U.S. EPA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Air Division Directors</dc:title>
  <dc:subject>Certification &amp; Compliance</dc:subject>
  <dc:creator>Dan Harrison &amp; Khesha Jennings</dc:creator>
  <cp:lastModifiedBy>Nam, Ed</cp:lastModifiedBy>
  <cp:revision>680</cp:revision>
  <cp:lastPrinted>2003-09-23T15:49:15Z</cp:lastPrinted>
  <dcterms:created xsi:type="dcterms:W3CDTF">2002-01-25T17:26:14Z</dcterms:created>
  <dcterms:modified xsi:type="dcterms:W3CDTF">2016-03-17T05:58:05Z</dcterms:modified>
</cp:coreProperties>
</file>