
<file path=[Content_Types].xml><?xml version="1.0" encoding="utf-8"?>
<Types xmlns="http://schemas.openxmlformats.org/package/2006/content-types">
  <Default Extension="3E707210" ContentType="image/png"/>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handoutMasterIdLst>
    <p:handoutMasterId r:id="rId27"/>
  </p:handoutMasterIdLst>
  <p:sldIdLst>
    <p:sldId id="256" r:id="rId2"/>
    <p:sldId id="859" r:id="rId3"/>
    <p:sldId id="850" r:id="rId4"/>
    <p:sldId id="8846" r:id="rId5"/>
    <p:sldId id="844" r:id="rId6"/>
    <p:sldId id="843" r:id="rId7"/>
    <p:sldId id="8847" r:id="rId8"/>
    <p:sldId id="8843" r:id="rId9"/>
    <p:sldId id="514" r:id="rId10"/>
    <p:sldId id="8839" r:id="rId11"/>
    <p:sldId id="308" r:id="rId12"/>
    <p:sldId id="8831" r:id="rId13"/>
    <p:sldId id="8851" r:id="rId14"/>
    <p:sldId id="8850" r:id="rId15"/>
    <p:sldId id="8832" r:id="rId16"/>
    <p:sldId id="277" r:id="rId17"/>
    <p:sldId id="8852" r:id="rId18"/>
    <p:sldId id="8853" r:id="rId19"/>
    <p:sldId id="963" r:id="rId20"/>
    <p:sldId id="961" r:id="rId21"/>
    <p:sldId id="8854" r:id="rId22"/>
    <p:sldId id="724" r:id="rId23"/>
    <p:sldId id="8800" r:id="rId24"/>
    <p:sldId id="8849" r:id="rId25"/>
  </p:sldIdLst>
  <p:sldSz cx="9144000" cy="6858000" type="screen4x3"/>
  <p:notesSz cx="9309100" cy="70231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johnson" initials="k" lastIdx="16" clrIdx="0"/>
  <p:cmAuthor id="7" name="Yoon, Seungju@ARB" initials="YS [2]" lastIdx="5" clrIdx="7">
    <p:extLst>
      <p:ext uri="{19B8F6BF-5375-455C-9EA6-DF929625EA0E}">
        <p15:presenceInfo xmlns:p15="http://schemas.microsoft.com/office/powerpoint/2012/main" userId="S::Seungju.Yoon@arb.ca.gov::30690727-5454-442a-81cc-f048787dcfca" providerId="AD"/>
      </p:ext>
    </p:extLst>
  </p:cmAuthor>
  <p:cmAuthor id="1" name="David" initials="DBK" lastIdx="1" clrIdx="1"/>
  <p:cmAuthor id="8" name="Rao, Leela" initials="RL" lastIdx="5" clrIdx="8">
    <p:extLst>
      <p:ext uri="{19B8F6BF-5375-455C-9EA6-DF929625EA0E}">
        <p15:presenceInfo xmlns:p15="http://schemas.microsoft.com/office/powerpoint/2012/main" userId="S::Leela.Rao@polb.com::1caf1809-a334-4771-a7f8-7fdf2619c465" providerId="AD"/>
      </p:ext>
    </p:extLst>
  </p:cmAuthor>
  <p:cmAuthor id="2" name="Alex Alexandrou" initials="" lastIdx="0" clrIdx="2"/>
  <p:cmAuthor id="3" name="Tan, Yi@ARB" initials="TY" lastIdx="6" clrIdx="3">
    <p:extLst>
      <p:ext uri="{19B8F6BF-5375-455C-9EA6-DF929625EA0E}">
        <p15:presenceInfo xmlns:p15="http://schemas.microsoft.com/office/powerpoint/2012/main" userId="S-1-5-21-1538631513-416410304-3002070310-28090" providerId="AD"/>
      </p:ext>
    </p:extLst>
  </p:cmAuthor>
  <p:cmAuthor id="4" name="Powers, Evan@ARB" initials="PE" lastIdx="6" clrIdx="4">
    <p:extLst>
      <p:ext uri="{19B8F6BF-5375-455C-9EA6-DF929625EA0E}">
        <p15:presenceInfo xmlns:p15="http://schemas.microsoft.com/office/powerpoint/2012/main" userId="S-1-5-21-1538631513-416410304-3002070310-8153" providerId="AD"/>
      </p:ext>
    </p:extLst>
  </p:cmAuthor>
  <p:cmAuthor id="5" name="Yoon, Seungju@ARB" initials="YS" lastIdx="9" clrIdx="5">
    <p:extLst>
      <p:ext uri="{19B8F6BF-5375-455C-9EA6-DF929625EA0E}">
        <p15:presenceInfo xmlns:p15="http://schemas.microsoft.com/office/powerpoint/2012/main" userId="S-1-5-21-1538631513-416410304-3002070310-8917" providerId="AD"/>
      </p:ext>
    </p:extLst>
  </p:cmAuthor>
  <p:cmAuthor id="6" name="Saliba, Georges@ARB" initials="SG" lastIdx="16" clrIdx="6">
    <p:extLst>
      <p:ext uri="{19B8F6BF-5375-455C-9EA6-DF929625EA0E}">
        <p15:presenceInfo xmlns:p15="http://schemas.microsoft.com/office/powerpoint/2012/main" userId="S::Georges.Saliba@arb.ca.gov::5a39e76c-4a10-4960-912e-2f02c61939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D6CC0"/>
    <a:srgbClr val="EA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2" autoAdjust="0"/>
    <p:restoredTop sz="90039" autoAdjust="0"/>
  </p:normalViewPr>
  <p:slideViewPr>
    <p:cSldViewPr>
      <p:cViewPr varScale="1">
        <p:scale>
          <a:sx n="72" d="100"/>
          <a:sy n="72" d="100"/>
        </p:scale>
        <p:origin x="1507" y="58"/>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4" y="0"/>
            <a:ext cx="4033943" cy="352375"/>
          </a:xfrm>
          <a:prstGeom prst="rect">
            <a:avLst/>
          </a:prstGeom>
        </p:spPr>
        <p:txBody>
          <a:bodyPr vert="horz" lIns="93324" tIns="46662" rIns="93324" bIns="46662" rtlCol="0"/>
          <a:lstStyle>
            <a:lvl1pPr algn="r">
              <a:defRPr sz="1200"/>
            </a:lvl1pPr>
          </a:lstStyle>
          <a:p>
            <a:fld id="{A3DF556D-2A88-4B58-9F89-16B0BD1D7D02}" type="datetimeFigureOut">
              <a:rPr lang="en-US" smtClean="0"/>
              <a:t>9/23/2025</a:t>
            </a:fld>
            <a:endParaRPr lang="en-US"/>
          </a:p>
        </p:txBody>
      </p:sp>
      <p:sp>
        <p:nvSpPr>
          <p:cNvPr id="4" name="Footer Placeholder 3"/>
          <p:cNvSpPr>
            <a:spLocks noGrp="1"/>
          </p:cNvSpPr>
          <p:nvPr>
            <p:ph type="ftr" sz="quarter" idx="2"/>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7"/>
            <a:ext cx="4033943" cy="352374"/>
          </a:xfrm>
          <a:prstGeom prst="rect">
            <a:avLst/>
          </a:prstGeom>
        </p:spPr>
        <p:txBody>
          <a:bodyPr vert="horz" lIns="93324" tIns="46662" rIns="93324" bIns="46662" rtlCol="0" anchor="b"/>
          <a:lstStyle>
            <a:lvl1pPr algn="r">
              <a:defRPr sz="1200"/>
            </a:lvl1pPr>
          </a:lstStyle>
          <a:p>
            <a:fld id="{DB2DCD26-2FAD-46CC-9CA3-0E47E1CC7378}" type="slidenum">
              <a:rPr lang="en-US" smtClean="0"/>
              <a:t>‹#›</a:t>
            </a:fld>
            <a:endParaRPr lang="en-US"/>
          </a:p>
        </p:txBody>
      </p:sp>
    </p:spTree>
    <p:extLst>
      <p:ext uri="{BB962C8B-B14F-4D97-AF65-F5344CB8AC3E}">
        <p14:creationId xmlns:p14="http://schemas.microsoft.com/office/powerpoint/2010/main" val="2916816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dirty="0">
                <a:cs typeface="+mn-cs"/>
              </a:defRPr>
            </a:lvl1pPr>
          </a:lstStyle>
          <a:p>
            <a:pPr>
              <a:defRPr/>
            </a:pPr>
            <a:endParaRPr lang="en-US"/>
          </a:p>
        </p:txBody>
      </p:sp>
      <p:sp>
        <p:nvSpPr>
          <p:cNvPr id="3" name="Date Placeholder 2"/>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smtClean="0">
                <a:cs typeface="+mn-cs"/>
              </a:defRPr>
            </a:lvl1pPr>
          </a:lstStyle>
          <a:p>
            <a:pPr>
              <a:defRPr/>
            </a:pPr>
            <a:fld id="{A51DEA60-EA0A-4F17-8692-FC8153917087}" type="datetimeFigureOut">
              <a:rPr lang="en-US"/>
              <a:pPr>
                <a:defRPr/>
              </a:pPr>
              <a:t>9/23/2025</a:t>
            </a:fld>
            <a:endParaRPr lang="en-US" dirty="0"/>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70726"/>
            <a:ext cx="4033943" cy="351155"/>
          </a:xfrm>
          <a:prstGeom prst="rect">
            <a:avLst/>
          </a:prstGeom>
        </p:spPr>
        <p:txBody>
          <a:bodyPr vert="horz" lIns="93324" tIns="46662" rIns="93324" bIns="46662" rtlCol="0" anchor="b"/>
          <a:lstStyle>
            <a:lvl1pPr algn="l">
              <a:defRPr sz="1200" dirty="0">
                <a:cs typeface="+mn-cs"/>
              </a:defRPr>
            </a:lvl1pPr>
          </a:lstStyle>
          <a:p>
            <a:pPr>
              <a:defRPr/>
            </a:pPr>
            <a:endParaRPr lang="en-US"/>
          </a:p>
        </p:txBody>
      </p:sp>
      <p:sp>
        <p:nvSpPr>
          <p:cNvPr id="7" name="Slide Number Placeholder 6"/>
          <p:cNvSpPr>
            <a:spLocks noGrp="1"/>
          </p:cNvSpPr>
          <p:nvPr>
            <p:ph type="sldNum" sz="quarter" idx="5"/>
          </p:nvPr>
        </p:nvSpPr>
        <p:spPr>
          <a:xfrm>
            <a:off x="5273004" y="6670726"/>
            <a:ext cx="4033943" cy="351155"/>
          </a:xfrm>
          <a:prstGeom prst="rect">
            <a:avLst/>
          </a:prstGeom>
        </p:spPr>
        <p:txBody>
          <a:bodyPr vert="horz" lIns="93324" tIns="46662" rIns="93324" bIns="46662" rtlCol="0" anchor="b"/>
          <a:lstStyle>
            <a:lvl1pPr algn="r">
              <a:defRPr sz="1200" smtClean="0">
                <a:cs typeface="+mn-cs"/>
              </a:defRPr>
            </a:lvl1pPr>
          </a:lstStyle>
          <a:p>
            <a:pPr>
              <a:defRPr/>
            </a:pPr>
            <a:fld id="{48110941-0377-44FF-B5BE-B250D7C9E4E7}" type="slidenum">
              <a:rPr lang="en-US"/>
              <a:pPr>
                <a:defRPr/>
              </a:pPr>
              <a:t>‹#›</a:t>
            </a:fld>
            <a:endParaRPr lang="en-US" dirty="0"/>
          </a:p>
        </p:txBody>
      </p:sp>
    </p:spTree>
    <p:extLst>
      <p:ext uri="{BB962C8B-B14F-4D97-AF65-F5344CB8AC3E}">
        <p14:creationId xmlns:p14="http://schemas.microsoft.com/office/powerpoint/2010/main" val="632618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bout.bnef.com/blog/the-7-trillion-a-year-needed-to-hit-net-zero-goa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mckinsey.com/mgi/overview/in-the-news/what-it-will-cost-to-get-to-net-zer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sdebtclock.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redfin.com/news/housing-market-loses-value-202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4245"/>
                </a:solidFill>
                <a:effectLst/>
                <a:latin typeface="Noto Sans" panose="020B0502040504020204" pitchFamily="34" charset="0"/>
              </a:rPr>
              <a:t>Where premature deaths can be attributed to the impacts of disease from stroke, heart disease, lung cancer, and both chronic and acute respiratory diseases, including asthma</a:t>
            </a:r>
            <a:endParaRPr lang="en-US" b="0" dirty="0"/>
          </a:p>
        </p:txBody>
      </p:sp>
      <p:sp>
        <p:nvSpPr>
          <p:cNvPr id="4" name="Slide Number Placeholder 3"/>
          <p:cNvSpPr>
            <a:spLocks noGrp="1"/>
          </p:cNvSpPr>
          <p:nvPr>
            <p:ph type="sldNum" sz="quarter" idx="5"/>
          </p:nvPr>
        </p:nvSpPr>
        <p:spPr/>
        <p:txBody>
          <a:bodyPr/>
          <a:lstStyle/>
          <a:p>
            <a:fld id="{CEB2DA75-A419-7447-8ECB-C668D527FED6}" type="slidenum">
              <a:rPr lang="en-US" smtClean="0"/>
              <a:t>2</a:t>
            </a:fld>
            <a:endParaRPr lang="en-US" dirty="0"/>
          </a:p>
        </p:txBody>
      </p:sp>
    </p:spTree>
    <p:extLst>
      <p:ext uri="{BB962C8B-B14F-4D97-AF65-F5344CB8AC3E}">
        <p14:creationId xmlns:p14="http://schemas.microsoft.com/office/powerpoint/2010/main" val="359786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8110941-0377-44FF-B5BE-B250D7C9E4E7}" type="slidenum">
              <a:rPr lang="en-US" smtClean="0"/>
              <a:pPr>
                <a:defRPr/>
              </a:pPr>
              <a:t>11</a:t>
            </a:fld>
            <a:endParaRPr lang="en-US" dirty="0"/>
          </a:p>
        </p:txBody>
      </p:sp>
    </p:spTree>
    <p:extLst>
      <p:ext uri="{BB962C8B-B14F-4D97-AF65-F5344CB8AC3E}">
        <p14:creationId xmlns:p14="http://schemas.microsoft.com/office/powerpoint/2010/main" val="243347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2B8CB-C909-40BC-9EE9-D9580A2F0A3F}" type="slidenum">
              <a:rPr lang="en-US" smtClean="0"/>
              <a:t>23</a:t>
            </a:fld>
            <a:endParaRPr lang="en-US"/>
          </a:p>
        </p:txBody>
      </p:sp>
    </p:spTree>
    <p:extLst>
      <p:ext uri="{BB962C8B-B14F-4D97-AF65-F5344CB8AC3E}">
        <p14:creationId xmlns:p14="http://schemas.microsoft.com/office/powerpoint/2010/main" val="1629714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2DA75-A419-7447-8ECB-C668D527FED6}" type="slidenum">
              <a:rPr lang="en-US" smtClean="0"/>
              <a:t>24</a:t>
            </a:fld>
            <a:endParaRPr lang="en-US"/>
          </a:p>
        </p:txBody>
      </p:sp>
    </p:spTree>
    <p:extLst>
      <p:ext uri="{BB962C8B-B14F-4D97-AF65-F5344CB8AC3E}">
        <p14:creationId xmlns:p14="http://schemas.microsoft.com/office/powerpoint/2010/main" val="168749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look at projected impacts of global warming. This chart shows the impact of global warming from temperature increases from 1.5 to 3C, and a comparison of the relative impact of 1.5 to 2 and 3C for a variety of impact categories. This chart shows how significant the contribution of global warming might be on biodiversity loss, drought and food security, heat and fires, and sea level rising, floods, and coral reef damage, and how these impacts multiple with higher temperature increases.</a:t>
            </a:r>
          </a:p>
        </p:txBody>
      </p:sp>
      <p:sp>
        <p:nvSpPr>
          <p:cNvPr id="4" name="Slide Number Placeholder 3"/>
          <p:cNvSpPr>
            <a:spLocks noGrp="1"/>
          </p:cNvSpPr>
          <p:nvPr>
            <p:ph type="sldNum" sz="quarter" idx="5"/>
          </p:nvPr>
        </p:nvSpPr>
        <p:spPr/>
        <p:txBody>
          <a:bodyPr/>
          <a:lstStyle/>
          <a:p>
            <a:fld id="{CEB2DA75-A419-7447-8ECB-C668D527FED6}" type="slidenum">
              <a:rPr lang="en-US" smtClean="0"/>
              <a:t>3</a:t>
            </a:fld>
            <a:endParaRPr lang="en-US" dirty="0"/>
          </a:p>
        </p:txBody>
      </p:sp>
    </p:spTree>
    <p:extLst>
      <p:ext uri="{BB962C8B-B14F-4D97-AF65-F5344CB8AC3E}">
        <p14:creationId xmlns:p14="http://schemas.microsoft.com/office/powerpoint/2010/main" val="274691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a:latin typeface="Calibri" panose="020F0502020204030204" pitchFamily="34" charset="0"/>
                <a:ea typeface="Calibri" panose="020F0502020204030204" pitchFamily="34" charset="0"/>
              </a:rPr>
              <a:t>Edison International, 2023, Countdown to 2045: Realizing California’s Pathway to Net Zero, September.</a:t>
            </a:r>
            <a:endParaRPr lang="en-US" dirty="0"/>
          </a:p>
          <a:p>
            <a:r>
              <a:rPr lang="en-US" dirty="0"/>
              <a:t>2. </a:t>
            </a:r>
            <a:r>
              <a:rPr lang="en-US" dirty="0">
                <a:solidFill>
                  <a:srgbClr val="000000"/>
                </a:solidFill>
                <a:latin typeface="Calibri" panose="020F0502020204030204" pitchFamily="34" charset="0"/>
                <a:ea typeface="Calibri" panose="020F0502020204030204" pitchFamily="34" charset="0"/>
              </a:rPr>
              <a:t>Ramboll US Consulting, Inc., 2021, Transportation Electrification Infrastructure Costs in California: A Meta-Study of Published Literature</a:t>
            </a:r>
            <a:r>
              <a:rPr lang="en-US" dirty="0">
                <a:latin typeface="Calibri" panose="020F0502020204030204" pitchFamily="34" charset="0"/>
                <a:ea typeface="Calibri" panose="020F0502020204030204" pitchFamily="34" charset="0"/>
              </a:rPr>
              <a:t>, Final report for </a:t>
            </a:r>
            <a:r>
              <a:rPr lang="en-US" dirty="0">
                <a:solidFill>
                  <a:srgbClr val="000000"/>
                </a:solidFill>
                <a:latin typeface="Calibri" panose="020F0502020204030204" pitchFamily="34" charset="0"/>
                <a:ea typeface="Calibri" panose="020F0502020204030204" pitchFamily="34" charset="0"/>
              </a:rPr>
              <a:t>Western States Petroleum Association, August.</a:t>
            </a:r>
            <a:endParaRPr lang="en-US" dirty="0"/>
          </a:p>
          <a:p>
            <a:r>
              <a:rPr lang="en-US" dirty="0"/>
              <a:t>3. </a:t>
            </a:r>
            <a:r>
              <a:rPr lang="en-US" dirty="0">
                <a:latin typeface="Calibri" panose="020F0502020204030204" pitchFamily="34" charset="0"/>
                <a:ea typeface="Calibri" panose="020F0502020204030204" pitchFamily="34" charset="0"/>
                <a:cs typeface="Times New Roman" panose="02020603050405020304" pitchFamily="18" charset="0"/>
              </a:rPr>
              <a:t>Davis, Adam, Tiffany Hoang, Thanh Lopez, Jeffrey Lu, Taylor Nguyen, Bob </a:t>
            </a:r>
            <a:r>
              <a:rPr lang="en-US" dirty="0" err="1">
                <a:latin typeface="Calibri" panose="020F0502020204030204" pitchFamily="34" charset="0"/>
                <a:ea typeface="Calibri" panose="020F0502020204030204" pitchFamily="34" charset="0"/>
                <a:cs typeface="Times New Roman" panose="02020603050405020304" pitchFamily="18" charset="0"/>
              </a:rPr>
              <a:t>Nolty</a:t>
            </a:r>
            <a:r>
              <a:rPr lang="en-US" dirty="0">
                <a:latin typeface="Calibri" panose="020F0502020204030204" pitchFamily="34" charset="0"/>
                <a:ea typeface="Calibri" panose="020F0502020204030204" pitchFamily="34" charset="0"/>
                <a:cs typeface="Times New Roman" panose="02020603050405020304" pitchFamily="18" charset="0"/>
              </a:rPr>
              <a:t>, Larry </a:t>
            </a:r>
            <a:r>
              <a:rPr lang="en-US" dirty="0" err="1">
                <a:latin typeface="Calibri" panose="020F0502020204030204" pitchFamily="34" charset="0"/>
                <a:ea typeface="Calibri" panose="020F0502020204030204" pitchFamily="34" charset="0"/>
                <a:cs typeface="Times New Roman" panose="02020603050405020304" pitchFamily="18" charset="0"/>
              </a:rPr>
              <a:t>Rillera</a:t>
            </a:r>
            <a:r>
              <a:rPr lang="en-US" dirty="0">
                <a:latin typeface="Calibri" panose="020F0502020204030204" pitchFamily="34" charset="0"/>
                <a:ea typeface="Calibri" panose="020F0502020204030204" pitchFamily="34" charset="0"/>
                <a:cs typeface="Times New Roman" panose="02020603050405020304" pitchFamily="18" charset="0"/>
              </a:rPr>
              <a:t>, Dustin Schell, Micah Wofford. 2023. Assembly Bill 2127 Second Electric Vehicle Charging Infrastructure Assessment: Assessing Charging Needs to Support Zero-Emission Vehicles in 2030 and 2035. California Energy Commission. Publication Number: CEC-600-2024-003-CMR</a:t>
            </a:r>
            <a:endParaRPr lang="en-US" dirty="0"/>
          </a:p>
          <a:p>
            <a:r>
              <a:rPr lang="en-US" dirty="0"/>
              <a:t>4. </a:t>
            </a:r>
            <a:r>
              <a:rPr lang="en-US" dirty="0">
                <a:latin typeface="Calibri" panose="020F0502020204030204" pitchFamily="34" charset="0"/>
                <a:ea typeface="Calibri" panose="020F0502020204030204" pitchFamily="34" charset="0"/>
                <a:cs typeface="Times New Roman" panose="02020603050405020304" pitchFamily="18" charset="0"/>
              </a:rPr>
              <a:t>U.S. DOE, Office of Policy. 2022. Queued Up… But in Need of Transmission, April.</a:t>
            </a:r>
            <a:endParaRPr lang="en-US" dirty="0"/>
          </a:p>
          <a:p>
            <a:r>
              <a:rPr lang="en-US" dirty="0"/>
              <a:t>5. https://source.benchmarkminerals.com/article/more-than-300-new-mines-required-to-meet-battery-demand-by-2035</a:t>
            </a:r>
          </a:p>
          <a:p>
            <a:endParaRPr lang="en-US" dirty="0"/>
          </a:p>
        </p:txBody>
      </p:sp>
      <p:sp>
        <p:nvSpPr>
          <p:cNvPr id="4" name="Slide Number Placeholder 3"/>
          <p:cNvSpPr>
            <a:spLocks noGrp="1"/>
          </p:cNvSpPr>
          <p:nvPr>
            <p:ph type="sldNum" sz="quarter" idx="5"/>
          </p:nvPr>
        </p:nvSpPr>
        <p:spPr/>
        <p:txBody>
          <a:bodyPr/>
          <a:lstStyle/>
          <a:p>
            <a:fld id="{CEB2DA75-A419-7447-8ECB-C668D527FED6}" type="slidenum">
              <a:rPr lang="en-US" smtClean="0"/>
              <a:t>4</a:t>
            </a:fld>
            <a:endParaRPr lang="en-US"/>
          </a:p>
        </p:txBody>
      </p:sp>
    </p:spTree>
    <p:extLst>
      <p:ext uri="{BB962C8B-B14F-4D97-AF65-F5344CB8AC3E}">
        <p14:creationId xmlns:p14="http://schemas.microsoft.com/office/powerpoint/2010/main" val="323657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transition to looking at the levels of mitigation that are going to be needed to limit the temperature rise to 1.5 to 2C. This graph shows the rise in global fossil fuel based CO2 emissions from 1960 to 2022. And then estimates of the impacts of global warming temperature rise for moving to zero net CO2 emissions in the years 2040, 2060, and 2080. This chart shows why there is so much emphasis globally on trying to move to zero net carbon emissions in the 2040-2060 timeframe, in trying to limit the temperature to the 1.5 to 1.7C range, and to not reach above that.</a:t>
            </a:r>
          </a:p>
          <a:p>
            <a:endParaRPr lang="en-US" dirty="0"/>
          </a:p>
          <a:p>
            <a:r>
              <a:rPr lang="en-US" dirty="0"/>
              <a:t>1. </a:t>
            </a: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3"/>
              </a:rPr>
              <a:t>https://about.bnef.com/blog/the-7-trillion-a-year-needed-to-hit-net-zero-goal/</a:t>
            </a:r>
            <a:endParaRPr lang="en-US" dirty="0"/>
          </a:p>
          <a:p>
            <a:r>
              <a:rPr lang="en-US" dirty="0"/>
              <a:t>2. </a:t>
            </a: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4"/>
              </a:rPr>
              <a:t>https://www.mckinsey.com/mgi/overview/in-the-news/what-it-will-cost-to-get-to-net-zero</a:t>
            </a:r>
            <a:endPar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3. https://www.sifma.org/resources/research/fact-book/#:~:text=Global%20equity%20market%20capitalization%20increased,%2B3.3%25%20Y%2FY.</a:t>
            </a:r>
          </a:p>
          <a:p>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4. </a:t>
            </a:r>
            <a:r>
              <a:rPr lang="en-US" dirty="0">
                <a:latin typeface="Calibri" panose="020F0502020204030204" pitchFamily="34" charset="0"/>
                <a:ea typeface="Calibri" panose="020F0502020204030204" pitchFamily="34" charset="0"/>
                <a:cs typeface="Times New Roman" panose="02020603050405020304" pitchFamily="18" charset="0"/>
              </a:rPr>
              <a:t>https://www.savills.com/impacts/market-trends/the-total-value-of-global-real-estate-property-remains-the-worlds-biggest-store-of-wealth.html</a:t>
            </a:r>
          </a:p>
          <a:p>
            <a:r>
              <a:rPr lang="en-US" dirty="0"/>
              <a:t>    https://www.statista.com/outlook/fmo/real-estate/residential-real-estate/worldwide</a:t>
            </a:r>
          </a:p>
          <a:p>
            <a:endParaRPr lang="en-US" dirty="0"/>
          </a:p>
        </p:txBody>
      </p:sp>
      <p:sp>
        <p:nvSpPr>
          <p:cNvPr id="4" name="Slide Number Placeholder 3"/>
          <p:cNvSpPr>
            <a:spLocks noGrp="1"/>
          </p:cNvSpPr>
          <p:nvPr>
            <p:ph type="sldNum" sz="quarter" idx="5"/>
          </p:nvPr>
        </p:nvSpPr>
        <p:spPr/>
        <p:txBody>
          <a:bodyPr/>
          <a:lstStyle/>
          <a:p>
            <a:fld id="{CEB2DA75-A419-7447-8ECB-C668D527FED6}" type="slidenum">
              <a:rPr lang="en-US" smtClean="0"/>
              <a:t>5</a:t>
            </a:fld>
            <a:endParaRPr lang="en-US"/>
          </a:p>
        </p:txBody>
      </p:sp>
    </p:spTree>
    <p:extLst>
      <p:ext uri="{BB962C8B-B14F-4D97-AF65-F5344CB8AC3E}">
        <p14:creationId xmlns:p14="http://schemas.microsoft.com/office/powerpoint/2010/main" val="26915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achieving reductions in NOx emissions in order to meet future ozone NAAQS standards is illustrated in this slide. The results show that dramatic NOx reductions are needed in order to meet the 2037 NAAQS ozone standards. This suggests that most of the mobile source NOx emissions would need to be eliminated. This is due in part of needing to reduce ambient NOx emissions levels to the point where the atmospheric chemistry is in the NOx limited regime.  </a:t>
            </a:r>
          </a:p>
        </p:txBody>
      </p:sp>
      <p:sp>
        <p:nvSpPr>
          <p:cNvPr id="4" name="Slide Number Placeholder 3"/>
          <p:cNvSpPr>
            <a:spLocks noGrp="1"/>
          </p:cNvSpPr>
          <p:nvPr>
            <p:ph type="sldNum" sz="quarter" idx="5"/>
          </p:nvPr>
        </p:nvSpPr>
        <p:spPr/>
        <p:txBody>
          <a:bodyPr/>
          <a:lstStyle/>
          <a:p>
            <a:fld id="{CEB2DA75-A419-7447-8ECB-C668D527FED6}" type="slidenum">
              <a:rPr lang="en-US" smtClean="0"/>
              <a:t>6</a:t>
            </a:fld>
            <a:endParaRPr lang="en-US"/>
          </a:p>
        </p:txBody>
      </p:sp>
    </p:spTree>
    <p:extLst>
      <p:ext uri="{BB962C8B-B14F-4D97-AF65-F5344CB8AC3E}">
        <p14:creationId xmlns:p14="http://schemas.microsoft.com/office/powerpoint/2010/main" val="156222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baseline="30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hlinkClick r:id="rId3"/>
              </a:rPr>
              <a:t>2</a:t>
            </a:r>
            <a:r>
              <a:rPr lang="en-US" sz="1800" b="0" u="none" strike="noStrike"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hlinkClick r:id="rId3"/>
              </a:rPr>
              <a:t> https://www.usdebtclock.org/</a:t>
            </a:r>
            <a:r>
              <a:rPr lang="en-US" sz="1800" b="0" u="none" strike="noStrike"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(4/9/2025)</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3</a:t>
            </a:r>
            <a:r>
              <a:rPr lang="en-US" dirty="0"/>
              <a:t> https://siblisresearch.com/data/us-stock-market-value/ (April 1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4</a:t>
            </a:r>
            <a:r>
              <a:rPr lang="en-US" dirty="0"/>
              <a:t> </a:t>
            </a:r>
            <a:r>
              <a:rPr lang="en-US" sz="1800" b="0" u="none" strike="noStrike"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https://investors.redfin.com/news-events/press-releases/detail/1274/u-s-housing-market-gained-2-5-trillion-in-value-in-2024#:~:text=Still%2C%20the%20total%20value%20of,climbed%2011%25%20to%20$107.8%20billion.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5</a:t>
            </a:r>
            <a:r>
              <a:rPr lang="en-US" dirty="0"/>
              <a:t> chrome-extension://</a:t>
            </a:r>
            <a:r>
              <a:rPr lang="en-US" dirty="0" err="1"/>
              <a:t>efaidnbmnnnibpcajpcglclefindmkaj</a:t>
            </a:r>
            <a:r>
              <a:rPr lang="en-US" dirty="0"/>
              <a:t>/https://www.cbo.gov/system/files/2024-11/60843-MBR.pdf</a:t>
            </a:r>
            <a:endParaRPr lang="en-US" sz="1800" b="0" u="none" strike="noStrike"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Spending up 51.8% ($17,981 per household) since pre-pandemic levels (2019) of $4.45 trillion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Yearly deficit up 86% ($6,623 per household) since pre-pandemic levels (2019) of $0.984 trillion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6</a:t>
            </a:r>
            <a:r>
              <a:rPr lang="en-US" dirty="0"/>
              <a:t> </a:t>
            </a:r>
            <a:r>
              <a:rPr lang="en-US" sz="1800" b="0" u="none" strike="noStrike"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hlinkClick r:id="rId4"/>
              </a:rPr>
              <a:t>https://www.redfin.com/news/housing-market-loses-value-2023/</a:t>
            </a:r>
            <a:endParaRPr lang="en-US" sz="1800" b="0" u="none" strike="noStrike"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aseline="30000" dirty="0"/>
              <a:t>7</a:t>
            </a:r>
            <a:r>
              <a:rPr lang="en-US" dirty="0"/>
              <a:t> </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https://companiesmarketcap.com/</a:t>
            </a:r>
          </a:p>
          <a:p>
            <a:pPr marL="0" indent="0">
              <a:buNone/>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https://disfold.com/industry/specialty-retail/companies/#google_vignette</a:t>
            </a:r>
          </a:p>
          <a:p>
            <a:pPr marL="0" indent="0">
              <a:buNone/>
            </a:pPr>
            <a:r>
              <a:rPr lang="en-US" baseline="30000" dirty="0"/>
              <a:t>8</a:t>
            </a:r>
            <a:r>
              <a:rPr lang="en-US" dirty="0"/>
              <a:t> </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https://www.statista.com/statistics/289776/us-retail-annual-sales-store-type/#:~:text=In%202023%2C%20food%20and%20beverage,of%20884%20billion%20U.S.%20dollars.</a:t>
            </a:r>
            <a:endParaRPr lang="en-US" dirty="0"/>
          </a:p>
          <a:p>
            <a:r>
              <a:rPr lang="en-US" baseline="30000" dirty="0"/>
              <a:t>9</a:t>
            </a:r>
            <a:r>
              <a:rPr lang="en-US" dirty="0"/>
              <a:t> https://bipartisanpolicy.org/report/deficit-tracker/#:~:text=Tracking%20the%20Federal%20Deficit%3A%20August,(YOY)%20by%20%24470%20billion.</a:t>
            </a:r>
          </a:p>
          <a:p>
            <a:r>
              <a:rPr lang="en-US" baseline="30000" dirty="0"/>
              <a:t>10</a:t>
            </a:r>
            <a:r>
              <a:rPr lang="en-US" dirty="0"/>
              <a:t> https://fueled.com/blog/2022-fortune-1000-companies-spreadsheet-download/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CFO conference - https://www.cfodive.com/news/ceos-see-increasing-federal-debt-biggest-business-threat-inflation-recession/704689/</a:t>
            </a:r>
          </a:p>
          <a:p>
            <a:r>
              <a:rPr lang="en-US" dirty="0"/>
              <a:t>Jamie Diamond (JP Morgan), Ray Daimio (Bridgewater Associates) https://www.cnn.com/2024/05/16/business/jamie-dimon-ray-dalio-us-government-debt/index.html</a:t>
            </a:r>
          </a:p>
          <a:p>
            <a:r>
              <a:rPr lang="en-US" dirty="0"/>
              <a:t>Jamie Diamond (JP Morgan) – Most predictable crisis in history- https://fortune.com/2024/02/11/american-national-debt-concerns-housing-market-portfolio-impact/</a:t>
            </a:r>
          </a:p>
          <a:p>
            <a:r>
              <a:rPr lang="en-US" dirty="0"/>
              <a:t>Jerome Powell (Federal Reserve Chair) https://www.pgpf.org/blog/2024/02/fed-chair-powell-its-past-time-to-address-our-national-debt</a:t>
            </a:r>
          </a:p>
          <a:p>
            <a:r>
              <a:rPr lang="en-US" dirty="0"/>
              <a:t>Elon Musk, https://fortune.com/2024/02/13/national-debt-elon-musk-government-spending-interest/</a:t>
            </a:r>
          </a:p>
          <a:p>
            <a:r>
              <a:rPr lang="en-US" dirty="0"/>
              <a:t>Fred Smith, Fed Ex founder, https://www.vcpost.com/articles/124588/20240215/fedex-founder-fred-smith-joins-business-leaders-sounding-alarm-over.htm</a:t>
            </a:r>
          </a:p>
          <a:p>
            <a:r>
              <a:rPr lang="en-US" dirty="0"/>
              <a:t>Brian Moynihan, Bank of America, https://fortune.com/2024/02/06/bank-of-america-ceo-brian-moynihan-national-debt-problem/</a:t>
            </a:r>
          </a:p>
          <a:p>
            <a:r>
              <a:rPr lang="en-US" dirty="0"/>
              <a:t>Ken Griffin Citadel https://finance.yahoo.com/news/hedge-fund-tycoon-ken-griffin-114600243.html?guccounter=1&amp;guce_referrer=aHR0cHM6Ly93d3cuZ29vZ2xlLmNvbS8&amp;guce_referrer_sig=AQAAAAn1ziKrx1yMJ5RA3O4a7KomEivvpc43NS2TxbTBKp_AuslO7nBG0Ka8m2gCcVDO70IGAoQXZ40VgO4-emXKEtf9yUmbKOUFqLLeTYRfyxNTsd0m8dYFEua1pG8lSYdWqtdVuhGPc_YoNFtOuggnI-oiKojblQh8_qRHsY6YNmPP</a:t>
            </a:r>
          </a:p>
          <a:p>
            <a:endParaRPr lang="en-US" dirty="0"/>
          </a:p>
          <a:p>
            <a:endParaRPr lang="en-US" dirty="0"/>
          </a:p>
          <a:p>
            <a:endParaRPr lang="en-US" dirty="0"/>
          </a:p>
          <a:p>
            <a:r>
              <a:rPr lang="en-US" dirty="0"/>
              <a:t>Food producers and restaurants – Coca Cola, Pepsi, Kraft, breakfast cereals, McDonalds, </a:t>
            </a:r>
            <a:r>
              <a:rPr lang="en-US" dirty="0" err="1"/>
              <a:t>starbucks</a:t>
            </a:r>
            <a:r>
              <a:rPr lang="en-US" dirty="0"/>
              <a:t>, + nearly restaurants</a:t>
            </a:r>
          </a:p>
          <a:p>
            <a:r>
              <a:rPr lang="en-US" dirty="0"/>
              <a:t>Retail major (Walmart, Home Depot, Costco, Alibaba, Lowes, CVS, Target)</a:t>
            </a:r>
          </a:p>
          <a:p>
            <a:r>
              <a:rPr lang="en-US" dirty="0"/>
              <a:t>Specialty retail (</a:t>
            </a:r>
            <a:r>
              <a:rPr lang="en-US" dirty="0" err="1"/>
              <a:t>Autozone</a:t>
            </a:r>
            <a:r>
              <a:rPr lang="en-US" dirty="0"/>
              <a:t>, Best Buy, </a:t>
            </a:r>
            <a:r>
              <a:rPr lang="en-US" dirty="0" err="1"/>
              <a:t>Ulta</a:t>
            </a:r>
            <a:r>
              <a:rPr lang="en-US" dirty="0"/>
              <a:t>, </a:t>
            </a:r>
            <a:r>
              <a:rPr lang="en-US" dirty="0" err="1"/>
              <a:t>Willaims</a:t>
            </a:r>
            <a:r>
              <a:rPr lang="en-US" dirty="0"/>
              <a:t> Sonoma, Dicks sporting goods</a:t>
            </a:r>
          </a:p>
          <a:p>
            <a:r>
              <a:rPr lang="en-US" dirty="0"/>
              <a:t>Telecoms (T-Mobile, Verizon, AT&amp;T) + TV (Comcast [NBC], Disney [ABC, ESPN] …..Paramount [CBS], Fox)</a:t>
            </a:r>
          </a:p>
          <a:p>
            <a:endParaRPr lang="en-US" dirty="0"/>
          </a:p>
          <a:p>
            <a:r>
              <a:rPr lang="en-US" dirty="0"/>
              <a:t>Retails sales revenue (e-commerce, food &amp; beverages, general merchandise, clothing, building materials, health/personal care, etc.)</a:t>
            </a:r>
          </a:p>
        </p:txBody>
      </p:sp>
      <p:sp>
        <p:nvSpPr>
          <p:cNvPr id="4" name="Slide Number Placeholder 3"/>
          <p:cNvSpPr>
            <a:spLocks noGrp="1"/>
          </p:cNvSpPr>
          <p:nvPr>
            <p:ph type="sldNum" sz="quarter" idx="5"/>
          </p:nvPr>
        </p:nvSpPr>
        <p:spPr/>
        <p:txBody>
          <a:bodyPr/>
          <a:lstStyle/>
          <a:p>
            <a:fld id="{CEB2DA75-A419-7447-8ECB-C668D527FED6}" type="slidenum">
              <a:rPr lang="en-US" smtClean="0"/>
              <a:t>7</a:t>
            </a:fld>
            <a:endParaRPr lang="en-US"/>
          </a:p>
        </p:txBody>
      </p:sp>
    </p:spTree>
    <p:extLst>
      <p:ext uri="{BB962C8B-B14F-4D97-AF65-F5344CB8AC3E}">
        <p14:creationId xmlns:p14="http://schemas.microsoft.com/office/powerpoint/2010/main" val="395874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CEB2DA75-A419-7447-8ECB-C668D527FED6}" type="slidenum">
              <a:rPr lang="en-US" smtClean="0"/>
              <a:t>8</a:t>
            </a:fld>
            <a:endParaRPr lang="en-US"/>
          </a:p>
        </p:txBody>
      </p:sp>
    </p:spTree>
    <p:extLst>
      <p:ext uri="{BB962C8B-B14F-4D97-AF65-F5344CB8AC3E}">
        <p14:creationId xmlns:p14="http://schemas.microsoft.com/office/powerpoint/2010/main" val="3409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a lot of information on it. It is designed to provide a synopsis of some of the key findings of a DOE program called “Super Truck II” from about 2017 to 2021. One of the main goals of this program was to develop truck platforms that were capable of achieving a brake thermal efficiency, or BTE, of 55%, which was about a 125% improvement over 2009 levels. This program included essentially all the highest-volume engine manufacturers as shown across the top on the center to the right. </a:t>
            </a:r>
          </a:p>
          <a:p>
            <a:endParaRPr lang="en-US" dirty="0"/>
          </a:p>
          <a:p>
            <a:r>
              <a:rPr lang="en-US" dirty="0"/>
              <a:t>On the left, you can see some of the engine improvements included improved combustion, improved air handling, improved aftertreatment, and waste heat recovery. In the upper right side, the improvements for the vehicles included weight reduction, reducing aerodynamic drag, tires, transmissions, and hybridization and electrification.</a:t>
            </a:r>
          </a:p>
        </p:txBody>
      </p:sp>
      <p:sp>
        <p:nvSpPr>
          <p:cNvPr id="4" name="Slide Number Placeholder 3"/>
          <p:cNvSpPr>
            <a:spLocks noGrp="1"/>
          </p:cNvSpPr>
          <p:nvPr>
            <p:ph type="sldNum" sz="quarter" idx="5"/>
          </p:nvPr>
        </p:nvSpPr>
        <p:spPr/>
        <p:txBody>
          <a:bodyPr/>
          <a:lstStyle/>
          <a:p>
            <a:fld id="{4292E7AB-9583-4EE9-8EAF-6CB8CF5884B3}" type="slidenum">
              <a:rPr lang="en-US" smtClean="0"/>
              <a:t>9</a:t>
            </a:fld>
            <a:endParaRPr lang="en-US"/>
          </a:p>
        </p:txBody>
      </p:sp>
    </p:spTree>
    <p:extLst>
      <p:ext uri="{BB962C8B-B14F-4D97-AF65-F5344CB8AC3E}">
        <p14:creationId xmlns:p14="http://schemas.microsoft.com/office/powerpoint/2010/main" val="405014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utilizing a broad range of fuels in our transportation system is illustrated in the following slide. This slide shows how rapidly we can decarbonize the fleet in there of penetration rates or percentages on the y-axis as a function of calendar year on the y-axis. This slide is based on modeling different scenarios for different technology options that might be pursued towards the goal of reaching a carbon neutral transportation future. This includes electrification options, such as fuel battery electric vehicles, hybrids, or fuel cells, as well as options such as natural gas or methane or hydrogen. The results show that to the extent that we as a society pursue any given decarbonization route single-mindedly that it will take longer and be less effective than the baseline scenario based on a “status quo” technology profile, which is based on regulations that were in place in the early 2020s. In particular, when we look at single-source strategies, all have limitations on how rapidly they can penetrate the in-use fleet. Electrification, for example, this might be the need to have a extended infrastructure of chargers and a expanded electrical grid. For fuels such as methane or hydrogen, they will have some limitations as to the availability of the fuels. But as you can see with the red line, you can actually decarbonize the fleet much more quickly when you use a mixture of all of the strategies to decarbonize the fleet. </a:t>
            </a:r>
          </a:p>
        </p:txBody>
      </p:sp>
      <p:sp>
        <p:nvSpPr>
          <p:cNvPr id="4" name="Slide Number Placeholder 3"/>
          <p:cNvSpPr>
            <a:spLocks noGrp="1"/>
          </p:cNvSpPr>
          <p:nvPr>
            <p:ph type="sldNum" sz="quarter" idx="5"/>
          </p:nvPr>
        </p:nvSpPr>
        <p:spPr/>
        <p:txBody>
          <a:bodyPr/>
          <a:lstStyle/>
          <a:p>
            <a:fld id="{4292E7AB-9583-4EE9-8EAF-6CB8CF5884B3}" type="slidenum">
              <a:rPr lang="en-US" smtClean="0"/>
              <a:t>10</a:t>
            </a:fld>
            <a:endParaRPr lang="en-US"/>
          </a:p>
        </p:txBody>
      </p:sp>
    </p:spTree>
    <p:extLst>
      <p:ext uri="{BB962C8B-B14F-4D97-AF65-F5344CB8AC3E}">
        <p14:creationId xmlns:p14="http://schemas.microsoft.com/office/powerpoint/2010/main" val="104652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ctrTitle"/>
          </p:nvPr>
        </p:nvSpPr>
        <p:spPr>
          <a:xfrm>
            <a:off x="533400" y="762000"/>
            <a:ext cx="8077200" cy="2133600"/>
          </a:xfrm>
        </p:spPr>
        <p:txBody>
          <a:bodyPr/>
          <a:lstStyle>
            <a:lvl1pPr>
              <a:defRPr sz="4800"/>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533400" y="3124200"/>
            <a:ext cx="8077200" cy="2362200"/>
          </a:xfrm>
        </p:spPr>
        <p:txBody>
          <a:bodyPr/>
          <a:lstStyle>
            <a:lvl1pPr marL="0" indent="0">
              <a:buFont typeface="Wingdings"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p:txBody>
          <a:bodyPr/>
          <a:lstStyle>
            <a:lvl1pPr>
              <a:defRPr dirty="0"/>
            </a:lvl1pPr>
          </a:lstStyle>
          <a:p>
            <a:pPr>
              <a:defRPr/>
            </a:pPr>
            <a:endParaRPr lang="en-US" altLang="en-US"/>
          </a:p>
        </p:txBody>
      </p:sp>
      <p:sp>
        <p:nvSpPr>
          <p:cNvPr id="6" name="Rectangle 6"/>
          <p:cNvSpPr>
            <a:spLocks noGrp="1" noChangeArrowheads="1"/>
          </p:cNvSpPr>
          <p:nvPr>
            <p:ph type="ftr" sz="quarter" idx="11"/>
          </p:nvPr>
        </p:nvSpPr>
        <p:spPr/>
        <p:txBody>
          <a:bodyPr/>
          <a:lstStyle>
            <a:lvl1pPr>
              <a:defRPr dirty="0"/>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C4CBF412-FDA6-4868-86A4-04786E3145EA}"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A5DF608-B163-41FB-A32C-5AC4E4D2BAC6}"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68412B6-DBED-41FA-96FA-6CA40DADFAFA}"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53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065477A-1DA2-4075-99C9-1FE5A6F1CA19}"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119AB48-187B-46D2-8864-21C8F0D8150B}"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0478A36-D8EC-4C9C-8E25-07BBD1182D0C}"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1119CE38-43FE-4520-A881-8A04ECA89348}"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7DAFEBB5-45D2-45F3-AE65-DBF9E217A6D1}"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D2F345E-B939-4250-8614-352EFB4BEAAE}"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15253A1-F48E-4F3D-B1D1-9BA1288EA30A}"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0B6F567-8B21-4C3B-BDDB-869067F650CA}"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0" descr="ppt_generic_backgrpund"/>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685800"/>
            <a:ext cx="82296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dirty="0">
                <a:cs typeface="+mn-cs"/>
              </a:defRPr>
            </a:lvl1pPr>
          </a:lstStyle>
          <a:p>
            <a:pPr>
              <a:defRPr/>
            </a:pPr>
            <a:endParaRPr lang="en-US" altLang="en-US"/>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dirty="0">
                <a:cs typeface="+mn-cs"/>
              </a:defRPr>
            </a:lvl1pPr>
          </a:lstStyle>
          <a:p>
            <a:pPr>
              <a:defRPr/>
            </a:pPr>
            <a:endParaRPr lang="en-US" altLang="en-US"/>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a:cs typeface="+mn-cs"/>
              </a:defRPr>
            </a:lvl1pPr>
          </a:lstStyle>
          <a:p>
            <a:pPr>
              <a:defRPr/>
            </a:pPr>
            <a:fld id="{4B1D66ED-7423-49DB-8098-57E979AC7A4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6" r:id="rId12"/>
  </p:sldLayoutIdLst>
  <p:hf hdr="0" ftr="0" dt="0"/>
  <p:txStyles>
    <p:title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Blip>
          <a:blip r:embed="rId15"/>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16"/>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17"/>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16"/>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17"/>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17"/>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17"/>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17"/>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ourworldindata.org/co2-emissions-from-transpor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epa.gov/ghgemissions/global-greenhouse-gas-overvie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38/s41467-023-4188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cei.noaa.gov/access/bill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3E707210"/><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65094" y="457200"/>
            <a:ext cx="8534400" cy="1143000"/>
          </a:xfrm>
        </p:spPr>
        <p:txBody>
          <a:bodyPr/>
          <a:lstStyle/>
          <a:p>
            <a:pPr algn="ctr"/>
            <a:r>
              <a:rPr lang="en-US" sz="3200" dirty="0"/>
              <a:t>The Role of OSAR in moving Towards a Sustainable Transportation Future</a:t>
            </a:r>
          </a:p>
        </p:txBody>
      </p:sp>
      <p:sp>
        <p:nvSpPr>
          <p:cNvPr id="28675" name="Rectangle 3"/>
          <p:cNvSpPr>
            <a:spLocks noGrp="1" noChangeArrowheads="1"/>
          </p:cNvSpPr>
          <p:nvPr>
            <p:ph type="subTitle" idx="1"/>
          </p:nvPr>
        </p:nvSpPr>
        <p:spPr>
          <a:xfrm>
            <a:off x="365094" y="1828800"/>
            <a:ext cx="8077200" cy="1143000"/>
          </a:xfrm>
        </p:spPr>
        <p:txBody>
          <a:bodyPr/>
          <a:lstStyle/>
          <a:p>
            <a:pPr algn="ctr">
              <a:defRPr/>
            </a:pPr>
            <a:r>
              <a:rPr lang="en-US" sz="2000" b="1" dirty="0"/>
              <a:t>Keynote - OSAR Conference</a:t>
            </a:r>
          </a:p>
          <a:p>
            <a:pPr algn="ctr">
              <a:defRPr/>
            </a:pPr>
            <a:r>
              <a:rPr lang="en-US" sz="2000" b="1" dirty="0"/>
              <a:t>April 2025</a:t>
            </a:r>
          </a:p>
        </p:txBody>
      </p:sp>
      <p:sp>
        <p:nvSpPr>
          <p:cNvPr id="14339" name="Rectangle 4"/>
          <p:cNvSpPr>
            <a:spLocks noChangeArrowheads="1"/>
          </p:cNvSpPr>
          <p:nvPr/>
        </p:nvSpPr>
        <p:spPr bwMode="auto">
          <a:xfrm>
            <a:off x="365094" y="2971800"/>
            <a:ext cx="8501332" cy="2112365"/>
          </a:xfrm>
          <a:prstGeom prst="rect">
            <a:avLst/>
          </a:prstGeom>
          <a:noFill/>
          <a:ln w="9525">
            <a:noFill/>
            <a:miter lim="800000"/>
            <a:headEnd/>
            <a:tailEnd/>
          </a:ln>
        </p:spPr>
        <p:txBody>
          <a:bodyPr wrap="square" lIns="63491" tIns="25396" rIns="63491" bIns="25396">
            <a:spAutoFit/>
          </a:bodyPr>
          <a:lstStyle/>
          <a:p>
            <a:pPr algn="ctr">
              <a:lnSpc>
                <a:spcPct val="93000"/>
              </a:lnSpc>
            </a:pPr>
            <a:r>
              <a:rPr lang="en-US" altLang="en-US" b="1" dirty="0"/>
              <a:t>Presented By:</a:t>
            </a:r>
          </a:p>
          <a:p>
            <a:pPr algn="ctr">
              <a:lnSpc>
                <a:spcPct val="93000"/>
              </a:lnSpc>
            </a:pPr>
            <a:endParaRPr lang="en-US" altLang="en-US" b="1" dirty="0"/>
          </a:p>
          <a:p>
            <a:pPr algn="ctr">
              <a:lnSpc>
                <a:spcPct val="93000"/>
              </a:lnSpc>
            </a:pPr>
            <a:r>
              <a:rPr lang="en-US" altLang="en-US" b="1" dirty="0"/>
              <a:t>Thomas Durbin, Kent Johnson, Georgios </a:t>
            </a:r>
            <a:r>
              <a:rPr lang="en-US" altLang="en-US" b="1" dirty="0" err="1"/>
              <a:t>Karavalakis</a:t>
            </a:r>
            <a:r>
              <a:rPr lang="en-US" altLang="en-US" b="1" dirty="0"/>
              <a:t>, </a:t>
            </a:r>
            <a:r>
              <a:rPr lang="en-US" altLang="en-US" b="1" dirty="0" err="1"/>
              <a:t>Zisimos</a:t>
            </a:r>
            <a:r>
              <a:rPr lang="en-US" altLang="en-US" b="1" dirty="0"/>
              <a:t> </a:t>
            </a:r>
            <a:r>
              <a:rPr lang="en-US" altLang="en-US" b="1" dirty="0" err="1"/>
              <a:t>Toumasatos</a:t>
            </a:r>
            <a:r>
              <a:rPr lang="en-US" altLang="en-US" b="1" dirty="0"/>
              <a:t>, Grace Johnson, and Troy </a:t>
            </a:r>
            <a:r>
              <a:rPr lang="en-US" altLang="en-US" b="1" dirty="0" err="1"/>
              <a:t>Hurren</a:t>
            </a:r>
            <a:r>
              <a:rPr lang="en-US" altLang="en-US" b="1" dirty="0"/>
              <a:t> </a:t>
            </a:r>
          </a:p>
          <a:p>
            <a:pPr algn="ctr">
              <a:lnSpc>
                <a:spcPct val="93000"/>
              </a:lnSpc>
            </a:pPr>
            <a:r>
              <a:rPr lang="en-US" altLang="en-US" b="1" dirty="0"/>
              <a:t>University of California, Riverside</a:t>
            </a:r>
          </a:p>
          <a:p>
            <a:pPr algn="ctr">
              <a:lnSpc>
                <a:spcPct val="93000"/>
              </a:lnSpc>
            </a:pPr>
            <a:r>
              <a:rPr lang="en-US" altLang="en-US" b="1" dirty="0"/>
              <a:t>Bourns College of Engineering</a:t>
            </a:r>
          </a:p>
          <a:p>
            <a:pPr algn="ctr">
              <a:lnSpc>
                <a:spcPct val="93000"/>
              </a:lnSpc>
            </a:pPr>
            <a:r>
              <a:rPr lang="en-US" altLang="en-US" b="1" dirty="0"/>
              <a:t>Center for Environmental Research and Technology</a:t>
            </a:r>
          </a:p>
          <a:p>
            <a:pPr algn="ctr">
              <a:lnSpc>
                <a:spcPct val="93000"/>
              </a:lnSpc>
            </a:pPr>
            <a:endParaRPr lang="en-US"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5" y="1127761"/>
            <a:ext cx="8237764" cy="609598"/>
          </a:xfrm>
        </p:spPr>
        <p:txBody>
          <a:bodyPr/>
          <a:lstStyle/>
          <a:p>
            <a:pPr algn="ctr"/>
            <a:r>
              <a:rPr lang="en-US" sz="2800" dirty="0">
                <a:solidFill>
                  <a:srgbClr val="0000FF"/>
                </a:solidFill>
              </a:rPr>
              <a:t>Various pathways will need to be pursued for transport decarbonization</a:t>
            </a:r>
          </a:p>
        </p:txBody>
      </p:sp>
      <p:sp>
        <p:nvSpPr>
          <p:cNvPr id="3" name="Slide Number Placeholder 2"/>
          <p:cNvSpPr>
            <a:spLocks noGrp="1"/>
          </p:cNvSpPr>
          <p:nvPr>
            <p:ph type="sldNum" sz="quarter" idx="12"/>
          </p:nvPr>
        </p:nvSpPr>
        <p:spPr/>
        <p:txBody>
          <a:bodyPr/>
          <a:lstStyle/>
          <a:p>
            <a:fld id="{2ACC94CC-BBF5-415A-A827-314E4F44A4E9}" type="slidenum">
              <a:rPr lang="en-US" smtClean="0"/>
              <a:t>10</a:t>
            </a:fld>
            <a:endParaRPr lang="en-US"/>
          </a:p>
        </p:txBody>
      </p:sp>
      <p:pic>
        <p:nvPicPr>
          <p:cNvPr id="6" name="Picture 5">
            <a:extLst>
              <a:ext uri="{FF2B5EF4-FFF2-40B4-BE49-F238E27FC236}">
                <a16:creationId xmlns:a16="http://schemas.microsoft.com/office/drawing/2014/main" id="{B3979B88-AA61-4A19-A753-517D17B0A81A}"/>
              </a:ext>
            </a:extLst>
          </p:cNvPr>
          <p:cNvPicPr>
            <a:picLocks noChangeAspect="1"/>
          </p:cNvPicPr>
          <p:nvPr/>
        </p:nvPicPr>
        <p:blipFill>
          <a:blip r:embed="rId3"/>
          <a:stretch>
            <a:fillRect/>
          </a:stretch>
        </p:blipFill>
        <p:spPr>
          <a:xfrm>
            <a:off x="611809" y="1737359"/>
            <a:ext cx="7569317" cy="3788093"/>
          </a:xfrm>
          <a:prstGeom prst="rect">
            <a:avLst/>
          </a:prstGeom>
        </p:spPr>
      </p:pic>
      <p:sp>
        <p:nvSpPr>
          <p:cNvPr id="9" name="TextBox 8">
            <a:extLst>
              <a:ext uri="{FF2B5EF4-FFF2-40B4-BE49-F238E27FC236}">
                <a16:creationId xmlns:a16="http://schemas.microsoft.com/office/drawing/2014/main" id="{D80859EB-204F-47F9-B1BD-79C2712B22B9}"/>
              </a:ext>
            </a:extLst>
          </p:cNvPr>
          <p:cNvSpPr txBox="1"/>
          <p:nvPr/>
        </p:nvSpPr>
        <p:spPr>
          <a:xfrm>
            <a:off x="204255" y="5599851"/>
            <a:ext cx="8138160" cy="461665"/>
          </a:xfrm>
          <a:prstGeom prst="rect">
            <a:avLst/>
          </a:prstGeom>
          <a:noFill/>
        </p:spPr>
        <p:txBody>
          <a:bodyPr wrap="square" rtlCol="0">
            <a:spAutoFit/>
          </a:bodyPr>
          <a:lstStyle/>
          <a:p>
            <a:r>
              <a:rPr lang="en-US" sz="1200" dirty="0">
                <a:latin typeface="Arial"/>
                <a:ea typeface="ＭＳ Ｐゴシック"/>
              </a:rPr>
              <a:t>Source: </a:t>
            </a:r>
            <a:r>
              <a:rPr lang="en-US" sz="1200" dirty="0" err="1">
                <a:latin typeface="Arial" panose="020B0604020202020204" pitchFamily="34" charset="0"/>
                <a:ea typeface="Calibri" panose="020F0502020204030204" pitchFamily="34" charset="0"/>
              </a:rPr>
              <a:t>Krammer</a:t>
            </a:r>
            <a:r>
              <a:rPr lang="en-US" sz="1200" dirty="0">
                <a:latin typeface="Arial" panose="020B0604020202020204" pitchFamily="34" charset="0"/>
                <a:ea typeface="Calibri" panose="020F0502020204030204" pitchFamily="34" charset="0"/>
              </a:rPr>
              <a:t>, U. Bothe, D., </a:t>
            </a:r>
            <a:r>
              <a:rPr lang="en-US" sz="1200" dirty="0" err="1">
                <a:latin typeface="Arial" panose="020B0604020202020204" pitchFamily="34" charset="0"/>
                <a:ea typeface="Calibri" panose="020F0502020204030204" pitchFamily="34" charset="0"/>
              </a:rPr>
              <a:t>Gatzen</a:t>
            </a:r>
            <a:r>
              <a:rPr lang="en-US" sz="1200" dirty="0">
                <a:latin typeface="Arial" panose="020B0604020202020204" pitchFamily="34" charset="0"/>
                <a:ea typeface="Calibri" panose="020F0502020204030204" pitchFamily="34" charset="0"/>
              </a:rPr>
              <a:t>, C, et al., 2022, FVV eV // Science for a moving society (FVV), Future Fuels: FVV Fuel Study </a:t>
            </a:r>
            <a:r>
              <a:rPr lang="en-US" sz="1200" dirty="0" err="1">
                <a:latin typeface="Arial" panose="020B0604020202020204" pitchFamily="34" charset="0"/>
                <a:ea typeface="Calibri" panose="020F0502020204030204" pitchFamily="34" charset="0"/>
              </a:rPr>
              <a:t>IVb</a:t>
            </a:r>
            <a:r>
              <a:rPr lang="en-US" sz="1200" dirty="0">
                <a:latin typeface="Arial" panose="020B0604020202020204" pitchFamily="34" charset="0"/>
                <a:ea typeface="Calibri" panose="020F0502020204030204" pitchFamily="34" charset="0"/>
              </a:rPr>
              <a:t> Follow-up study: Transformation of Mobility to the GHG-neutral Post-fossil Age, Project. No. 1452.</a:t>
            </a:r>
            <a:endParaRPr lang="en-GB" sz="1200" dirty="0">
              <a:latin typeface="Arial"/>
              <a:ea typeface="ＭＳ Ｐゴシック"/>
            </a:endParaRPr>
          </a:p>
        </p:txBody>
      </p:sp>
    </p:spTree>
    <p:extLst>
      <p:ext uri="{BB962C8B-B14F-4D97-AF65-F5344CB8AC3E}">
        <p14:creationId xmlns:p14="http://schemas.microsoft.com/office/powerpoint/2010/main" val="398789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AFDCF4-3394-484F-A757-0FD2BC84AD6E}"/>
              </a:ext>
            </a:extLst>
          </p:cNvPr>
          <p:cNvSpPr/>
          <p:nvPr/>
        </p:nvSpPr>
        <p:spPr>
          <a:xfrm>
            <a:off x="7426757" y="2311865"/>
            <a:ext cx="633643" cy="19700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1026683"/>
            <a:ext cx="6172200" cy="342900"/>
          </a:xfrm>
        </p:spPr>
        <p:txBody>
          <a:bodyPr>
            <a:normAutofit fontScale="90000"/>
          </a:bodyPr>
          <a:lstStyle/>
          <a:p>
            <a:pPr algn="ctr"/>
            <a:r>
              <a:rPr lang="en-US" sz="2250" dirty="0">
                <a:solidFill>
                  <a:schemeClr val="bg1"/>
                </a:solidFill>
              </a:rPr>
              <a:t>Renewable Fuels</a:t>
            </a:r>
          </a:p>
        </p:txBody>
      </p:sp>
      <p:sp>
        <p:nvSpPr>
          <p:cNvPr id="3" name="Content Placeholder 2"/>
          <p:cNvSpPr>
            <a:spLocks noGrp="1"/>
          </p:cNvSpPr>
          <p:nvPr>
            <p:ph idx="1"/>
          </p:nvPr>
        </p:nvSpPr>
        <p:spPr>
          <a:xfrm>
            <a:off x="4888" y="1356675"/>
            <a:ext cx="8431129" cy="3714750"/>
          </a:xfrm>
        </p:spPr>
        <p:txBody>
          <a:bodyPr>
            <a:normAutofit/>
          </a:bodyPr>
          <a:lstStyle/>
          <a:p>
            <a:r>
              <a:rPr lang="en-US" sz="1500" dirty="0"/>
              <a:t>In California, nearly 80% of diesel fuel is comprised of renewable fuels [Q1 2025]</a:t>
            </a:r>
            <a:r>
              <a:rPr lang="en-US" sz="1500" baseline="30000" dirty="0"/>
              <a:t>1</a:t>
            </a:r>
            <a:r>
              <a:rPr lang="en-US" sz="1500" dirty="0"/>
              <a:t>, with diesel fuel for off-road equipment required to be renewable</a:t>
            </a:r>
            <a:endParaRPr lang="en-US" sz="1500" baseline="30000" dirty="0"/>
          </a:p>
          <a:p>
            <a:r>
              <a:rPr lang="en-US" sz="1500" dirty="0"/>
              <a:t>Renewable Diesel (RD) has ~70% (100%?) carbon intensive benefit of electricity (basis CA current grid) </a:t>
            </a:r>
          </a:p>
          <a:p>
            <a:r>
              <a:rPr lang="en-US" sz="1500" dirty="0"/>
              <a:t>Biofuels provide carbon intensity benefits equivalent to electrifying </a:t>
            </a:r>
          </a:p>
          <a:p>
            <a:pPr lvl="1"/>
            <a:r>
              <a:rPr lang="en-US" sz="1500" dirty="0"/>
              <a:t>56%-80% of the Heavy-duty vehicles (HDVs) + off-road engines (OREs) in CA</a:t>
            </a:r>
          </a:p>
          <a:p>
            <a:pPr lvl="1"/>
            <a:r>
              <a:rPr lang="en-US" sz="1500" dirty="0"/>
              <a:t>70%-100% of off-road equipment (since RD required for off-road in CA)</a:t>
            </a:r>
          </a:p>
          <a:p>
            <a:pPr marL="0" indent="0">
              <a:buNone/>
            </a:pPr>
            <a:endParaRPr lang="en-US" sz="1950" dirty="0"/>
          </a:p>
        </p:txBody>
      </p:sp>
      <p:sp>
        <p:nvSpPr>
          <p:cNvPr id="4" name="Slide Number Placeholder 3"/>
          <p:cNvSpPr>
            <a:spLocks noGrp="1"/>
          </p:cNvSpPr>
          <p:nvPr>
            <p:ph type="sldNum" sz="quarter" idx="12"/>
          </p:nvPr>
        </p:nvSpPr>
        <p:spPr/>
        <p:txBody>
          <a:bodyPr/>
          <a:lstStyle/>
          <a:p>
            <a:pPr>
              <a:defRPr/>
            </a:pPr>
            <a:fld id="{9065477A-1DA2-4075-99C9-1FE5A6F1CA19}" type="slidenum">
              <a:rPr lang="en-US" altLang="en-US" smtClean="0"/>
              <a:pPr>
                <a:defRPr/>
              </a:pPr>
              <a:t>11</a:t>
            </a:fld>
            <a:endParaRPr lang="en-US" altLang="en-US" dirty="0"/>
          </a:p>
        </p:txBody>
      </p:sp>
      <p:pic>
        <p:nvPicPr>
          <p:cNvPr id="5" name="Picture 4">
            <a:extLst>
              <a:ext uri="{FF2B5EF4-FFF2-40B4-BE49-F238E27FC236}">
                <a16:creationId xmlns:a16="http://schemas.microsoft.com/office/drawing/2014/main" id="{973F2F3B-106A-4DBE-9C60-781AE35A0D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9054" y="3430547"/>
            <a:ext cx="4189997" cy="2031871"/>
          </a:xfrm>
          <a:prstGeom prst="rect">
            <a:avLst/>
          </a:prstGeom>
        </p:spPr>
      </p:pic>
      <p:sp>
        <p:nvSpPr>
          <p:cNvPr id="6" name="TextBox 5">
            <a:extLst>
              <a:ext uri="{FF2B5EF4-FFF2-40B4-BE49-F238E27FC236}">
                <a16:creationId xmlns:a16="http://schemas.microsoft.com/office/drawing/2014/main" id="{0F208D01-C8C4-4F15-9026-23AED3D2B169}"/>
              </a:ext>
            </a:extLst>
          </p:cNvPr>
          <p:cNvSpPr txBox="1"/>
          <p:nvPr/>
        </p:nvSpPr>
        <p:spPr>
          <a:xfrm>
            <a:off x="68233" y="5622313"/>
            <a:ext cx="8816549" cy="1200329"/>
          </a:xfrm>
          <a:prstGeom prst="rect">
            <a:avLst/>
          </a:prstGeom>
          <a:noFill/>
        </p:spPr>
        <p:txBody>
          <a:bodyPr wrap="square" rtlCol="0">
            <a:spAutoFit/>
          </a:bodyPr>
          <a:lstStyle/>
          <a:p>
            <a:r>
              <a:rPr lang="en-US" sz="1200" baseline="30000" dirty="0"/>
              <a:t>--- </a:t>
            </a:r>
            <a:r>
              <a:rPr lang="en-US" sz="1200" dirty="0"/>
              <a:t>1 </a:t>
            </a:r>
            <a:r>
              <a:rPr lang="en-US" sz="1200" b="0" i="0" strike="noStrike" kern="1200" dirty="0">
                <a:solidFill>
                  <a:srgbClr val="000000"/>
                </a:solidFill>
                <a:latin typeface="Arial" panose="020B0604020202020204" pitchFamily="34" charset="0"/>
              </a:rPr>
              <a:t>https</a:t>
            </a:r>
            <a:r>
              <a:rPr lang="en-US" sz="1200" b="0" i="0" strike="noStrike" kern="1200" baseline="0" dirty="0">
                <a:solidFill>
                  <a:srgbClr val="000000"/>
                </a:solidFill>
                <a:latin typeface="Arial" panose="020B0604020202020204" pitchFamily="34" charset="0"/>
              </a:rPr>
              <a:t>://ww2.arb.ca.gov/sites/default/files/2025-07/quarterlysummary_Q12025_2.xlsx </a:t>
            </a:r>
            <a:endParaRPr kumimoji="0" lang="en-US" altLang="en-US" sz="1200" b="0" i="0" strike="noStrike" cap="none" normalizeH="0" baseline="0" dirty="0">
              <a:ln>
                <a:noFill/>
              </a:ln>
              <a:effectLst/>
              <a:latin typeface="Arial" panose="020B0604020202020204" pitchFamily="34" charset="0"/>
            </a:endParaRPr>
          </a:p>
          <a:p>
            <a:r>
              <a:rPr lang="en-US" sz="1200" dirty="0"/>
              <a:t>     https://ww2.arb.ca.gov/news/first-time-50-california-diesel-fuel-replaced-clean-fuels</a:t>
            </a:r>
          </a:p>
          <a:p>
            <a:r>
              <a:rPr lang="en-US" sz="1200" dirty="0"/>
              <a:t>--- Diesel fuel = 102 gCO2e/MJ</a:t>
            </a:r>
          </a:p>
          <a:p>
            <a:r>
              <a:rPr lang="en-US" sz="1200" dirty="0"/>
              <a:t>--- Electricity value from electrical grid value of 80.55 gCO2e/MJ w/ BEVs being 3x more efficient. Probably overstated as diesel engines are getting towards 40% efficient now</a:t>
            </a:r>
          </a:p>
          <a:p>
            <a:r>
              <a:rPr lang="en-US" sz="1200" dirty="0"/>
              <a:t>--- Note negative carbon intensity for RNG is due to avoided methane emissions into the atmosphere </a:t>
            </a:r>
          </a:p>
        </p:txBody>
      </p:sp>
      <p:sp>
        <p:nvSpPr>
          <p:cNvPr id="7" name="Title 1">
            <a:extLst>
              <a:ext uri="{FF2B5EF4-FFF2-40B4-BE49-F238E27FC236}">
                <a16:creationId xmlns:a16="http://schemas.microsoft.com/office/drawing/2014/main" id="{0E1F7AAC-5F6E-4C4A-8539-5E5B8F77E9D8}"/>
              </a:ext>
            </a:extLst>
          </p:cNvPr>
          <p:cNvSpPr txBox="1">
            <a:spLocks/>
          </p:cNvSpPr>
          <p:nvPr/>
        </p:nvSpPr>
        <p:spPr bwMode="auto">
          <a:xfrm>
            <a:off x="1488642" y="781020"/>
            <a:ext cx="5938115" cy="372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700" b="1" dirty="0">
                <a:solidFill>
                  <a:srgbClr val="0000FF"/>
                </a:solidFill>
                <a:latin typeface="+mn-lt"/>
              </a:rPr>
              <a:t>Renewable Fuels</a:t>
            </a:r>
          </a:p>
        </p:txBody>
      </p:sp>
      <p:sp>
        <p:nvSpPr>
          <p:cNvPr id="10" name="TextBox 9">
            <a:extLst>
              <a:ext uri="{FF2B5EF4-FFF2-40B4-BE49-F238E27FC236}">
                <a16:creationId xmlns:a16="http://schemas.microsoft.com/office/drawing/2014/main" id="{F0591CF4-1A90-4B8B-B096-BEE0A3D7D78F}"/>
              </a:ext>
            </a:extLst>
          </p:cNvPr>
          <p:cNvSpPr txBox="1"/>
          <p:nvPr/>
        </p:nvSpPr>
        <p:spPr>
          <a:xfrm>
            <a:off x="7364183" y="2809488"/>
            <a:ext cx="758300" cy="584775"/>
          </a:xfrm>
          <a:prstGeom prst="rect">
            <a:avLst/>
          </a:prstGeom>
          <a:noFill/>
        </p:spPr>
        <p:txBody>
          <a:bodyPr wrap="square" rtlCol="0">
            <a:spAutoFit/>
          </a:bodyPr>
          <a:lstStyle/>
          <a:p>
            <a:r>
              <a:rPr lang="en-US" sz="1600" dirty="0">
                <a:latin typeface="+mn-lt"/>
                <a:ea typeface="Calibri" panose="020F0502020204030204" pitchFamily="34" charset="0"/>
                <a:cs typeface="Calibri" panose="020F0502020204030204" pitchFamily="34" charset="0"/>
              </a:rPr>
              <a:t>Diesel 102</a:t>
            </a:r>
          </a:p>
        </p:txBody>
      </p:sp>
      <p:sp>
        <p:nvSpPr>
          <p:cNvPr id="12" name="Rectangle 11">
            <a:extLst>
              <a:ext uri="{FF2B5EF4-FFF2-40B4-BE49-F238E27FC236}">
                <a16:creationId xmlns:a16="http://schemas.microsoft.com/office/drawing/2014/main" id="{17A5F6D7-89F4-4FAA-8B2B-A0784498D986}"/>
              </a:ext>
            </a:extLst>
          </p:cNvPr>
          <p:cNvSpPr/>
          <p:nvPr/>
        </p:nvSpPr>
        <p:spPr>
          <a:xfrm>
            <a:off x="8170373" y="2663086"/>
            <a:ext cx="908005" cy="15908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DABC126-FA1A-43E9-B14C-24719BC5FE72}"/>
              </a:ext>
            </a:extLst>
          </p:cNvPr>
          <p:cNvSpPr txBox="1"/>
          <p:nvPr/>
        </p:nvSpPr>
        <p:spPr>
          <a:xfrm>
            <a:off x="8082575" y="2751881"/>
            <a:ext cx="1066800" cy="830997"/>
          </a:xfrm>
          <a:prstGeom prst="rect">
            <a:avLst/>
          </a:prstGeom>
          <a:noFill/>
        </p:spPr>
        <p:txBody>
          <a:bodyPr wrap="square" rtlCol="0">
            <a:spAutoFit/>
          </a:bodyPr>
          <a:lstStyle/>
          <a:p>
            <a:r>
              <a:rPr lang="en-US" sz="1600" dirty="0">
                <a:latin typeface="+mn-lt"/>
                <a:ea typeface="Calibri" panose="020F0502020204030204" pitchFamily="34" charset="0"/>
                <a:cs typeface="Calibri" panose="020F0502020204030204" pitchFamily="34" charset="0"/>
              </a:rPr>
              <a:t>Base Electricity 80.55</a:t>
            </a:r>
          </a:p>
        </p:txBody>
      </p:sp>
      <p:sp>
        <p:nvSpPr>
          <p:cNvPr id="17" name="Rectangle 16">
            <a:extLst>
              <a:ext uri="{FF2B5EF4-FFF2-40B4-BE49-F238E27FC236}">
                <a16:creationId xmlns:a16="http://schemas.microsoft.com/office/drawing/2014/main" id="{5A54DE47-9A62-4912-A837-1A7F5C42B8A1}"/>
              </a:ext>
            </a:extLst>
          </p:cNvPr>
          <p:cNvSpPr/>
          <p:nvPr/>
        </p:nvSpPr>
        <p:spPr>
          <a:xfrm>
            <a:off x="4220453" y="3536378"/>
            <a:ext cx="512111" cy="1471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F28D60F-5DA4-4E59-B8EA-C13C296EEAA5}"/>
              </a:ext>
            </a:extLst>
          </p:cNvPr>
          <p:cNvSpPr txBox="1"/>
          <p:nvPr/>
        </p:nvSpPr>
        <p:spPr>
          <a:xfrm>
            <a:off x="4276525" y="3455920"/>
            <a:ext cx="605116" cy="253916"/>
          </a:xfrm>
          <a:prstGeom prst="rect">
            <a:avLst/>
          </a:prstGeom>
          <a:noFill/>
        </p:spPr>
        <p:txBody>
          <a:bodyPr wrap="square" rtlCol="0">
            <a:spAutoFit/>
          </a:bodyPr>
          <a:lstStyle/>
          <a:p>
            <a:r>
              <a:rPr lang="en-US" sz="1050" dirty="0"/>
              <a:t>35.8</a:t>
            </a:r>
          </a:p>
        </p:txBody>
      </p:sp>
      <p:cxnSp>
        <p:nvCxnSpPr>
          <p:cNvPr id="24" name="Straight Arrow Connector 23">
            <a:extLst>
              <a:ext uri="{FF2B5EF4-FFF2-40B4-BE49-F238E27FC236}">
                <a16:creationId xmlns:a16="http://schemas.microsoft.com/office/drawing/2014/main" id="{7D387A36-4444-4A01-9BAC-2DA592A27FCC}"/>
              </a:ext>
            </a:extLst>
          </p:cNvPr>
          <p:cNvCxnSpPr/>
          <p:nvPr/>
        </p:nvCxnSpPr>
        <p:spPr>
          <a:xfrm flipH="1">
            <a:off x="4744123" y="3603573"/>
            <a:ext cx="3952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C1451C8-1F32-469A-BB82-2FD9AC75B777}"/>
              </a:ext>
            </a:extLst>
          </p:cNvPr>
          <p:cNvCxnSpPr/>
          <p:nvPr/>
        </p:nvCxnSpPr>
        <p:spPr>
          <a:xfrm flipH="1">
            <a:off x="4744123" y="3868923"/>
            <a:ext cx="3952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931E0D9-252C-48A1-BFF5-B6D5570C8EE8}"/>
              </a:ext>
            </a:extLst>
          </p:cNvPr>
          <p:cNvSpPr txBox="1"/>
          <p:nvPr/>
        </p:nvSpPr>
        <p:spPr>
          <a:xfrm>
            <a:off x="5248525" y="3402059"/>
            <a:ext cx="832388" cy="307777"/>
          </a:xfrm>
          <a:prstGeom prst="rect">
            <a:avLst/>
          </a:prstGeom>
          <a:noFill/>
        </p:spPr>
        <p:txBody>
          <a:bodyPr wrap="square" rtlCol="0">
            <a:spAutoFit/>
          </a:bodyPr>
          <a:lstStyle/>
          <a:p>
            <a:r>
              <a:rPr lang="en-US" sz="1400" dirty="0"/>
              <a:t>2.25x</a:t>
            </a:r>
          </a:p>
        </p:txBody>
      </p:sp>
      <p:sp>
        <p:nvSpPr>
          <p:cNvPr id="27" name="TextBox 26">
            <a:extLst>
              <a:ext uri="{FF2B5EF4-FFF2-40B4-BE49-F238E27FC236}">
                <a16:creationId xmlns:a16="http://schemas.microsoft.com/office/drawing/2014/main" id="{60CC01A8-18DA-42AA-82C6-3F8B8FD7F98D}"/>
              </a:ext>
            </a:extLst>
          </p:cNvPr>
          <p:cNvSpPr txBox="1"/>
          <p:nvPr/>
        </p:nvSpPr>
        <p:spPr>
          <a:xfrm>
            <a:off x="5248525" y="3746609"/>
            <a:ext cx="582019" cy="307777"/>
          </a:xfrm>
          <a:prstGeom prst="rect">
            <a:avLst/>
          </a:prstGeom>
          <a:noFill/>
        </p:spPr>
        <p:txBody>
          <a:bodyPr wrap="square" rtlCol="0">
            <a:spAutoFit/>
          </a:bodyPr>
          <a:lstStyle/>
          <a:p>
            <a:r>
              <a:rPr lang="en-US" sz="1400" dirty="0"/>
              <a:t>3x</a:t>
            </a:r>
          </a:p>
        </p:txBody>
      </p:sp>
    </p:spTree>
    <p:extLst>
      <p:ext uri="{BB962C8B-B14F-4D97-AF65-F5344CB8AC3E}">
        <p14:creationId xmlns:p14="http://schemas.microsoft.com/office/powerpoint/2010/main" val="377018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C0913C-32D3-4906-9F45-24B427A95BCD}"/>
              </a:ext>
            </a:extLst>
          </p:cNvPr>
          <p:cNvSpPr txBox="1"/>
          <p:nvPr/>
        </p:nvSpPr>
        <p:spPr>
          <a:xfrm>
            <a:off x="1843245" y="5330589"/>
            <a:ext cx="2842338" cy="334707"/>
          </a:xfrm>
          <a:prstGeom prst="rect">
            <a:avLst/>
          </a:prstGeom>
          <a:noFill/>
        </p:spPr>
        <p:txBody>
          <a:bodyPr wrap="square" rtlCol="0">
            <a:spAutoFit/>
          </a:bodyPr>
          <a:lstStyle/>
          <a:p>
            <a:pPr algn="ctr"/>
            <a:r>
              <a:rPr lang="en-US" sz="1575" dirty="0">
                <a:solidFill>
                  <a:srgbClr val="FF0000"/>
                </a:solidFill>
              </a:rPr>
              <a:t>2010 SCR-equipped Diesels</a:t>
            </a:r>
          </a:p>
        </p:txBody>
      </p:sp>
      <p:sp>
        <p:nvSpPr>
          <p:cNvPr id="7" name="TextBox 6">
            <a:extLst>
              <a:ext uri="{FF2B5EF4-FFF2-40B4-BE49-F238E27FC236}">
                <a16:creationId xmlns:a16="http://schemas.microsoft.com/office/drawing/2014/main" id="{7724E931-4217-40C4-8AAB-E108A92C1CD1}"/>
              </a:ext>
            </a:extLst>
          </p:cNvPr>
          <p:cNvSpPr txBox="1"/>
          <p:nvPr/>
        </p:nvSpPr>
        <p:spPr>
          <a:xfrm>
            <a:off x="4798259" y="5319952"/>
            <a:ext cx="2571750" cy="577081"/>
          </a:xfrm>
          <a:prstGeom prst="rect">
            <a:avLst/>
          </a:prstGeom>
          <a:noFill/>
        </p:spPr>
        <p:txBody>
          <a:bodyPr wrap="square" rtlCol="0">
            <a:spAutoFit/>
          </a:bodyPr>
          <a:lstStyle/>
          <a:p>
            <a:r>
              <a:rPr lang="en-US" sz="1575" dirty="0">
                <a:solidFill>
                  <a:srgbClr val="00F26D"/>
                </a:solidFill>
              </a:rPr>
              <a:t>2027+ Diesels + 0.02 CNG</a:t>
            </a:r>
          </a:p>
        </p:txBody>
      </p:sp>
      <p:sp>
        <p:nvSpPr>
          <p:cNvPr id="10" name="Rectangle 2">
            <a:extLst>
              <a:ext uri="{FF2B5EF4-FFF2-40B4-BE49-F238E27FC236}">
                <a16:creationId xmlns:a16="http://schemas.microsoft.com/office/drawing/2014/main" id="{C14010E8-BE6C-466D-A1B1-33104C691959}"/>
              </a:ext>
            </a:extLst>
          </p:cNvPr>
          <p:cNvSpPr txBox="1">
            <a:spLocks noChangeArrowheads="1"/>
          </p:cNvSpPr>
          <p:nvPr/>
        </p:nvSpPr>
        <p:spPr>
          <a:xfrm>
            <a:off x="1197808" y="1371600"/>
            <a:ext cx="6631742" cy="571500"/>
          </a:xfrm>
          <a:prstGeom prst="rect">
            <a:avLst/>
          </a:prstGeom>
        </p:spPr>
        <p:txBody>
          <a:bodyPr/>
          <a:lst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a:lstStyle>
          <a:p>
            <a:pPr algn="ctr" defTabSz="514350" fontAlgn="auto">
              <a:spcBef>
                <a:spcPts val="0"/>
              </a:spcBef>
              <a:spcAft>
                <a:spcPts val="0"/>
              </a:spcAft>
              <a:defRPr/>
            </a:pPr>
            <a:endParaRPr lang="en-US" sz="2100" dirty="0">
              <a:latin typeface="Arial"/>
              <a:cs typeface="Arial"/>
            </a:endParaRPr>
          </a:p>
        </p:txBody>
      </p:sp>
      <p:sp>
        <p:nvSpPr>
          <p:cNvPr id="19" name="Content Placeholder 2">
            <a:extLst>
              <a:ext uri="{FF2B5EF4-FFF2-40B4-BE49-F238E27FC236}">
                <a16:creationId xmlns:a16="http://schemas.microsoft.com/office/drawing/2014/main" id="{CEEB04CC-762E-4011-A2C6-AF83FF28BE6F}"/>
              </a:ext>
            </a:extLst>
          </p:cNvPr>
          <p:cNvSpPr txBox="1">
            <a:spLocks/>
          </p:cNvSpPr>
          <p:nvPr/>
        </p:nvSpPr>
        <p:spPr>
          <a:xfrm>
            <a:off x="198522" y="1483907"/>
            <a:ext cx="8752973" cy="3714750"/>
          </a:xfrm>
          <a:prstGeom prst="rect">
            <a:avLst/>
          </a:prstGeom>
        </p:spPr>
        <p:txBody>
          <a:bodyPr>
            <a:normAutofit/>
          </a:bodyPr>
          <a:lstStyle>
            <a:lvl1pPr marL="342900" indent="-342900" algn="l" rtl="0" fontAlgn="base">
              <a:spcBef>
                <a:spcPct val="20000"/>
              </a:spcBef>
              <a:spcAft>
                <a:spcPct val="0"/>
              </a:spcAft>
              <a:buClr>
                <a:schemeClr val="tx2"/>
              </a:buClr>
              <a:buSzPct val="70000"/>
              <a:buFont typeface="Wingdings" pitchFamily="2" charset="2"/>
              <a:buBlip>
                <a:blip r:embed="rId2"/>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3"/>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4"/>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3"/>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9pPr>
          </a:lstStyle>
          <a:p>
            <a:r>
              <a:rPr lang="en-US" sz="1650" kern="0" dirty="0"/>
              <a:t>When biofuels are combined with ultralow NOx HDVs there is a potential for significant near and intermediate term benefits in both GHGs and exhaust pollutants, as the market transitions towards BEVs</a:t>
            </a:r>
          </a:p>
          <a:p>
            <a:r>
              <a:rPr lang="en-US" sz="1650" kern="0" dirty="0"/>
              <a:t>This could include both 2027+ diesel vehicles and current technology 0.02 g NOx CNG vehicles</a:t>
            </a:r>
          </a:p>
          <a:p>
            <a:pPr marL="0" indent="0">
              <a:buNone/>
            </a:pPr>
            <a:endParaRPr lang="en-US" sz="1950" kern="0" dirty="0"/>
          </a:p>
        </p:txBody>
      </p:sp>
      <p:sp>
        <p:nvSpPr>
          <p:cNvPr id="20" name="Title 1">
            <a:extLst>
              <a:ext uri="{FF2B5EF4-FFF2-40B4-BE49-F238E27FC236}">
                <a16:creationId xmlns:a16="http://schemas.microsoft.com/office/drawing/2014/main" id="{22416CB4-ECEF-4200-9978-07EE476FEB76}"/>
              </a:ext>
            </a:extLst>
          </p:cNvPr>
          <p:cNvSpPr txBox="1">
            <a:spLocks/>
          </p:cNvSpPr>
          <p:nvPr/>
        </p:nvSpPr>
        <p:spPr>
          <a:xfrm>
            <a:off x="1197809" y="973388"/>
            <a:ext cx="6172200" cy="342900"/>
          </a:xfrm>
          <a:prstGeom prst="rect">
            <a:avLst/>
          </a:prstGeom>
        </p:spPr>
        <p:txBody>
          <a:bodyPr/>
          <a:lst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a:lstStyle>
          <a:p>
            <a:pPr algn="ctr"/>
            <a:r>
              <a:rPr lang="en-US" sz="2700" kern="0" dirty="0">
                <a:solidFill>
                  <a:srgbClr val="0000FF"/>
                </a:solidFill>
              </a:rPr>
              <a:t>Biofuels + Ultraclean engines</a:t>
            </a:r>
          </a:p>
        </p:txBody>
      </p:sp>
      <p:pic>
        <p:nvPicPr>
          <p:cNvPr id="9" name="Picture 8">
            <a:extLst>
              <a:ext uri="{FF2B5EF4-FFF2-40B4-BE49-F238E27FC236}">
                <a16:creationId xmlns:a16="http://schemas.microsoft.com/office/drawing/2014/main" id="{87C1924B-C115-4B1C-87D4-FBD1681A46F4}"/>
              </a:ext>
            </a:extLst>
          </p:cNvPr>
          <p:cNvPicPr>
            <a:picLocks noChangeAspect="1"/>
          </p:cNvPicPr>
          <p:nvPr/>
        </p:nvPicPr>
        <p:blipFill>
          <a:blip r:embed="rId5"/>
          <a:stretch>
            <a:fillRect/>
          </a:stretch>
        </p:blipFill>
        <p:spPr>
          <a:xfrm>
            <a:off x="1764764" y="2727599"/>
            <a:ext cx="272430" cy="2638677"/>
          </a:xfrm>
          <a:prstGeom prst="rect">
            <a:avLst/>
          </a:prstGeom>
        </p:spPr>
      </p:pic>
      <p:pic>
        <p:nvPicPr>
          <p:cNvPr id="12" name="Picture 11">
            <a:extLst>
              <a:ext uri="{FF2B5EF4-FFF2-40B4-BE49-F238E27FC236}">
                <a16:creationId xmlns:a16="http://schemas.microsoft.com/office/drawing/2014/main" id="{A6C1B8BA-6B4D-40DC-B2E1-FA5C8F0E5AE8}"/>
              </a:ext>
            </a:extLst>
          </p:cNvPr>
          <p:cNvPicPr>
            <a:picLocks noChangeAspect="1"/>
          </p:cNvPicPr>
          <p:nvPr/>
        </p:nvPicPr>
        <p:blipFill>
          <a:blip r:embed="rId6"/>
          <a:stretch>
            <a:fillRect/>
          </a:stretch>
        </p:blipFill>
        <p:spPr>
          <a:xfrm>
            <a:off x="2133601" y="2736457"/>
            <a:ext cx="4363454" cy="2514951"/>
          </a:xfrm>
          <a:prstGeom prst="rect">
            <a:avLst/>
          </a:prstGeom>
        </p:spPr>
      </p:pic>
      <p:sp>
        <p:nvSpPr>
          <p:cNvPr id="4" name="Oval 3">
            <a:extLst>
              <a:ext uri="{FF2B5EF4-FFF2-40B4-BE49-F238E27FC236}">
                <a16:creationId xmlns:a16="http://schemas.microsoft.com/office/drawing/2014/main" id="{8562BDF3-F2B2-4B52-9E4D-896225ADE9F3}"/>
              </a:ext>
            </a:extLst>
          </p:cNvPr>
          <p:cNvSpPr/>
          <p:nvPr/>
        </p:nvSpPr>
        <p:spPr>
          <a:xfrm>
            <a:off x="2876828" y="5022860"/>
            <a:ext cx="775174" cy="2943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F28B8E-9CFA-4FDE-AFCB-3BB40892F114}"/>
              </a:ext>
            </a:extLst>
          </p:cNvPr>
          <p:cNvSpPr/>
          <p:nvPr/>
        </p:nvSpPr>
        <p:spPr>
          <a:xfrm>
            <a:off x="4949910" y="5029068"/>
            <a:ext cx="829716" cy="242931"/>
          </a:xfrm>
          <a:prstGeom prst="ellipse">
            <a:avLst/>
          </a:prstGeom>
          <a:noFill/>
          <a:ln w="57150">
            <a:solidFill>
              <a:srgbClr val="00F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73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14010E8-BE6C-466D-A1B1-33104C691959}"/>
              </a:ext>
            </a:extLst>
          </p:cNvPr>
          <p:cNvSpPr txBox="1">
            <a:spLocks noChangeArrowheads="1"/>
          </p:cNvSpPr>
          <p:nvPr/>
        </p:nvSpPr>
        <p:spPr>
          <a:xfrm>
            <a:off x="1197808" y="1371600"/>
            <a:ext cx="6631742" cy="571500"/>
          </a:xfrm>
          <a:prstGeom prst="rect">
            <a:avLst/>
          </a:prstGeom>
        </p:spPr>
        <p:txBody>
          <a:bodyPr/>
          <a:lst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a:lstStyle>
          <a:p>
            <a:pPr algn="ctr" defTabSz="514350" fontAlgn="auto">
              <a:spcBef>
                <a:spcPts val="0"/>
              </a:spcBef>
              <a:spcAft>
                <a:spcPts val="0"/>
              </a:spcAft>
              <a:defRPr/>
            </a:pPr>
            <a:endParaRPr lang="en-US" sz="2100" dirty="0">
              <a:latin typeface="Arial"/>
              <a:cs typeface="Arial"/>
            </a:endParaRPr>
          </a:p>
        </p:txBody>
      </p:sp>
      <p:sp>
        <p:nvSpPr>
          <p:cNvPr id="19" name="Content Placeholder 2">
            <a:extLst>
              <a:ext uri="{FF2B5EF4-FFF2-40B4-BE49-F238E27FC236}">
                <a16:creationId xmlns:a16="http://schemas.microsoft.com/office/drawing/2014/main" id="{CEEB04CC-762E-4011-A2C6-AF83FF28BE6F}"/>
              </a:ext>
            </a:extLst>
          </p:cNvPr>
          <p:cNvSpPr txBox="1">
            <a:spLocks/>
          </p:cNvSpPr>
          <p:nvPr/>
        </p:nvSpPr>
        <p:spPr>
          <a:xfrm>
            <a:off x="195513" y="1943100"/>
            <a:ext cx="8752973" cy="3714750"/>
          </a:xfrm>
          <a:prstGeom prst="rect">
            <a:avLst/>
          </a:prstGeom>
        </p:spPr>
        <p:txBody>
          <a:bodyPr>
            <a:normAutofit/>
          </a:bodyPr>
          <a:lstStyle>
            <a:lvl1pPr marL="342900" indent="-342900" algn="l" rtl="0" fontAlgn="base">
              <a:spcBef>
                <a:spcPct val="20000"/>
              </a:spcBef>
              <a:spcAft>
                <a:spcPct val="0"/>
              </a:spcAft>
              <a:buClr>
                <a:schemeClr val="tx2"/>
              </a:buClr>
              <a:buSzPct val="70000"/>
              <a:buFont typeface="Wingdings" pitchFamily="2" charset="2"/>
              <a:buBlip>
                <a:blip r:embed="rId2"/>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3"/>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4"/>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3"/>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9pPr>
          </a:lstStyle>
          <a:p>
            <a:r>
              <a:rPr lang="en-US" sz="1650" kern="0" dirty="0"/>
              <a:t>Base case EMFAC emissions inventory modeling (without ultralow NOx diesel engines) shows increases in vehicle population could be an important contributing factor to emissions inventories </a:t>
            </a:r>
            <a:endParaRPr lang="en-US" sz="1950" kern="0" dirty="0"/>
          </a:p>
        </p:txBody>
      </p:sp>
      <p:sp>
        <p:nvSpPr>
          <p:cNvPr id="20" name="Title 1">
            <a:extLst>
              <a:ext uri="{FF2B5EF4-FFF2-40B4-BE49-F238E27FC236}">
                <a16:creationId xmlns:a16="http://schemas.microsoft.com/office/drawing/2014/main" id="{22416CB4-ECEF-4200-9978-07EE476FEB76}"/>
              </a:ext>
            </a:extLst>
          </p:cNvPr>
          <p:cNvSpPr txBox="1">
            <a:spLocks/>
          </p:cNvSpPr>
          <p:nvPr/>
        </p:nvSpPr>
        <p:spPr>
          <a:xfrm>
            <a:off x="1344936" y="843000"/>
            <a:ext cx="6531808" cy="1009650"/>
          </a:xfrm>
          <a:prstGeom prst="rect">
            <a:avLst/>
          </a:prstGeom>
        </p:spPr>
        <p:txBody>
          <a:bodyPr/>
          <a:lst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a:lstStyle>
          <a:p>
            <a:pPr algn="ctr"/>
            <a:r>
              <a:rPr lang="en-US" sz="3200" kern="0" dirty="0">
                <a:solidFill>
                  <a:srgbClr val="0000FF"/>
                </a:solidFill>
              </a:rPr>
              <a:t>Understanding In Use Emissions and Emissions Inventories</a:t>
            </a:r>
          </a:p>
        </p:txBody>
      </p:sp>
      <p:pic>
        <p:nvPicPr>
          <p:cNvPr id="1026" name="Picture 2">
            <a:extLst>
              <a:ext uri="{FF2B5EF4-FFF2-40B4-BE49-F238E27FC236}">
                <a16:creationId xmlns:a16="http://schemas.microsoft.com/office/drawing/2014/main" id="{2BB6CCA8-E5B3-4B84-AB15-061DADD67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2594" y="3057647"/>
            <a:ext cx="3827920" cy="31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2F52B4AE-B30A-4954-A53D-90CEB6371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6" y="3186196"/>
            <a:ext cx="50897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24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14010E8-BE6C-466D-A1B1-33104C691959}"/>
              </a:ext>
            </a:extLst>
          </p:cNvPr>
          <p:cNvSpPr txBox="1">
            <a:spLocks noChangeArrowheads="1"/>
          </p:cNvSpPr>
          <p:nvPr/>
        </p:nvSpPr>
        <p:spPr>
          <a:xfrm>
            <a:off x="1197808" y="1371600"/>
            <a:ext cx="6631742" cy="571500"/>
          </a:xfrm>
          <a:prstGeom prst="rect">
            <a:avLst/>
          </a:prstGeom>
        </p:spPr>
        <p:txBody>
          <a:bodyPr/>
          <a:lst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a:lstStyle>
          <a:p>
            <a:pPr algn="ctr" defTabSz="514350" fontAlgn="auto">
              <a:spcBef>
                <a:spcPts val="0"/>
              </a:spcBef>
              <a:spcAft>
                <a:spcPts val="0"/>
              </a:spcAft>
              <a:defRPr/>
            </a:pPr>
            <a:endParaRPr lang="en-US" sz="2100" dirty="0">
              <a:latin typeface="Arial"/>
              <a:cs typeface="Arial"/>
            </a:endParaRPr>
          </a:p>
        </p:txBody>
      </p:sp>
      <p:sp>
        <p:nvSpPr>
          <p:cNvPr id="19" name="Content Placeholder 2">
            <a:extLst>
              <a:ext uri="{FF2B5EF4-FFF2-40B4-BE49-F238E27FC236}">
                <a16:creationId xmlns:a16="http://schemas.microsoft.com/office/drawing/2014/main" id="{CEEB04CC-762E-4011-A2C6-AF83FF28BE6F}"/>
              </a:ext>
            </a:extLst>
          </p:cNvPr>
          <p:cNvSpPr txBox="1">
            <a:spLocks/>
          </p:cNvSpPr>
          <p:nvPr/>
        </p:nvSpPr>
        <p:spPr>
          <a:xfrm>
            <a:off x="195513" y="1371600"/>
            <a:ext cx="8752973" cy="3714750"/>
          </a:xfrm>
          <a:prstGeom prst="rect">
            <a:avLst/>
          </a:prstGeom>
        </p:spPr>
        <p:txBody>
          <a:bodyPr>
            <a:normAutofit/>
          </a:bodyPr>
          <a:lstStyle>
            <a:lvl1pPr marL="342900" indent="-342900" algn="l" rtl="0" fontAlgn="base">
              <a:spcBef>
                <a:spcPct val="20000"/>
              </a:spcBef>
              <a:spcAft>
                <a:spcPct val="0"/>
              </a:spcAft>
              <a:buClr>
                <a:schemeClr val="tx2"/>
              </a:buClr>
              <a:buSzPct val="70000"/>
              <a:buFont typeface="Wingdings" pitchFamily="2" charset="2"/>
              <a:buBlip>
                <a:blip r:embed="rId2"/>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3"/>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4"/>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3"/>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9pPr>
          </a:lstStyle>
          <a:p>
            <a:r>
              <a:rPr lang="en-US" sz="1650" kern="0" dirty="0"/>
              <a:t>Incorporating ultralow NOx diesel engines could have a dramatic impact on emissions inventories.</a:t>
            </a:r>
          </a:p>
          <a:p>
            <a:r>
              <a:rPr lang="en-US" sz="1650" kern="0" dirty="0"/>
              <a:t>95% of the NOx emissions reductions between 2025 and 2040 for heavy-duty vehicles could come from fleet turn over with ultralow NOx diesel vehicles……</a:t>
            </a:r>
          </a:p>
          <a:p>
            <a:pPr marL="0" indent="0">
              <a:spcBef>
                <a:spcPts val="0"/>
              </a:spcBef>
              <a:buNone/>
            </a:pPr>
            <a:r>
              <a:rPr lang="en-US" sz="3600" kern="0" dirty="0"/>
              <a:t>       </a:t>
            </a:r>
            <a:r>
              <a:rPr lang="en-US" sz="3600" kern="0" dirty="0">
                <a:solidFill>
                  <a:srgbClr val="FF0000"/>
                </a:solidFill>
              </a:rPr>
              <a:t>If we can keep the vehicles clean</a:t>
            </a:r>
            <a:r>
              <a:rPr lang="en-US" sz="3600" kern="0" dirty="0"/>
              <a:t> </a:t>
            </a:r>
          </a:p>
          <a:p>
            <a:pPr marL="0" indent="0">
              <a:buNone/>
            </a:pPr>
            <a:endParaRPr lang="en-US" sz="1950" kern="0" dirty="0"/>
          </a:p>
        </p:txBody>
      </p:sp>
      <p:sp>
        <p:nvSpPr>
          <p:cNvPr id="20" name="Title 1">
            <a:extLst>
              <a:ext uri="{FF2B5EF4-FFF2-40B4-BE49-F238E27FC236}">
                <a16:creationId xmlns:a16="http://schemas.microsoft.com/office/drawing/2014/main" id="{22416CB4-ECEF-4200-9978-07EE476FEB76}"/>
              </a:ext>
            </a:extLst>
          </p:cNvPr>
          <p:cNvSpPr txBox="1">
            <a:spLocks/>
          </p:cNvSpPr>
          <p:nvPr/>
        </p:nvSpPr>
        <p:spPr>
          <a:xfrm>
            <a:off x="-76200" y="802544"/>
            <a:ext cx="9296400" cy="494303"/>
          </a:xfrm>
          <a:prstGeom prst="rect">
            <a:avLst/>
          </a:prstGeom>
        </p:spPr>
        <p:txBody>
          <a:bodyPr/>
          <a:lst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a:lstStyle>
          <a:p>
            <a:pPr algn="ctr"/>
            <a:r>
              <a:rPr lang="en-US" sz="3200" kern="0" dirty="0">
                <a:solidFill>
                  <a:srgbClr val="0000FF"/>
                </a:solidFill>
              </a:rPr>
              <a:t>Potential Importance of Ultralow NOx Engines</a:t>
            </a:r>
          </a:p>
        </p:txBody>
      </p:sp>
      <p:pic>
        <p:nvPicPr>
          <p:cNvPr id="2050" name="Picture 2">
            <a:extLst>
              <a:ext uri="{FF2B5EF4-FFF2-40B4-BE49-F238E27FC236}">
                <a16:creationId xmlns:a16="http://schemas.microsoft.com/office/drawing/2014/main" id="{DB91F9D8-7EF6-415D-815F-C4BD72907C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808" y="3048000"/>
            <a:ext cx="680319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2">
            <a:extLst>
              <a:ext uri="{FF2B5EF4-FFF2-40B4-BE49-F238E27FC236}">
                <a16:creationId xmlns:a16="http://schemas.microsoft.com/office/drawing/2014/main" id="{93D03E7E-683D-4DE9-8E6D-66E5C8903A34}"/>
              </a:ext>
            </a:extLst>
          </p:cNvPr>
          <p:cNvSpPr txBox="1"/>
          <p:nvPr/>
        </p:nvSpPr>
        <p:spPr>
          <a:xfrm>
            <a:off x="304800" y="6427113"/>
            <a:ext cx="8915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ea typeface="ＭＳ Ｐゴシック"/>
              </a:rPr>
              <a:t>Source: </a:t>
            </a:r>
            <a:r>
              <a:rPr lang="en-US" sz="1100" dirty="0">
                <a:effectLst/>
                <a:ea typeface="Times New Roman" panose="02020603050405020304" pitchFamily="18" charset="0"/>
              </a:rPr>
              <a:t>Troy Hurren; Thomas D. Durbin; Kent C. Johnson, Georgios Karavalakis, 2025, </a:t>
            </a:r>
            <a:r>
              <a:rPr lang="en-US" sz="1100" b="0" i="0" dirty="0">
                <a:solidFill>
                  <a:srgbClr val="222222"/>
                </a:solidFill>
                <a:effectLst/>
                <a:latin typeface="Arial" panose="020B0604020202020204" pitchFamily="34" charset="0"/>
              </a:rPr>
              <a:t>The Impacts of improving heavy-duty internal combustion engine technology on reducing NOx emissions inventories going into the future</a:t>
            </a:r>
            <a:r>
              <a:rPr lang="en-US" sz="1100" dirty="0">
                <a:effectLst/>
                <a:ea typeface="Calibri" panose="020F0502020204030204" pitchFamily="34" charset="0"/>
              </a:rPr>
              <a:t> , </a:t>
            </a:r>
            <a:r>
              <a:rPr lang="en-US" sz="1100" dirty="0">
                <a:effectLst/>
                <a:ea typeface="Times New Roman" panose="02020603050405020304" pitchFamily="18" charset="0"/>
              </a:rPr>
              <a:t>Science of the Total Environment., 986, 179781</a:t>
            </a:r>
            <a:endParaRPr lang="en-US" sz="1100" dirty="0"/>
          </a:p>
        </p:txBody>
      </p:sp>
    </p:spTree>
    <p:extLst>
      <p:ext uri="{BB962C8B-B14F-4D97-AF65-F5344CB8AC3E}">
        <p14:creationId xmlns:p14="http://schemas.microsoft.com/office/powerpoint/2010/main" val="413736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1F50665-39C5-4070-A10A-9A40DFFE62D8}"/>
              </a:ext>
            </a:extLst>
          </p:cNvPr>
          <p:cNvSpPr txBox="1"/>
          <p:nvPr/>
        </p:nvSpPr>
        <p:spPr>
          <a:xfrm>
            <a:off x="1471787" y="897699"/>
            <a:ext cx="6200423" cy="954107"/>
          </a:xfrm>
          <a:prstGeom prst="rect">
            <a:avLst/>
          </a:prstGeom>
          <a:noFill/>
        </p:spPr>
        <p:txBody>
          <a:bodyPr wrap="square">
            <a:spAutoFit/>
          </a:bodyPr>
          <a:lstStyle/>
          <a:p>
            <a:pPr algn="ctr" defTabSz="685800" fontAlgn="auto">
              <a:spcBef>
                <a:spcPts val="0"/>
              </a:spcBef>
              <a:spcAft>
                <a:spcPts val="0"/>
              </a:spcAft>
              <a:defRPr/>
            </a:pPr>
            <a:r>
              <a:rPr lang="en-US" sz="2800" b="1" dirty="0">
                <a:solidFill>
                  <a:srgbClr val="0000FF"/>
                </a:solidFill>
                <a:latin typeface="Arial"/>
                <a:cs typeface="Arial"/>
              </a:rPr>
              <a:t>Trends CE-CERT is examining in heavy-duty vehicle emissions</a:t>
            </a:r>
          </a:p>
        </p:txBody>
      </p:sp>
      <p:pic>
        <p:nvPicPr>
          <p:cNvPr id="3" name="Picture 2">
            <a:extLst>
              <a:ext uri="{FF2B5EF4-FFF2-40B4-BE49-F238E27FC236}">
                <a16:creationId xmlns:a16="http://schemas.microsoft.com/office/drawing/2014/main" id="{B8D03E10-4FF3-49BC-B83D-E54C11D4E77F}"/>
              </a:ext>
            </a:extLst>
          </p:cNvPr>
          <p:cNvPicPr>
            <a:picLocks noChangeAspect="1"/>
          </p:cNvPicPr>
          <p:nvPr/>
        </p:nvPicPr>
        <p:blipFill>
          <a:blip r:embed="rId2"/>
          <a:stretch>
            <a:fillRect/>
          </a:stretch>
        </p:blipFill>
        <p:spPr>
          <a:xfrm>
            <a:off x="728662" y="3138890"/>
            <a:ext cx="7686675" cy="3321844"/>
          </a:xfrm>
          <a:prstGeom prst="rect">
            <a:avLst/>
          </a:prstGeom>
        </p:spPr>
      </p:pic>
      <p:sp>
        <p:nvSpPr>
          <p:cNvPr id="5" name="Oval 4">
            <a:extLst>
              <a:ext uri="{FF2B5EF4-FFF2-40B4-BE49-F238E27FC236}">
                <a16:creationId xmlns:a16="http://schemas.microsoft.com/office/drawing/2014/main" id="{71F28B8E-9CFA-4FDE-AFCB-3BB40892F114}"/>
              </a:ext>
            </a:extLst>
          </p:cNvPr>
          <p:cNvSpPr/>
          <p:nvPr/>
        </p:nvSpPr>
        <p:spPr>
          <a:xfrm>
            <a:off x="4191000" y="2311407"/>
            <a:ext cx="4495800" cy="1527147"/>
          </a:xfrm>
          <a:prstGeom prst="ellipse">
            <a:avLst/>
          </a:prstGeom>
          <a:noFill/>
          <a:ln w="57150">
            <a:solidFill>
              <a:srgbClr val="00F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24E931-4217-40C4-8AAB-E108A92C1CD1}"/>
              </a:ext>
            </a:extLst>
          </p:cNvPr>
          <p:cNvSpPr txBox="1"/>
          <p:nvPr/>
        </p:nvSpPr>
        <p:spPr>
          <a:xfrm>
            <a:off x="5776356" y="2265548"/>
            <a:ext cx="2120314" cy="923330"/>
          </a:xfrm>
          <a:prstGeom prst="rect">
            <a:avLst/>
          </a:prstGeom>
          <a:noFill/>
        </p:spPr>
        <p:txBody>
          <a:bodyPr wrap="square" rtlCol="0">
            <a:spAutoFit/>
          </a:bodyPr>
          <a:lstStyle/>
          <a:p>
            <a:r>
              <a:rPr lang="en-US" sz="2700" dirty="0">
                <a:solidFill>
                  <a:srgbClr val="00F26D"/>
                </a:solidFill>
              </a:rPr>
              <a:t>Available Now</a:t>
            </a:r>
          </a:p>
        </p:txBody>
      </p:sp>
      <p:sp>
        <p:nvSpPr>
          <p:cNvPr id="4" name="Oval 3">
            <a:extLst>
              <a:ext uri="{FF2B5EF4-FFF2-40B4-BE49-F238E27FC236}">
                <a16:creationId xmlns:a16="http://schemas.microsoft.com/office/drawing/2014/main" id="{8562BDF3-F2B2-4B52-9E4D-896225ADE9F3}"/>
              </a:ext>
            </a:extLst>
          </p:cNvPr>
          <p:cNvSpPr/>
          <p:nvPr/>
        </p:nvSpPr>
        <p:spPr>
          <a:xfrm>
            <a:off x="1128998" y="3009180"/>
            <a:ext cx="2195191" cy="5664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5C0913C-32D3-4906-9F45-24B427A95BCD}"/>
              </a:ext>
            </a:extLst>
          </p:cNvPr>
          <p:cNvSpPr txBox="1"/>
          <p:nvPr/>
        </p:nvSpPr>
        <p:spPr>
          <a:xfrm>
            <a:off x="1345165" y="2456342"/>
            <a:ext cx="1762856" cy="415498"/>
          </a:xfrm>
          <a:prstGeom prst="rect">
            <a:avLst/>
          </a:prstGeom>
          <a:noFill/>
        </p:spPr>
        <p:txBody>
          <a:bodyPr wrap="square" rtlCol="0">
            <a:spAutoFit/>
          </a:bodyPr>
          <a:lstStyle/>
          <a:p>
            <a:r>
              <a:rPr lang="en-US" sz="2100" dirty="0">
                <a:solidFill>
                  <a:srgbClr val="FF0000"/>
                </a:solidFill>
              </a:rPr>
              <a:t>Regulations</a:t>
            </a:r>
          </a:p>
        </p:txBody>
      </p:sp>
      <p:sp>
        <p:nvSpPr>
          <p:cNvPr id="8" name="TextBox 22">
            <a:extLst>
              <a:ext uri="{FF2B5EF4-FFF2-40B4-BE49-F238E27FC236}">
                <a16:creationId xmlns:a16="http://schemas.microsoft.com/office/drawing/2014/main" id="{E63235FB-3067-425B-B9BA-FC5A128E54AD}"/>
              </a:ext>
            </a:extLst>
          </p:cNvPr>
          <p:cNvSpPr txBox="1"/>
          <p:nvPr/>
        </p:nvSpPr>
        <p:spPr>
          <a:xfrm>
            <a:off x="304800" y="6427113"/>
            <a:ext cx="8915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ea typeface="ＭＳ Ｐゴシック"/>
              </a:rPr>
              <a:t>Source: </a:t>
            </a:r>
            <a:r>
              <a:rPr lang="en-US" sz="1100" dirty="0">
                <a:effectLst/>
                <a:ea typeface="Times New Roman" panose="02020603050405020304" pitchFamily="18" charset="0"/>
              </a:rPr>
              <a:t>Troy Hurren; Thomas D. Durbin; Kent C. Johnson, Georgios Karavalakis, 2025, </a:t>
            </a:r>
            <a:r>
              <a:rPr lang="en-US" sz="1100" b="0" i="0" dirty="0">
                <a:solidFill>
                  <a:srgbClr val="222222"/>
                </a:solidFill>
                <a:effectLst/>
                <a:latin typeface="Arial" panose="020B0604020202020204" pitchFamily="34" charset="0"/>
              </a:rPr>
              <a:t>The Impacts of improving heavy-duty internal combustion engine technology on reducing NOx emissions inventories going into the future</a:t>
            </a:r>
            <a:r>
              <a:rPr lang="en-US" sz="1100" dirty="0">
                <a:effectLst/>
                <a:ea typeface="Calibri" panose="020F0502020204030204" pitchFamily="34" charset="0"/>
              </a:rPr>
              <a:t> , </a:t>
            </a:r>
            <a:r>
              <a:rPr lang="en-US" sz="1100" dirty="0">
                <a:effectLst/>
                <a:ea typeface="Times New Roman" panose="02020603050405020304" pitchFamily="18" charset="0"/>
              </a:rPr>
              <a:t>Science of the Total Environment., 986, 179781</a:t>
            </a:r>
            <a:endParaRPr lang="en-US" sz="1100" dirty="0"/>
          </a:p>
        </p:txBody>
      </p:sp>
    </p:spTree>
    <p:extLst>
      <p:ext uri="{BB962C8B-B14F-4D97-AF65-F5344CB8AC3E}">
        <p14:creationId xmlns:p14="http://schemas.microsoft.com/office/powerpoint/2010/main" val="334288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303BE6-A1B7-4D97-A07A-36C51AC71135}"/>
              </a:ext>
            </a:extLst>
          </p:cNvPr>
          <p:cNvSpPr/>
          <p:nvPr/>
        </p:nvSpPr>
        <p:spPr>
          <a:xfrm>
            <a:off x="430905" y="3047863"/>
            <a:ext cx="4237034" cy="637190"/>
          </a:xfrm>
          <a:prstGeom prst="rect">
            <a:avLst/>
          </a:prstGeom>
          <a:solidFill>
            <a:schemeClr val="l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Ø"/>
            </a:pPr>
            <a:r>
              <a:rPr lang="en-US" sz="1650" dirty="0">
                <a:solidFill>
                  <a:srgbClr val="195CB3"/>
                </a:solidFill>
              </a:rPr>
              <a:t>OSAR includes</a:t>
            </a:r>
          </a:p>
          <a:p>
            <a:pPr marL="520316" lvl="1" indent="-231458">
              <a:buFont typeface="Wingdings" panose="05000000000000000000" pitchFamily="2" charset="2"/>
              <a:buChar char="§"/>
            </a:pPr>
            <a:r>
              <a:rPr lang="en-US" sz="1650" dirty="0">
                <a:solidFill>
                  <a:srgbClr val="195CB3"/>
                </a:solidFill>
              </a:rPr>
              <a:t>NOx, PM, GPS, CAN, and other sensors</a:t>
            </a:r>
          </a:p>
          <a:p>
            <a:pPr marL="520316" lvl="1" indent="-231458">
              <a:buFont typeface="Wingdings" panose="05000000000000000000" pitchFamily="2" charset="2"/>
              <a:buChar char="§"/>
            </a:pPr>
            <a:r>
              <a:rPr lang="en-US" sz="1650" dirty="0">
                <a:solidFill>
                  <a:srgbClr val="195CB3"/>
                </a:solidFill>
              </a:rPr>
              <a:t>Auto starting and shutdown to capture cold starts and all truck operation</a:t>
            </a:r>
          </a:p>
        </p:txBody>
      </p:sp>
      <p:sp>
        <p:nvSpPr>
          <p:cNvPr id="2" name="Title 1">
            <a:extLst>
              <a:ext uri="{FF2B5EF4-FFF2-40B4-BE49-F238E27FC236}">
                <a16:creationId xmlns:a16="http://schemas.microsoft.com/office/drawing/2014/main" id="{EB55ADC5-681C-44D5-A3B6-90B0FD50F88E}"/>
              </a:ext>
            </a:extLst>
          </p:cNvPr>
          <p:cNvSpPr>
            <a:spLocks noGrp="1"/>
          </p:cNvSpPr>
          <p:nvPr>
            <p:ph type="title"/>
          </p:nvPr>
        </p:nvSpPr>
        <p:spPr>
          <a:xfrm>
            <a:off x="694148" y="1125079"/>
            <a:ext cx="7947582" cy="545484"/>
          </a:xfrm>
        </p:spPr>
        <p:txBody>
          <a:bodyPr>
            <a:noAutofit/>
          </a:bodyPr>
          <a:lstStyle/>
          <a:p>
            <a:r>
              <a:rPr lang="en-US" sz="3000" b="1" dirty="0">
                <a:solidFill>
                  <a:srgbClr val="0000FF"/>
                </a:solidFill>
              </a:rPr>
              <a:t>CE-CERT Methodology is </a:t>
            </a:r>
            <a:br>
              <a:rPr lang="en-US" sz="3000" b="1" dirty="0">
                <a:solidFill>
                  <a:srgbClr val="0000FF"/>
                </a:solidFill>
              </a:rPr>
            </a:br>
            <a:r>
              <a:rPr lang="en-US" sz="3000" b="1" dirty="0">
                <a:solidFill>
                  <a:srgbClr val="0000FF"/>
                </a:solidFill>
              </a:rPr>
              <a:t>On Board Sensing and Reporting (OSAR)</a:t>
            </a:r>
          </a:p>
        </p:txBody>
      </p:sp>
      <p:sp>
        <p:nvSpPr>
          <p:cNvPr id="3" name="Content Placeholder 2">
            <a:extLst>
              <a:ext uri="{FF2B5EF4-FFF2-40B4-BE49-F238E27FC236}">
                <a16:creationId xmlns:a16="http://schemas.microsoft.com/office/drawing/2014/main" id="{388EA6C5-B0B0-4E43-AD6B-FAE91DBB05D2}"/>
              </a:ext>
            </a:extLst>
          </p:cNvPr>
          <p:cNvSpPr>
            <a:spLocks noGrp="1"/>
          </p:cNvSpPr>
          <p:nvPr>
            <p:ph idx="1"/>
          </p:nvPr>
        </p:nvSpPr>
        <p:spPr>
          <a:xfrm>
            <a:off x="430905" y="1709828"/>
            <a:ext cx="7073878" cy="1194741"/>
          </a:xfrm>
        </p:spPr>
        <p:txBody>
          <a:bodyPr>
            <a:normAutofit/>
          </a:bodyPr>
          <a:lstStyle/>
          <a:p>
            <a:pPr>
              <a:buFont typeface="Wingdings" panose="05000000000000000000" pitchFamily="2" charset="2"/>
              <a:buChar char="Ø"/>
            </a:pPr>
            <a:r>
              <a:rPr lang="en-US" sz="1650" dirty="0">
                <a:solidFill>
                  <a:srgbClr val="195CB3"/>
                </a:solidFill>
              </a:rPr>
              <a:t>Onboard Sensing Analysis and Reporting (OSAR) was developed for continuous monitoring of diesel technologies annually</a:t>
            </a:r>
          </a:p>
          <a:p>
            <a:pPr>
              <a:buFont typeface="Wingdings" panose="05000000000000000000" pitchFamily="2" charset="2"/>
              <a:buChar char="Ø"/>
            </a:pPr>
            <a:r>
              <a:rPr lang="en-US" sz="1650" dirty="0">
                <a:solidFill>
                  <a:srgbClr val="195CB3"/>
                </a:solidFill>
              </a:rPr>
              <a:t>OSAR started out as a consortium lead research initiative, but has now grown to over nine funded programs</a:t>
            </a:r>
          </a:p>
        </p:txBody>
      </p:sp>
      <p:pic>
        <p:nvPicPr>
          <p:cNvPr id="5" name="Picture 4">
            <a:extLst>
              <a:ext uri="{FF2B5EF4-FFF2-40B4-BE49-F238E27FC236}">
                <a16:creationId xmlns:a16="http://schemas.microsoft.com/office/drawing/2014/main" id="{397FE474-C063-4BDF-A3FA-0E70E4F2ED5B}"/>
              </a:ext>
            </a:extLst>
          </p:cNvPr>
          <p:cNvPicPr>
            <a:picLocks noChangeAspect="1"/>
          </p:cNvPicPr>
          <p:nvPr/>
        </p:nvPicPr>
        <p:blipFill>
          <a:blip r:embed="rId2"/>
          <a:stretch>
            <a:fillRect/>
          </a:stretch>
        </p:blipFill>
        <p:spPr>
          <a:xfrm>
            <a:off x="324343" y="3997060"/>
            <a:ext cx="4450157" cy="1800986"/>
          </a:xfrm>
          <a:prstGeom prst="rect">
            <a:avLst/>
          </a:prstGeom>
        </p:spPr>
      </p:pic>
      <p:pic>
        <p:nvPicPr>
          <p:cNvPr id="7" name="Picture 6">
            <a:extLst>
              <a:ext uri="{FF2B5EF4-FFF2-40B4-BE49-F238E27FC236}">
                <a16:creationId xmlns:a16="http://schemas.microsoft.com/office/drawing/2014/main" id="{2E1178F0-691D-46C1-97EA-0416696EAD2A}"/>
              </a:ext>
            </a:extLst>
          </p:cNvPr>
          <p:cNvPicPr>
            <a:picLocks noChangeAspect="1"/>
          </p:cNvPicPr>
          <p:nvPr/>
        </p:nvPicPr>
        <p:blipFill>
          <a:blip r:embed="rId3"/>
          <a:stretch>
            <a:fillRect/>
          </a:stretch>
        </p:blipFill>
        <p:spPr>
          <a:xfrm>
            <a:off x="4963886" y="2637065"/>
            <a:ext cx="4041322" cy="3026444"/>
          </a:xfrm>
          <a:prstGeom prst="rect">
            <a:avLst/>
          </a:prstGeom>
        </p:spPr>
      </p:pic>
    </p:spTree>
    <p:extLst>
      <p:ext uri="{BB962C8B-B14F-4D97-AF65-F5344CB8AC3E}">
        <p14:creationId xmlns:p14="http://schemas.microsoft.com/office/powerpoint/2010/main" val="18733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ADC5-681C-44D5-A3B6-90B0FD50F88E}"/>
              </a:ext>
            </a:extLst>
          </p:cNvPr>
          <p:cNvSpPr>
            <a:spLocks noGrp="1"/>
          </p:cNvSpPr>
          <p:nvPr>
            <p:ph type="title"/>
          </p:nvPr>
        </p:nvSpPr>
        <p:spPr>
          <a:xfrm>
            <a:off x="694148" y="819955"/>
            <a:ext cx="7947582" cy="545484"/>
          </a:xfrm>
        </p:spPr>
        <p:txBody>
          <a:bodyPr>
            <a:noAutofit/>
          </a:bodyPr>
          <a:lstStyle/>
          <a:p>
            <a:pPr algn="ctr"/>
            <a:r>
              <a:rPr lang="en-US" sz="3000" b="1" dirty="0">
                <a:solidFill>
                  <a:srgbClr val="0000FF"/>
                </a:solidFill>
              </a:rPr>
              <a:t>OSAR Monitoring of CNG Vehicles - I</a:t>
            </a:r>
          </a:p>
        </p:txBody>
      </p:sp>
      <p:sp>
        <p:nvSpPr>
          <p:cNvPr id="6" name="Rectangle 4">
            <a:extLst>
              <a:ext uri="{FF2B5EF4-FFF2-40B4-BE49-F238E27FC236}">
                <a16:creationId xmlns:a16="http://schemas.microsoft.com/office/drawing/2014/main" id="{1B658465-38E9-4402-AEE3-D6F8184F9B18}"/>
              </a:ext>
            </a:extLst>
          </p:cNvPr>
          <p:cNvSpPr>
            <a:spLocks noChangeArrowheads="1"/>
          </p:cNvSpPr>
          <p:nvPr/>
        </p:nvSpPr>
        <p:spPr bwMode="auto">
          <a:xfrm>
            <a:off x="17362" y="15384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a:extLst>
              <a:ext uri="{FF2B5EF4-FFF2-40B4-BE49-F238E27FC236}">
                <a16:creationId xmlns:a16="http://schemas.microsoft.com/office/drawing/2014/main" id="{C1B9339E-68E8-4DB7-84FB-E55793645B97}"/>
              </a:ext>
            </a:extLst>
          </p:cNvPr>
          <p:cNvSpPr>
            <a:spLocks noChangeArrowheads="1"/>
          </p:cNvSpPr>
          <p:nvPr/>
        </p:nvSpPr>
        <p:spPr bwMode="auto">
          <a:xfrm>
            <a:off x="17362" y="19956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Content Placeholder 2">
            <a:extLst>
              <a:ext uri="{FF2B5EF4-FFF2-40B4-BE49-F238E27FC236}">
                <a16:creationId xmlns:a16="http://schemas.microsoft.com/office/drawing/2014/main" id="{67F0A696-756A-4C33-9788-1F04214648E7}"/>
              </a:ext>
            </a:extLst>
          </p:cNvPr>
          <p:cNvSpPr txBox="1">
            <a:spLocks/>
          </p:cNvSpPr>
          <p:nvPr/>
        </p:nvSpPr>
        <p:spPr bwMode="auto">
          <a:xfrm>
            <a:off x="457200" y="1403057"/>
            <a:ext cx="8610600" cy="1194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tx2"/>
              </a:buClr>
              <a:buSzPct val="70000"/>
              <a:buFont typeface="Wingdings" pitchFamily="2" charset="2"/>
              <a:buBlip>
                <a:blip r:embed="rId2"/>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3"/>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4"/>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3"/>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9pPr>
          </a:lstStyle>
          <a:p>
            <a:pPr>
              <a:buFont typeface="Wingdings" pitchFamily="2" charset="2"/>
              <a:buChar char="Ø"/>
            </a:pPr>
            <a:r>
              <a:rPr lang="en-US" sz="2000" kern="0" dirty="0">
                <a:cs typeface="Arial" panose="020B0604020202020204" pitchFamily="34" charset="0"/>
              </a:rPr>
              <a:t>The average trip emissions for most fleets are on the order of the 0.02 g/bhp-</a:t>
            </a:r>
            <a:r>
              <a:rPr lang="en-US" sz="2000" kern="0" dirty="0" err="1">
                <a:cs typeface="Arial" panose="020B0604020202020204" pitchFamily="34" charset="0"/>
              </a:rPr>
              <a:t>hr</a:t>
            </a:r>
            <a:r>
              <a:rPr lang="en-US" sz="2000" kern="0" dirty="0">
                <a:cs typeface="Arial" panose="020B0604020202020204" pitchFamily="34" charset="0"/>
              </a:rPr>
              <a:t> level </a:t>
            </a:r>
            <a:endParaRPr lang="en-US" sz="2000" kern="0" dirty="0"/>
          </a:p>
          <a:p>
            <a:pPr>
              <a:buFont typeface="Wingdings" pitchFamily="2" charset="2"/>
              <a:buChar char="Ø"/>
            </a:pPr>
            <a:r>
              <a:rPr lang="en-US" sz="2000" kern="0" dirty="0"/>
              <a:t>But there are outliers that have higher emissions</a:t>
            </a:r>
          </a:p>
        </p:txBody>
      </p:sp>
      <p:pic>
        <p:nvPicPr>
          <p:cNvPr id="7" name="Picture 6">
            <a:extLst>
              <a:ext uri="{FF2B5EF4-FFF2-40B4-BE49-F238E27FC236}">
                <a16:creationId xmlns:a16="http://schemas.microsoft.com/office/drawing/2014/main" id="{250D6125-4FBB-47F1-A523-C53E0137A184}"/>
              </a:ext>
            </a:extLst>
          </p:cNvPr>
          <p:cNvPicPr/>
          <p:nvPr/>
        </p:nvPicPr>
        <p:blipFill>
          <a:blip r:embed="rId5"/>
          <a:stretch>
            <a:fillRect/>
          </a:stretch>
        </p:blipFill>
        <p:spPr>
          <a:xfrm>
            <a:off x="457200" y="2596340"/>
            <a:ext cx="8000999" cy="3956860"/>
          </a:xfrm>
          <a:prstGeom prst="rect">
            <a:avLst/>
          </a:prstGeom>
        </p:spPr>
      </p:pic>
    </p:spTree>
    <p:extLst>
      <p:ext uri="{BB962C8B-B14F-4D97-AF65-F5344CB8AC3E}">
        <p14:creationId xmlns:p14="http://schemas.microsoft.com/office/powerpoint/2010/main" val="27987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ADC5-681C-44D5-A3B6-90B0FD50F88E}"/>
              </a:ext>
            </a:extLst>
          </p:cNvPr>
          <p:cNvSpPr>
            <a:spLocks noGrp="1"/>
          </p:cNvSpPr>
          <p:nvPr>
            <p:ph type="title"/>
          </p:nvPr>
        </p:nvSpPr>
        <p:spPr>
          <a:xfrm>
            <a:off x="694148" y="819955"/>
            <a:ext cx="7947582" cy="545484"/>
          </a:xfrm>
        </p:spPr>
        <p:txBody>
          <a:bodyPr>
            <a:noAutofit/>
          </a:bodyPr>
          <a:lstStyle/>
          <a:p>
            <a:pPr algn="ctr"/>
            <a:r>
              <a:rPr lang="en-US" sz="3000" b="1">
                <a:solidFill>
                  <a:srgbClr val="0000FF"/>
                </a:solidFill>
              </a:rPr>
              <a:t>OSAR Monitoring of CNG Vehicles - II</a:t>
            </a:r>
            <a:endParaRPr lang="en-US" sz="3000" b="1" dirty="0">
              <a:solidFill>
                <a:srgbClr val="0000FF"/>
              </a:solidFill>
            </a:endParaRPr>
          </a:p>
        </p:txBody>
      </p:sp>
      <p:sp>
        <p:nvSpPr>
          <p:cNvPr id="3" name="Content Placeholder 2">
            <a:extLst>
              <a:ext uri="{FF2B5EF4-FFF2-40B4-BE49-F238E27FC236}">
                <a16:creationId xmlns:a16="http://schemas.microsoft.com/office/drawing/2014/main" id="{388EA6C5-B0B0-4E43-AD6B-FAE91DBB05D2}"/>
              </a:ext>
            </a:extLst>
          </p:cNvPr>
          <p:cNvSpPr>
            <a:spLocks noGrp="1"/>
          </p:cNvSpPr>
          <p:nvPr>
            <p:ph idx="1"/>
          </p:nvPr>
        </p:nvSpPr>
        <p:spPr>
          <a:xfrm>
            <a:off x="228600" y="1391423"/>
            <a:ext cx="8610600" cy="894577"/>
          </a:xfrm>
        </p:spPr>
        <p:txBody>
          <a:bodyPr>
            <a:normAutofit/>
          </a:bodyPr>
          <a:lstStyle/>
          <a:p>
            <a:pPr>
              <a:buFont typeface="Wingdings" panose="05000000000000000000" pitchFamily="2" charset="2"/>
              <a:buChar char="Ø"/>
            </a:pPr>
            <a:r>
              <a:rPr lang="en-US" sz="2000" dirty="0"/>
              <a:t>Based on sum of all NOx emissions over all work for each vehicle</a:t>
            </a:r>
          </a:p>
          <a:p>
            <a:pPr>
              <a:buFont typeface="Wingdings" panose="05000000000000000000" pitchFamily="2" charset="2"/>
              <a:buChar char="Ø"/>
            </a:pPr>
            <a:r>
              <a:rPr lang="en-US" sz="2000" dirty="0"/>
              <a:t>Most vehicles are operating within 2x of the 0.02 g/</a:t>
            </a:r>
            <a:r>
              <a:rPr lang="en-US" sz="2000" dirty="0" err="1"/>
              <a:t>bh-hr</a:t>
            </a:r>
            <a:r>
              <a:rPr lang="en-US" sz="2000" dirty="0"/>
              <a:t> limit</a:t>
            </a:r>
          </a:p>
        </p:txBody>
      </p:sp>
      <p:pic>
        <p:nvPicPr>
          <p:cNvPr id="5" name="Picture 4">
            <a:extLst>
              <a:ext uri="{FF2B5EF4-FFF2-40B4-BE49-F238E27FC236}">
                <a16:creationId xmlns:a16="http://schemas.microsoft.com/office/drawing/2014/main" id="{368954AC-AD28-458D-8699-5E1D127663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8370"/>
            <a:ext cx="8229600" cy="4341030"/>
          </a:xfrm>
          <a:prstGeom prst="rect">
            <a:avLst/>
          </a:prstGeom>
          <a:noFill/>
        </p:spPr>
      </p:pic>
    </p:spTree>
    <p:extLst>
      <p:ext uri="{BB962C8B-B14F-4D97-AF65-F5344CB8AC3E}">
        <p14:creationId xmlns:p14="http://schemas.microsoft.com/office/powerpoint/2010/main" val="11311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5AAB-102B-4CC4-8ACA-7B1E98DACFD7}"/>
              </a:ext>
            </a:extLst>
          </p:cNvPr>
          <p:cNvSpPr>
            <a:spLocks noGrp="1"/>
          </p:cNvSpPr>
          <p:nvPr>
            <p:ph type="title"/>
          </p:nvPr>
        </p:nvSpPr>
        <p:spPr>
          <a:xfrm>
            <a:off x="0" y="696303"/>
            <a:ext cx="9086849" cy="1202863"/>
          </a:xfrm>
        </p:spPr>
        <p:txBody>
          <a:bodyPr/>
          <a:lstStyle/>
          <a:p>
            <a:pPr algn="ctr"/>
            <a:r>
              <a:rPr lang="en-US" sz="3600" dirty="0">
                <a:solidFill>
                  <a:srgbClr val="0000FF"/>
                </a:solidFill>
              </a:rPr>
              <a:t>CNG Vehicle Histogram </a:t>
            </a:r>
            <a:br>
              <a:rPr lang="en-US" sz="3600" dirty="0">
                <a:solidFill>
                  <a:srgbClr val="0000FF"/>
                </a:solidFill>
              </a:rPr>
            </a:br>
            <a:r>
              <a:rPr lang="en-US" sz="3600" dirty="0">
                <a:solidFill>
                  <a:srgbClr val="0000FF"/>
                </a:solidFill>
              </a:rPr>
              <a:t>NH</a:t>
            </a:r>
            <a:r>
              <a:rPr lang="en-US" sz="3600" baseline="-25000" dirty="0">
                <a:solidFill>
                  <a:srgbClr val="0000FF"/>
                </a:solidFill>
              </a:rPr>
              <a:t>3</a:t>
            </a:r>
            <a:r>
              <a:rPr lang="en-US" sz="3600" dirty="0">
                <a:solidFill>
                  <a:srgbClr val="0000FF"/>
                </a:solidFill>
              </a:rPr>
              <a:t> Emissions</a:t>
            </a:r>
          </a:p>
        </p:txBody>
      </p:sp>
      <p:sp>
        <p:nvSpPr>
          <p:cNvPr id="4" name="Slide Number Placeholder 3">
            <a:extLst>
              <a:ext uri="{FF2B5EF4-FFF2-40B4-BE49-F238E27FC236}">
                <a16:creationId xmlns:a16="http://schemas.microsoft.com/office/drawing/2014/main" id="{1BED08C3-6B3A-40D8-8952-435078847E99}"/>
              </a:ext>
            </a:extLst>
          </p:cNvPr>
          <p:cNvSpPr>
            <a:spLocks noGrp="1"/>
          </p:cNvSpPr>
          <p:nvPr>
            <p:ph type="sldNum" sz="quarter" idx="12"/>
          </p:nvPr>
        </p:nvSpPr>
        <p:spPr>
          <a:xfrm>
            <a:off x="6496049" y="5608691"/>
            <a:ext cx="2133600" cy="228600"/>
          </a:xfrm>
        </p:spPr>
        <p:txBody>
          <a:bodyPr/>
          <a:lstStyle/>
          <a:p>
            <a:pPr>
              <a:defRPr/>
            </a:pPr>
            <a:fld id="{9065477A-1DA2-4075-99C9-1FE5A6F1CA19}" type="slidenum">
              <a:rPr lang="en-US" altLang="en-US" smtClean="0"/>
              <a:pPr>
                <a:defRPr/>
              </a:pPr>
              <a:t>19</a:t>
            </a:fld>
            <a:endParaRPr lang="en-US" altLang="en-US" dirty="0"/>
          </a:p>
        </p:txBody>
      </p:sp>
      <p:sp>
        <p:nvSpPr>
          <p:cNvPr id="7" name="Content Placeholder 2">
            <a:extLst>
              <a:ext uri="{FF2B5EF4-FFF2-40B4-BE49-F238E27FC236}">
                <a16:creationId xmlns:a16="http://schemas.microsoft.com/office/drawing/2014/main" id="{CEE02305-6FA3-44F2-B4BE-E1067E93933C}"/>
              </a:ext>
            </a:extLst>
          </p:cNvPr>
          <p:cNvSpPr txBox="1">
            <a:spLocks/>
          </p:cNvSpPr>
          <p:nvPr/>
        </p:nvSpPr>
        <p:spPr bwMode="auto">
          <a:xfrm>
            <a:off x="121533" y="1828065"/>
            <a:ext cx="8965315" cy="762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tx2"/>
              </a:buClr>
              <a:buSzPct val="70000"/>
              <a:buFont typeface="Wingdings" pitchFamily="2" charset="2"/>
              <a:buBlip>
                <a:blip r:embed="rId2"/>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3"/>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4"/>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3"/>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9pPr>
          </a:lstStyle>
          <a:p>
            <a:pPr>
              <a:buFont typeface="Wingdings" pitchFamily="2" charset="2"/>
              <a:buChar char="Ø"/>
            </a:pPr>
            <a:r>
              <a:rPr lang="en-US" sz="2000" kern="0" dirty="0">
                <a:cs typeface="Arial" panose="020B0604020202020204" pitchFamily="34" charset="0"/>
              </a:rPr>
              <a:t>To the extent that ultralow NOx CNG vehicles expand into the fleet, control of NH</a:t>
            </a:r>
            <a:r>
              <a:rPr lang="en-US" sz="2000" kern="0" baseline="-25000" dirty="0">
                <a:cs typeface="Arial" panose="020B0604020202020204" pitchFamily="34" charset="0"/>
              </a:rPr>
              <a:t>3</a:t>
            </a:r>
            <a:r>
              <a:rPr lang="en-US" sz="2000" kern="0" dirty="0">
                <a:cs typeface="Arial" panose="020B0604020202020204" pitchFamily="34" charset="0"/>
              </a:rPr>
              <a:t> emissions would likely need to be addressed more aggressively   </a:t>
            </a:r>
            <a:endParaRPr lang="en-US" sz="2000" kern="0" dirty="0"/>
          </a:p>
        </p:txBody>
      </p:sp>
      <p:sp>
        <p:nvSpPr>
          <p:cNvPr id="9" name="Rectangle 8">
            <a:extLst>
              <a:ext uri="{FF2B5EF4-FFF2-40B4-BE49-F238E27FC236}">
                <a16:creationId xmlns:a16="http://schemas.microsoft.com/office/drawing/2014/main" id="{71D90401-EE32-3402-2144-759777AA03FA}"/>
              </a:ext>
            </a:extLst>
          </p:cNvPr>
          <p:cNvSpPr/>
          <p:nvPr/>
        </p:nvSpPr>
        <p:spPr>
          <a:xfrm>
            <a:off x="7211336" y="3352800"/>
            <a:ext cx="1780264" cy="646331"/>
          </a:xfrm>
          <a:prstGeom prst="rect">
            <a:avLst/>
          </a:prstGeom>
        </p:spPr>
        <p:txBody>
          <a:bodyPr wrap="square">
            <a:spAutoFit/>
          </a:bodyPr>
          <a:lstStyle/>
          <a:p>
            <a:r>
              <a:rPr lang="en-US" u="sng" dirty="0"/>
              <a:t>Average NH</a:t>
            </a:r>
            <a:r>
              <a:rPr lang="en-US" u="sng" baseline="-25000" dirty="0"/>
              <a:t>3 </a:t>
            </a:r>
            <a:r>
              <a:rPr lang="en-US" u="sng" dirty="0"/>
              <a:t>(g/bhp-</a:t>
            </a:r>
            <a:r>
              <a:rPr lang="en-US" u="sng" dirty="0" err="1"/>
              <a:t>hr</a:t>
            </a:r>
            <a:r>
              <a:rPr lang="en-US" u="sng" dirty="0"/>
              <a:t>) </a:t>
            </a:r>
            <a:endParaRPr lang="en-US" dirty="0"/>
          </a:p>
        </p:txBody>
      </p:sp>
      <p:pic>
        <p:nvPicPr>
          <p:cNvPr id="10" name="Picture 9">
            <a:extLst>
              <a:ext uri="{FF2B5EF4-FFF2-40B4-BE49-F238E27FC236}">
                <a16:creationId xmlns:a16="http://schemas.microsoft.com/office/drawing/2014/main" id="{2B2C8918-1D86-408E-976E-D45C9D2E6079}"/>
              </a:ext>
            </a:extLst>
          </p:cNvPr>
          <p:cNvPicPr>
            <a:picLocks noChangeAspect="1"/>
          </p:cNvPicPr>
          <p:nvPr/>
        </p:nvPicPr>
        <p:blipFill>
          <a:blip r:embed="rId5"/>
          <a:stretch>
            <a:fillRect/>
          </a:stretch>
        </p:blipFill>
        <p:spPr>
          <a:xfrm>
            <a:off x="228601" y="2590800"/>
            <a:ext cx="6858000" cy="3886200"/>
          </a:xfrm>
          <a:prstGeom prst="rect">
            <a:avLst/>
          </a:prstGeom>
        </p:spPr>
      </p:pic>
    </p:spTree>
    <p:extLst>
      <p:ext uri="{BB962C8B-B14F-4D97-AF65-F5344CB8AC3E}">
        <p14:creationId xmlns:p14="http://schemas.microsoft.com/office/powerpoint/2010/main" val="228038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45" y="1368766"/>
            <a:ext cx="8303078" cy="460904"/>
          </a:xfrm>
        </p:spPr>
        <p:txBody>
          <a:bodyPr>
            <a:normAutofit fontScale="90000"/>
          </a:bodyPr>
          <a:lstStyle/>
          <a:p>
            <a:pPr algn="ctr"/>
            <a:r>
              <a:rPr lang="en-US" dirty="0">
                <a:solidFill>
                  <a:srgbClr val="0000FF"/>
                </a:solidFill>
              </a:rPr>
              <a:t>Environmental Impacts of Transportation Emissions</a:t>
            </a:r>
          </a:p>
        </p:txBody>
      </p:sp>
      <p:sp>
        <p:nvSpPr>
          <p:cNvPr id="6" name="Rectangle 3">
            <a:extLst>
              <a:ext uri="{FF2B5EF4-FFF2-40B4-BE49-F238E27FC236}">
                <a16:creationId xmlns:a16="http://schemas.microsoft.com/office/drawing/2014/main" id="{2E015BC2-AE33-45A8-A029-1500C206D071}"/>
              </a:ext>
            </a:extLst>
          </p:cNvPr>
          <p:cNvSpPr txBox="1">
            <a:spLocks noChangeArrowheads="1"/>
          </p:cNvSpPr>
          <p:nvPr/>
        </p:nvSpPr>
        <p:spPr>
          <a:xfrm>
            <a:off x="415545" y="1856709"/>
            <a:ext cx="7886700" cy="3691978"/>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dirty="0"/>
              <a:t>Mitigating the environmental impacts of transportation emissions is one of the biggest challenges of ours and future generations</a:t>
            </a:r>
          </a:p>
          <a:p>
            <a:r>
              <a:rPr lang="en-US" altLang="en-US" sz="2100" dirty="0"/>
              <a:t>Transportation accounts for </a:t>
            </a:r>
            <a:r>
              <a:rPr lang="en-US" altLang="en-US" sz="2100" u="sng" dirty="0"/>
              <a:t>approximately 24% of worldwide and 33% of U.S. CO</a:t>
            </a:r>
            <a:r>
              <a:rPr lang="en-US" altLang="en-US" sz="2100" u="sng" baseline="-25000" dirty="0"/>
              <a:t>2</a:t>
            </a:r>
            <a:r>
              <a:rPr lang="en-US" altLang="en-US" sz="2100" u="sng" dirty="0"/>
              <a:t> emissions, with about 75% of this from on-road sources</a:t>
            </a:r>
            <a:r>
              <a:rPr lang="en-US" altLang="en-US" sz="2100" dirty="0"/>
              <a:t>.</a:t>
            </a:r>
            <a:r>
              <a:rPr lang="en-US" altLang="en-US" sz="2100" baseline="30000" dirty="0"/>
              <a:t>1</a:t>
            </a:r>
          </a:p>
          <a:p>
            <a:r>
              <a:rPr lang="en-US" altLang="en-US" sz="2100" dirty="0"/>
              <a:t>World Health Organization (WHO) estimates of air quality impacts include</a:t>
            </a:r>
            <a:r>
              <a:rPr lang="en-US" altLang="en-US" sz="2100" baseline="30000" dirty="0"/>
              <a:t>2</a:t>
            </a:r>
          </a:p>
          <a:p>
            <a:pPr lvl="1"/>
            <a:r>
              <a:rPr lang="en-US" sz="1800" dirty="0">
                <a:solidFill>
                  <a:srgbClr val="3C4245"/>
                </a:solidFill>
              </a:rPr>
              <a:t>In 2019, 99% of the world’s population was living in places where the WHO air quality guidelines levels were not met.</a:t>
            </a:r>
          </a:p>
          <a:p>
            <a:pPr lvl="1"/>
            <a:r>
              <a:rPr lang="en-US" sz="1800" u="sng" dirty="0">
                <a:solidFill>
                  <a:srgbClr val="3C4245"/>
                </a:solidFill>
              </a:rPr>
              <a:t>Ambient (outdoor) air pollution was estimated to have caused 4.2 million premature deaths worldwide in 2019</a:t>
            </a:r>
            <a:r>
              <a:rPr lang="en-US" sz="1800" dirty="0">
                <a:solidFill>
                  <a:srgbClr val="3C4245"/>
                </a:solidFill>
              </a:rPr>
              <a:t>.</a:t>
            </a:r>
          </a:p>
          <a:p>
            <a:pPr lvl="1"/>
            <a:r>
              <a:rPr lang="en-US" sz="1800" dirty="0">
                <a:solidFill>
                  <a:srgbClr val="3C4245"/>
                </a:solidFill>
              </a:rPr>
              <a:t>The combined effects of ambient air pollution and household air pollution are associated with 6.7 million premature deaths annually.</a:t>
            </a:r>
            <a:endParaRPr lang="en-US" sz="1800" b="1" dirty="0">
              <a:solidFill>
                <a:srgbClr val="3C4245"/>
              </a:solidFill>
            </a:endParaRPr>
          </a:p>
          <a:p>
            <a:pPr lvl="1"/>
            <a:endParaRPr lang="en-US" altLang="en-US" sz="1800" dirty="0"/>
          </a:p>
          <a:p>
            <a:endParaRPr lang="en-US" altLang="en-US" sz="2100" dirty="0"/>
          </a:p>
        </p:txBody>
      </p:sp>
      <p:sp>
        <p:nvSpPr>
          <p:cNvPr id="7" name="TextBox 22">
            <a:extLst>
              <a:ext uri="{FF2B5EF4-FFF2-40B4-BE49-F238E27FC236}">
                <a16:creationId xmlns:a16="http://schemas.microsoft.com/office/drawing/2014/main" id="{5DE7C328-919F-4E38-9419-D522AA51FFB6}"/>
              </a:ext>
            </a:extLst>
          </p:cNvPr>
          <p:cNvSpPr txBox="1"/>
          <p:nvPr/>
        </p:nvSpPr>
        <p:spPr>
          <a:xfrm>
            <a:off x="415545" y="6019800"/>
            <a:ext cx="706444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ea typeface="ＭＳ Ｐゴシック"/>
              </a:rPr>
              <a:t>1 </a:t>
            </a:r>
            <a:r>
              <a:rPr lang="en-US" sz="900" dirty="0">
                <a:ea typeface="ＭＳ Ｐゴシック"/>
                <a:hlinkClick r:id="rId3">
                  <a:extLst>
                    <a:ext uri="{A12FA001-AC4F-418D-AE19-62706E023703}">
                      <ahyp:hlinkClr xmlns:ahyp="http://schemas.microsoft.com/office/drawing/2018/hyperlinkcolor" val="tx"/>
                    </a:ext>
                  </a:extLst>
                </a:hlinkClick>
              </a:rPr>
              <a:t>https://ourworldindata.org/co2-emissions-from-transport</a:t>
            </a:r>
            <a:r>
              <a:rPr lang="en-US" sz="900" dirty="0">
                <a:ea typeface="ＭＳ Ｐゴシック"/>
              </a:rPr>
              <a:t>; </a:t>
            </a:r>
            <a:r>
              <a:rPr lang="en-US" sz="900" u="sng" dirty="0">
                <a:hlinkClick r:id="rId4">
                  <a:extLst>
                    <a:ext uri="{A12FA001-AC4F-418D-AE19-62706E023703}">
                      <ahyp:hlinkClr xmlns:ahyp="http://schemas.microsoft.com/office/drawing/2018/hyperlinkcolor" val="tx"/>
                    </a:ext>
                  </a:extLst>
                </a:hlinkClick>
              </a:rPr>
              <a:t>https://www.epa.gov/ghgemissions/global-greenhouse-gas-overview</a:t>
            </a:r>
            <a:endParaRPr lang="en-US" sz="900" u="sng" dirty="0">
              <a:ea typeface="ＭＳ Ｐゴシック"/>
            </a:endParaRPr>
          </a:p>
          <a:p>
            <a:r>
              <a:rPr lang="en-US" sz="900" dirty="0">
                <a:ea typeface="ＭＳ Ｐゴシック"/>
              </a:rPr>
              <a:t>2  https://www.who.int/news-room/fact-sheets/detail/ambient-(outdoor)-air-quality-and-health</a:t>
            </a:r>
            <a:endParaRPr lang="en-GB" sz="900" dirty="0">
              <a:ea typeface="ＭＳ Ｐゴシック"/>
            </a:endParaRPr>
          </a:p>
        </p:txBody>
      </p:sp>
    </p:spTree>
    <p:extLst>
      <p:ext uri="{BB962C8B-B14F-4D97-AF65-F5344CB8AC3E}">
        <p14:creationId xmlns:p14="http://schemas.microsoft.com/office/powerpoint/2010/main" val="282345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FFA067-8003-B08F-DF2A-4F66F9535718}"/>
              </a:ext>
            </a:extLst>
          </p:cNvPr>
          <p:cNvPicPr>
            <a:picLocks noChangeAspect="1"/>
          </p:cNvPicPr>
          <p:nvPr/>
        </p:nvPicPr>
        <p:blipFill>
          <a:blip r:embed="rId2"/>
          <a:stretch>
            <a:fillRect/>
          </a:stretch>
        </p:blipFill>
        <p:spPr>
          <a:xfrm>
            <a:off x="62119" y="2667000"/>
            <a:ext cx="7131231" cy="3653675"/>
          </a:xfrm>
          <a:prstGeom prst="rect">
            <a:avLst/>
          </a:prstGeom>
        </p:spPr>
      </p:pic>
      <p:sp>
        <p:nvSpPr>
          <p:cNvPr id="2" name="Title 1">
            <a:extLst>
              <a:ext uri="{FF2B5EF4-FFF2-40B4-BE49-F238E27FC236}">
                <a16:creationId xmlns:a16="http://schemas.microsoft.com/office/drawing/2014/main" id="{C6735AAB-102B-4CC4-8ACA-7B1E98DACFD7}"/>
              </a:ext>
            </a:extLst>
          </p:cNvPr>
          <p:cNvSpPr>
            <a:spLocks noGrp="1"/>
          </p:cNvSpPr>
          <p:nvPr>
            <p:ph type="title"/>
          </p:nvPr>
        </p:nvSpPr>
        <p:spPr>
          <a:xfrm>
            <a:off x="28937" y="688618"/>
            <a:ext cx="8458200" cy="1200329"/>
          </a:xfrm>
        </p:spPr>
        <p:txBody>
          <a:bodyPr/>
          <a:lstStyle/>
          <a:p>
            <a:pPr algn="ctr"/>
            <a:r>
              <a:rPr lang="en-US" sz="3600" dirty="0">
                <a:solidFill>
                  <a:srgbClr val="0000FF"/>
                </a:solidFill>
              </a:rPr>
              <a:t>Preliminary Diesel Vehicle Emissions Histogram</a:t>
            </a:r>
          </a:p>
        </p:txBody>
      </p:sp>
      <p:sp>
        <p:nvSpPr>
          <p:cNvPr id="4" name="Slide Number Placeholder 3">
            <a:extLst>
              <a:ext uri="{FF2B5EF4-FFF2-40B4-BE49-F238E27FC236}">
                <a16:creationId xmlns:a16="http://schemas.microsoft.com/office/drawing/2014/main" id="{1BED08C3-6B3A-40D8-8952-435078847E99}"/>
              </a:ext>
            </a:extLst>
          </p:cNvPr>
          <p:cNvSpPr>
            <a:spLocks noGrp="1"/>
          </p:cNvSpPr>
          <p:nvPr>
            <p:ph type="sldNum" sz="quarter" idx="12"/>
          </p:nvPr>
        </p:nvSpPr>
        <p:spPr>
          <a:xfrm>
            <a:off x="6496049" y="5608691"/>
            <a:ext cx="2133600" cy="228600"/>
          </a:xfrm>
        </p:spPr>
        <p:txBody>
          <a:bodyPr/>
          <a:lstStyle/>
          <a:p>
            <a:pPr>
              <a:defRPr/>
            </a:pPr>
            <a:fld id="{9065477A-1DA2-4075-99C9-1FE5A6F1CA19}" type="slidenum">
              <a:rPr lang="en-US" altLang="en-US" smtClean="0"/>
              <a:pPr>
                <a:defRPr/>
              </a:pPr>
              <a:t>20</a:t>
            </a:fld>
            <a:endParaRPr lang="en-US" altLang="en-US" dirty="0"/>
          </a:p>
        </p:txBody>
      </p:sp>
      <p:sp>
        <p:nvSpPr>
          <p:cNvPr id="3" name="Rectangle 2">
            <a:extLst>
              <a:ext uri="{FF2B5EF4-FFF2-40B4-BE49-F238E27FC236}">
                <a16:creationId xmlns:a16="http://schemas.microsoft.com/office/drawing/2014/main" id="{1EEC657C-4EA3-4212-9A6B-6EDDA0DF5CB2}"/>
              </a:ext>
            </a:extLst>
          </p:cNvPr>
          <p:cNvSpPr/>
          <p:nvPr/>
        </p:nvSpPr>
        <p:spPr>
          <a:xfrm>
            <a:off x="7232007" y="3148654"/>
            <a:ext cx="1752979" cy="1200329"/>
          </a:xfrm>
          <a:prstGeom prst="rect">
            <a:avLst/>
          </a:prstGeom>
        </p:spPr>
        <p:txBody>
          <a:bodyPr wrap="square">
            <a:spAutoFit/>
          </a:bodyPr>
          <a:lstStyle/>
          <a:p>
            <a:r>
              <a:rPr lang="en-US" u="sng" dirty="0"/>
              <a:t>Sum NOx g all trips</a:t>
            </a:r>
          </a:p>
          <a:p>
            <a:r>
              <a:rPr lang="en-US" dirty="0"/>
              <a:t>Sum Work all trips</a:t>
            </a:r>
          </a:p>
        </p:txBody>
      </p:sp>
      <p:sp>
        <p:nvSpPr>
          <p:cNvPr id="11" name="Rectangle 10">
            <a:extLst>
              <a:ext uri="{FF2B5EF4-FFF2-40B4-BE49-F238E27FC236}">
                <a16:creationId xmlns:a16="http://schemas.microsoft.com/office/drawing/2014/main" id="{AFB292B2-0D8E-41FB-AF79-0F3423F39C53}"/>
              </a:ext>
            </a:extLst>
          </p:cNvPr>
          <p:cNvSpPr/>
          <p:nvPr/>
        </p:nvSpPr>
        <p:spPr>
          <a:xfrm>
            <a:off x="261741" y="6443006"/>
            <a:ext cx="8367908" cy="307777"/>
          </a:xfrm>
          <a:prstGeom prst="rect">
            <a:avLst/>
          </a:prstGeom>
        </p:spPr>
        <p:txBody>
          <a:bodyPr wrap="square">
            <a:spAutoFit/>
          </a:bodyPr>
          <a:lstStyle/>
          <a:p>
            <a:r>
              <a:rPr lang="en-US" sz="1400" dirty="0"/>
              <a:t>*The vehicle missing from this section is from the OEM fleet. We have not been given this information</a:t>
            </a:r>
          </a:p>
        </p:txBody>
      </p:sp>
      <p:sp>
        <p:nvSpPr>
          <p:cNvPr id="12" name="Rectangle 11">
            <a:extLst>
              <a:ext uri="{FF2B5EF4-FFF2-40B4-BE49-F238E27FC236}">
                <a16:creationId xmlns:a16="http://schemas.microsoft.com/office/drawing/2014/main" id="{1413CA4C-3B58-42F8-BE69-CBFCF2A17255}"/>
              </a:ext>
            </a:extLst>
          </p:cNvPr>
          <p:cNvSpPr/>
          <p:nvPr/>
        </p:nvSpPr>
        <p:spPr>
          <a:xfrm>
            <a:off x="990600" y="5105400"/>
            <a:ext cx="211016" cy="369332"/>
          </a:xfrm>
          <a:prstGeom prst="rect">
            <a:avLst/>
          </a:prstGeom>
        </p:spPr>
        <p:txBody>
          <a:bodyPr wrap="square">
            <a:spAutoFit/>
          </a:bodyPr>
          <a:lstStyle/>
          <a:p>
            <a:r>
              <a:rPr lang="en-US" dirty="0"/>
              <a:t>*</a:t>
            </a:r>
          </a:p>
        </p:txBody>
      </p:sp>
      <p:sp>
        <p:nvSpPr>
          <p:cNvPr id="8" name="Content Placeholder 2">
            <a:extLst>
              <a:ext uri="{FF2B5EF4-FFF2-40B4-BE49-F238E27FC236}">
                <a16:creationId xmlns:a16="http://schemas.microsoft.com/office/drawing/2014/main" id="{2B284CA2-2A90-466A-8C64-16B74835CF35}"/>
              </a:ext>
            </a:extLst>
          </p:cNvPr>
          <p:cNvSpPr txBox="1">
            <a:spLocks/>
          </p:cNvSpPr>
          <p:nvPr/>
        </p:nvSpPr>
        <p:spPr bwMode="auto">
          <a:xfrm>
            <a:off x="89342" y="1839753"/>
            <a:ext cx="8965315" cy="762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tx2"/>
              </a:buClr>
              <a:buSzPct val="70000"/>
              <a:buFont typeface="Wingdings" pitchFamily="2" charset="2"/>
              <a:buBlip>
                <a:blip r:embed="rId3"/>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4"/>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5"/>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4"/>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5"/>
              </a:buBlip>
              <a:defRPr sz="2000">
                <a:solidFill>
                  <a:schemeClr val="tx1"/>
                </a:solidFill>
                <a:latin typeface="+mn-lt"/>
              </a:defRPr>
            </a:lvl9pPr>
          </a:lstStyle>
          <a:p>
            <a:pPr>
              <a:buFont typeface="Wingdings" pitchFamily="2" charset="2"/>
              <a:buChar char="Ø"/>
            </a:pPr>
            <a:r>
              <a:rPr lang="en-US" sz="2000" kern="0" dirty="0">
                <a:cs typeface="Arial" panose="020B0604020202020204" pitchFamily="34" charset="0"/>
              </a:rPr>
              <a:t>Initial data is suggesting lower emission rates than found in “200 vehicle study, with some vehicles showing higher emissions than others. </a:t>
            </a:r>
            <a:endParaRPr lang="en-US" sz="2000" kern="0" dirty="0"/>
          </a:p>
        </p:txBody>
      </p:sp>
    </p:spTree>
    <p:extLst>
      <p:ext uri="{BB962C8B-B14F-4D97-AF65-F5344CB8AC3E}">
        <p14:creationId xmlns:p14="http://schemas.microsoft.com/office/powerpoint/2010/main" val="30103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ADC5-681C-44D5-A3B6-90B0FD50F88E}"/>
              </a:ext>
            </a:extLst>
          </p:cNvPr>
          <p:cNvSpPr>
            <a:spLocks noGrp="1"/>
          </p:cNvSpPr>
          <p:nvPr>
            <p:ph type="title"/>
          </p:nvPr>
        </p:nvSpPr>
        <p:spPr>
          <a:xfrm>
            <a:off x="725978" y="689618"/>
            <a:ext cx="7947582" cy="545484"/>
          </a:xfrm>
        </p:spPr>
        <p:txBody>
          <a:bodyPr>
            <a:noAutofit/>
          </a:bodyPr>
          <a:lstStyle/>
          <a:p>
            <a:pPr algn="ctr"/>
            <a:r>
              <a:rPr lang="en-US" sz="3000" b="1" dirty="0">
                <a:solidFill>
                  <a:srgbClr val="0000FF"/>
                </a:solidFill>
              </a:rPr>
              <a:t>Monitoring for Leaks</a:t>
            </a:r>
          </a:p>
        </p:txBody>
      </p:sp>
      <p:sp>
        <p:nvSpPr>
          <p:cNvPr id="6" name="Rectangle 4">
            <a:extLst>
              <a:ext uri="{FF2B5EF4-FFF2-40B4-BE49-F238E27FC236}">
                <a16:creationId xmlns:a16="http://schemas.microsoft.com/office/drawing/2014/main" id="{1B658465-38E9-4402-AEE3-D6F8184F9B18}"/>
              </a:ext>
            </a:extLst>
          </p:cNvPr>
          <p:cNvSpPr>
            <a:spLocks noChangeArrowheads="1"/>
          </p:cNvSpPr>
          <p:nvPr/>
        </p:nvSpPr>
        <p:spPr bwMode="auto">
          <a:xfrm>
            <a:off x="17362" y="15384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a:extLst>
              <a:ext uri="{FF2B5EF4-FFF2-40B4-BE49-F238E27FC236}">
                <a16:creationId xmlns:a16="http://schemas.microsoft.com/office/drawing/2014/main" id="{C1B9339E-68E8-4DB7-84FB-E55793645B97}"/>
              </a:ext>
            </a:extLst>
          </p:cNvPr>
          <p:cNvSpPr>
            <a:spLocks noChangeArrowheads="1"/>
          </p:cNvSpPr>
          <p:nvPr/>
        </p:nvSpPr>
        <p:spPr bwMode="auto">
          <a:xfrm>
            <a:off x="17362" y="19956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Content Placeholder 2">
            <a:extLst>
              <a:ext uri="{FF2B5EF4-FFF2-40B4-BE49-F238E27FC236}">
                <a16:creationId xmlns:a16="http://schemas.microsoft.com/office/drawing/2014/main" id="{67F0A696-756A-4C33-9788-1F04214648E7}"/>
              </a:ext>
            </a:extLst>
          </p:cNvPr>
          <p:cNvSpPr txBox="1">
            <a:spLocks/>
          </p:cNvSpPr>
          <p:nvPr/>
        </p:nvSpPr>
        <p:spPr bwMode="auto">
          <a:xfrm>
            <a:off x="152400" y="1167701"/>
            <a:ext cx="8610600" cy="1194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tx2"/>
              </a:buClr>
              <a:buSzPct val="70000"/>
              <a:buFont typeface="Wingdings" pitchFamily="2" charset="2"/>
              <a:buBlip>
                <a:blip r:embed="rId2"/>
              </a:buBlip>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Blip>
                <a:blip r:embed="rId3"/>
              </a:buBlip>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Blip>
                <a:blip r:embed="rId4"/>
              </a:buBlip>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Blip>
                <a:blip r:embed="rId3"/>
              </a:buBlip>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9pPr>
          </a:lstStyle>
          <a:p>
            <a:pPr>
              <a:buFont typeface="Wingdings" pitchFamily="2" charset="2"/>
              <a:buChar char="Ø"/>
            </a:pPr>
            <a:r>
              <a:rPr lang="en-US" sz="1800" kern="0" dirty="0"/>
              <a:t>The potential for exhaust leaks prior to the aftertreatment system could add significantly to in-use emission rates</a:t>
            </a:r>
          </a:p>
          <a:p>
            <a:pPr>
              <a:buFont typeface="Wingdings" pitchFamily="2" charset="2"/>
              <a:buChar char="Ø"/>
            </a:pPr>
            <a:r>
              <a:rPr lang="en-US" sz="1800" kern="0" dirty="0"/>
              <a:t>CE-CERT is currently working on a CARB-funded project to evaluate the potential extent on more than 300 heavy-duty vehicles</a:t>
            </a:r>
          </a:p>
        </p:txBody>
      </p:sp>
      <p:pic>
        <p:nvPicPr>
          <p:cNvPr id="4" name="Picture 3">
            <a:extLst>
              <a:ext uri="{FF2B5EF4-FFF2-40B4-BE49-F238E27FC236}">
                <a16:creationId xmlns:a16="http://schemas.microsoft.com/office/drawing/2014/main" id="{51CAB74F-DBD9-4C46-8707-F855D9D8288F}"/>
              </a:ext>
            </a:extLst>
          </p:cNvPr>
          <p:cNvPicPr>
            <a:picLocks noChangeAspect="1"/>
          </p:cNvPicPr>
          <p:nvPr/>
        </p:nvPicPr>
        <p:blipFill>
          <a:blip r:embed="rId5"/>
          <a:stretch>
            <a:fillRect/>
          </a:stretch>
        </p:blipFill>
        <p:spPr>
          <a:xfrm>
            <a:off x="381000" y="2673390"/>
            <a:ext cx="4495801" cy="4108410"/>
          </a:xfrm>
          <a:prstGeom prst="rect">
            <a:avLst/>
          </a:prstGeom>
        </p:spPr>
      </p:pic>
      <p:pic>
        <p:nvPicPr>
          <p:cNvPr id="8" name="Picture 7">
            <a:extLst>
              <a:ext uri="{FF2B5EF4-FFF2-40B4-BE49-F238E27FC236}">
                <a16:creationId xmlns:a16="http://schemas.microsoft.com/office/drawing/2014/main" id="{C06F3680-26C1-4B78-A08C-1575E154EC17}"/>
              </a:ext>
            </a:extLst>
          </p:cNvPr>
          <p:cNvPicPr>
            <a:picLocks noChangeAspect="1"/>
          </p:cNvPicPr>
          <p:nvPr/>
        </p:nvPicPr>
        <p:blipFill>
          <a:blip r:embed="rId6"/>
          <a:stretch>
            <a:fillRect/>
          </a:stretch>
        </p:blipFill>
        <p:spPr>
          <a:xfrm>
            <a:off x="4876801" y="2420369"/>
            <a:ext cx="4325874" cy="2708148"/>
          </a:xfrm>
          <a:prstGeom prst="rect">
            <a:avLst/>
          </a:prstGeom>
        </p:spPr>
      </p:pic>
      <p:pic>
        <p:nvPicPr>
          <p:cNvPr id="15" name="Picture 14">
            <a:extLst>
              <a:ext uri="{FF2B5EF4-FFF2-40B4-BE49-F238E27FC236}">
                <a16:creationId xmlns:a16="http://schemas.microsoft.com/office/drawing/2014/main" id="{DEF68025-28EC-035A-E99F-B517C19DDB1F}"/>
              </a:ext>
            </a:extLst>
          </p:cNvPr>
          <p:cNvPicPr/>
          <p:nvPr/>
        </p:nvPicPr>
        <p:blipFill>
          <a:blip r:embed="rId7"/>
          <a:stretch>
            <a:fillRect/>
          </a:stretch>
        </p:blipFill>
        <p:spPr>
          <a:xfrm>
            <a:off x="5993441" y="4930810"/>
            <a:ext cx="2680119" cy="1786255"/>
          </a:xfrm>
          <a:prstGeom prst="rect">
            <a:avLst/>
          </a:prstGeom>
        </p:spPr>
      </p:pic>
      <p:cxnSp>
        <p:nvCxnSpPr>
          <p:cNvPr id="18" name="Straight Arrow Connector 17">
            <a:extLst>
              <a:ext uri="{FF2B5EF4-FFF2-40B4-BE49-F238E27FC236}">
                <a16:creationId xmlns:a16="http://schemas.microsoft.com/office/drawing/2014/main" id="{C05AAF35-36EB-D464-734C-9C8E6195B1D4}"/>
              </a:ext>
            </a:extLst>
          </p:cNvPr>
          <p:cNvCxnSpPr>
            <a:cxnSpLocks/>
          </p:cNvCxnSpPr>
          <p:nvPr/>
        </p:nvCxnSpPr>
        <p:spPr bwMode="auto">
          <a:xfrm flipH="1">
            <a:off x="7239000" y="3730642"/>
            <a:ext cx="914400" cy="1831958"/>
          </a:xfrm>
          <a:prstGeom prst="straightConnector1">
            <a:avLst/>
          </a:prstGeom>
          <a:solidFill>
            <a:schemeClr val="accent1"/>
          </a:solidFill>
          <a:ln w="31750" cap="flat" cmpd="sng" algn="ctr">
            <a:solidFill>
              <a:srgbClr val="FF0000"/>
            </a:solidFill>
            <a:prstDash val="solid"/>
            <a:round/>
            <a:headEnd type="triangle"/>
            <a:tailEnd type="triangle"/>
          </a:ln>
          <a:effectLst/>
        </p:spPr>
      </p:cxnSp>
    </p:spTree>
    <p:extLst>
      <p:ext uri="{BB962C8B-B14F-4D97-AF65-F5344CB8AC3E}">
        <p14:creationId xmlns:p14="http://schemas.microsoft.com/office/powerpoint/2010/main" val="32866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z="2800" kern="0" dirty="0">
                <a:solidFill>
                  <a:srgbClr val="0000FF"/>
                </a:solidFill>
              </a:rPr>
              <a:t>Inspection and Maintenance Programs can play a big role in keeping emissions low</a:t>
            </a:r>
          </a:p>
        </p:txBody>
      </p:sp>
      <p:sp>
        <p:nvSpPr>
          <p:cNvPr id="3" name="Content Placeholder 2"/>
          <p:cNvSpPr>
            <a:spLocks noGrp="1"/>
          </p:cNvSpPr>
          <p:nvPr>
            <p:ph idx="1"/>
          </p:nvPr>
        </p:nvSpPr>
        <p:spPr>
          <a:xfrm>
            <a:off x="1712" y="1447800"/>
            <a:ext cx="9294688" cy="5257800"/>
          </a:xfrm>
        </p:spPr>
        <p:txBody>
          <a:bodyPr>
            <a:normAutofit fontScale="92500" lnSpcReduction="10000"/>
          </a:bodyPr>
          <a:lstStyle/>
          <a:p>
            <a:r>
              <a:rPr lang="en-US" sz="2400" b="1" dirty="0"/>
              <a:t>High emitters in-use will remain a key consideration for ICEs</a:t>
            </a:r>
          </a:p>
          <a:p>
            <a:r>
              <a:rPr lang="en-US" sz="2400" b="1" dirty="0"/>
              <a:t>The CARB Clean Truck Check program is expected to be one of the most impactful programs approved in decades. </a:t>
            </a:r>
          </a:p>
          <a:p>
            <a:r>
              <a:rPr lang="en-US" sz="2400" b="1" dirty="0"/>
              <a:t>Projected emissions reductions include:</a:t>
            </a:r>
          </a:p>
          <a:p>
            <a:pPr lvl="1"/>
            <a:r>
              <a:rPr lang="en-US" sz="2200" dirty="0"/>
              <a:t>Reductions of 8.6 tons per day (</a:t>
            </a:r>
            <a:r>
              <a:rPr lang="en-US" sz="2200" dirty="0" err="1"/>
              <a:t>tpd</a:t>
            </a:r>
            <a:r>
              <a:rPr lang="en-US" sz="2200" dirty="0"/>
              <a:t>) NO</a:t>
            </a:r>
            <a:r>
              <a:rPr lang="en-US" sz="2200" baseline="-25000" dirty="0"/>
              <a:t>x</a:t>
            </a:r>
            <a:r>
              <a:rPr lang="en-US" sz="2200" dirty="0"/>
              <a:t> and 0.09 </a:t>
            </a:r>
            <a:r>
              <a:rPr lang="en-US" sz="2200" dirty="0" err="1"/>
              <a:t>tpd</a:t>
            </a:r>
            <a:r>
              <a:rPr lang="en-US" sz="2200" dirty="0"/>
              <a:t> PM emissions in San Joaquin Valley (SJV) in 2024. </a:t>
            </a:r>
          </a:p>
          <a:p>
            <a:pPr lvl="1"/>
            <a:r>
              <a:rPr lang="en-US" sz="2200" dirty="0"/>
              <a:t>Reductions of statewide NO</a:t>
            </a:r>
            <a:r>
              <a:rPr lang="en-US" sz="2200" baseline="-25000" dirty="0"/>
              <a:t>x</a:t>
            </a:r>
            <a:r>
              <a:rPr lang="en-US" sz="2200" dirty="0"/>
              <a:t> emissions by 81.3 </a:t>
            </a:r>
            <a:r>
              <a:rPr lang="en-US" sz="2200" dirty="0" err="1"/>
              <a:t>tpd</a:t>
            </a:r>
            <a:r>
              <a:rPr lang="en-US" sz="2200" dirty="0"/>
              <a:t> and PM emissions by 0.7 </a:t>
            </a:r>
            <a:r>
              <a:rPr lang="en-US" sz="2200" dirty="0" err="1"/>
              <a:t>tpd</a:t>
            </a:r>
            <a:r>
              <a:rPr lang="en-US" sz="2200" dirty="0"/>
              <a:t> in 2037. </a:t>
            </a:r>
          </a:p>
          <a:p>
            <a:r>
              <a:rPr lang="en-US" sz="2400" b="1" dirty="0"/>
              <a:t>Benefits of these PM and NO</a:t>
            </a:r>
            <a:r>
              <a:rPr lang="en-US" sz="2400" b="1" baseline="-25000" dirty="0"/>
              <a:t>x</a:t>
            </a:r>
            <a:r>
              <a:rPr lang="en-US" sz="2400" b="1" dirty="0"/>
              <a:t> emissions reductions include</a:t>
            </a:r>
          </a:p>
          <a:p>
            <a:pPr lvl="1"/>
            <a:r>
              <a:rPr lang="en-US" sz="2200" dirty="0"/>
              <a:t>Roughly 7,500 avoided premature deaths </a:t>
            </a:r>
          </a:p>
          <a:p>
            <a:pPr lvl="1"/>
            <a:r>
              <a:rPr lang="en-US" sz="2200" dirty="0"/>
              <a:t>6,000 avoided hospitalizations statewide</a:t>
            </a:r>
          </a:p>
          <a:p>
            <a:pPr lvl="1"/>
            <a:r>
              <a:rPr lang="en-US" sz="2200" dirty="0"/>
              <a:t>Equivalent monetized health benefits of $75.8 billion for 2023-2050 period.</a:t>
            </a:r>
          </a:p>
          <a:p>
            <a:r>
              <a:rPr lang="en-US" sz="2400" b="1" dirty="0">
                <a:effectLst/>
                <a:ea typeface="Times New Roman" panose="02020603050405020304" pitchFamily="18" charset="0"/>
              </a:rPr>
              <a:t>Clean Truck Check would reduce NOx from HDVs &gt;14,000 lbs. </a:t>
            </a:r>
          </a:p>
          <a:p>
            <a:pPr lvl="1"/>
            <a:r>
              <a:rPr lang="en-US" sz="2200" u="sng" dirty="0">
                <a:effectLst/>
                <a:ea typeface="Times New Roman" panose="02020603050405020304" pitchFamily="18" charset="0"/>
              </a:rPr>
              <a:t>Reductions of 50% in 2031, increasing to a 56% reduction by 2037 compared to baseline</a:t>
            </a:r>
            <a:r>
              <a:rPr lang="en-US" sz="2200" dirty="0">
                <a:effectLst/>
                <a:ea typeface="Times New Roman" panose="02020603050405020304" pitchFamily="18" charset="0"/>
              </a:rPr>
              <a:t>.</a:t>
            </a:r>
            <a:endParaRPr lang="en-US" sz="2200" dirty="0"/>
          </a:p>
          <a:p>
            <a:endParaRPr lang="en-US" sz="2600" dirty="0"/>
          </a:p>
        </p:txBody>
      </p:sp>
      <p:sp>
        <p:nvSpPr>
          <p:cNvPr id="4" name="Slide Number Placeholder 3"/>
          <p:cNvSpPr>
            <a:spLocks noGrp="1"/>
          </p:cNvSpPr>
          <p:nvPr>
            <p:ph type="sldNum" sz="quarter" idx="12"/>
          </p:nvPr>
        </p:nvSpPr>
        <p:spPr/>
        <p:txBody>
          <a:bodyPr/>
          <a:lstStyle/>
          <a:p>
            <a:pPr>
              <a:defRPr/>
            </a:pPr>
            <a:fld id="{9065477A-1DA2-4075-99C9-1FE5A6F1CA19}" type="slidenum">
              <a:rPr lang="en-US" altLang="en-US" smtClean="0"/>
              <a:pPr>
                <a:defRPr/>
              </a:pPr>
              <a:t>22</a:t>
            </a:fld>
            <a:endParaRPr lang="en-US" altLang="en-US" dirty="0"/>
          </a:p>
        </p:txBody>
      </p:sp>
    </p:spTree>
    <p:extLst>
      <p:ext uri="{BB962C8B-B14F-4D97-AF65-F5344CB8AC3E}">
        <p14:creationId xmlns:p14="http://schemas.microsoft.com/office/powerpoint/2010/main" val="3746325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36323" y="1847157"/>
            <a:ext cx="8209468" cy="2756524"/>
          </a:xfrm>
          <a:prstGeom prst="rect">
            <a:avLst/>
          </a:prstGeom>
        </p:spPr>
        <p:txBody>
          <a:bodyPr vert="horz" wrap="square" lIns="0" tIns="9525" rIns="0" bIns="0" rtlCol="0">
            <a:spAutoFit/>
          </a:bodyPr>
          <a:lstStyle/>
          <a:p>
            <a:pPr marL="223361" indent="-213836" defTabSz="685800" fontAlgn="auto">
              <a:spcBef>
                <a:spcPts val="75"/>
              </a:spcBef>
              <a:spcAft>
                <a:spcPts val="900"/>
              </a:spcAft>
              <a:buFont typeface="Arial"/>
              <a:buChar char="•"/>
              <a:tabLst>
                <a:tab pos="223361" algn="l"/>
                <a:tab pos="223838" algn="l"/>
              </a:tabLst>
              <a:defRPr/>
            </a:pPr>
            <a:r>
              <a:rPr lang="en-US" sz="2000" spc="-8" dirty="0">
                <a:latin typeface="+mn-lt"/>
                <a:cs typeface="Calibri"/>
              </a:rPr>
              <a:t>Trucks “caught” having high emissions will have to be brought to inspection locations to be evaluated</a:t>
            </a:r>
          </a:p>
          <a:p>
            <a:pPr marL="223361" indent="-213836" defTabSz="685800" fontAlgn="auto">
              <a:spcBef>
                <a:spcPts val="75"/>
              </a:spcBef>
              <a:spcAft>
                <a:spcPts val="900"/>
              </a:spcAft>
              <a:buFont typeface="Arial"/>
              <a:buChar char="•"/>
              <a:tabLst>
                <a:tab pos="223361" algn="l"/>
                <a:tab pos="223838" algn="l"/>
              </a:tabLst>
              <a:defRPr/>
            </a:pPr>
            <a:r>
              <a:rPr lang="en-US" sz="2000" spc="-8" dirty="0">
                <a:latin typeface="+mn-lt"/>
                <a:cs typeface="Calibri"/>
              </a:rPr>
              <a:t>UC Riverside CE-CERT involved in the </a:t>
            </a:r>
            <a:r>
              <a:rPr lang="en-US" sz="2000" spc="-8" dirty="0" err="1">
                <a:latin typeface="+mn-lt"/>
                <a:cs typeface="Calibri"/>
              </a:rPr>
              <a:t>CARBTest</a:t>
            </a:r>
            <a:r>
              <a:rPr lang="en-US" sz="2000" spc="-8" dirty="0">
                <a:latin typeface="+mn-lt"/>
                <a:cs typeface="Calibri"/>
              </a:rPr>
              <a:t> “referee” part of this of the program to CE-CERT in part because of our reputation as being an honest broker</a:t>
            </a:r>
          </a:p>
          <a:p>
            <a:pPr marL="223361" indent="-213836" defTabSz="685800" fontAlgn="auto">
              <a:spcBef>
                <a:spcPts val="75"/>
              </a:spcBef>
              <a:spcAft>
                <a:spcPts val="900"/>
              </a:spcAft>
              <a:buFont typeface="Arial"/>
              <a:buChar char="•"/>
              <a:tabLst>
                <a:tab pos="223361" algn="l"/>
                <a:tab pos="223838" algn="l"/>
              </a:tabLst>
              <a:defRPr/>
            </a:pPr>
            <a:r>
              <a:rPr lang="en-US" sz="2000" spc="-8" dirty="0">
                <a:latin typeface="+mn-lt"/>
                <a:cs typeface="Calibri"/>
              </a:rPr>
              <a:t>Extensive network of stations with involvement of CSU Fresno and Community Colleges</a:t>
            </a:r>
          </a:p>
          <a:p>
            <a:pPr marL="9525" defTabSz="685800" fontAlgn="auto">
              <a:spcBef>
                <a:spcPts val="75"/>
              </a:spcBef>
              <a:spcAft>
                <a:spcPts val="0"/>
              </a:spcAft>
              <a:defRPr/>
            </a:pPr>
            <a:endParaRPr lang="en-US" sz="1350" b="1" i="1" dirty="0">
              <a:solidFill>
                <a:srgbClr val="1A459C"/>
              </a:solidFill>
              <a:latin typeface="Calibri Light"/>
              <a:cs typeface="Calibri"/>
            </a:endParaRPr>
          </a:p>
        </p:txBody>
      </p:sp>
      <p:pic>
        <p:nvPicPr>
          <p:cNvPr id="1028" name="Picture 4" descr="California Uses 'Dirty Truck Detector' | Transport Topics">
            <a:extLst>
              <a:ext uri="{FF2B5EF4-FFF2-40B4-BE49-F238E27FC236}">
                <a16:creationId xmlns:a16="http://schemas.microsoft.com/office/drawing/2014/main" id="{5AE9CBCB-4BE2-4B06-8C15-8E0D00181F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419242"/>
            <a:ext cx="3363275" cy="2240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585EEED-13A2-41F5-9219-ED6A75E41335}"/>
              </a:ext>
            </a:extLst>
          </p:cNvPr>
          <p:cNvSpPr>
            <a:spLocks noGrp="1"/>
          </p:cNvSpPr>
          <p:nvPr>
            <p:ph type="sldNum" sz="quarter" idx="12"/>
          </p:nvPr>
        </p:nvSpPr>
        <p:spPr/>
        <p:txBody>
          <a:bodyPr/>
          <a:lstStyle/>
          <a:p>
            <a:fld id="{93A20B7D-8D9F-4499-89F0-52EEF2CFBF7B}" type="slidenum">
              <a:rPr lang="en-US" smtClean="0"/>
              <a:t>23</a:t>
            </a:fld>
            <a:endParaRPr lang="en-US"/>
          </a:p>
        </p:txBody>
      </p:sp>
      <p:pic>
        <p:nvPicPr>
          <p:cNvPr id="4" name="Picture 3">
            <a:extLst>
              <a:ext uri="{FF2B5EF4-FFF2-40B4-BE49-F238E27FC236}">
                <a16:creationId xmlns:a16="http://schemas.microsoft.com/office/drawing/2014/main" id="{C385FA6A-7204-43FC-8C6F-4D4F888311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5814" y="4419242"/>
            <a:ext cx="2453268" cy="2240450"/>
          </a:xfrm>
          <a:prstGeom prst="rect">
            <a:avLst/>
          </a:prstGeom>
        </p:spPr>
      </p:pic>
      <p:pic>
        <p:nvPicPr>
          <p:cNvPr id="6" name="Picture 5">
            <a:extLst>
              <a:ext uri="{FF2B5EF4-FFF2-40B4-BE49-F238E27FC236}">
                <a16:creationId xmlns:a16="http://schemas.microsoft.com/office/drawing/2014/main" id="{C68FFB88-A667-413D-A9C3-03C21DC32CE6}"/>
              </a:ext>
            </a:extLst>
          </p:cNvPr>
          <p:cNvPicPr>
            <a:picLocks noChangeAspect="1"/>
          </p:cNvPicPr>
          <p:nvPr/>
        </p:nvPicPr>
        <p:blipFill>
          <a:blip r:embed="rId5"/>
          <a:stretch>
            <a:fillRect/>
          </a:stretch>
        </p:blipFill>
        <p:spPr>
          <a:xfrm>
            <a:off x="5841621" y="4425880"/>
            <a:ext cx="3167457" cy="2240449"/>
          </a:xfrm>
          <a:prstGeom prst="rect">
            <a:avLst/>
          </a:prstGeom>
        </p:spPr>
      </p:pic>
      <p:sp>
        <p:nvSpPr>
          <p:cNvPr id="7" name="Title 1">
            <a:extLst>
              <a:ext uri="{FF2B5EF4-FFF2-40B4-BE49-F238E27FC236}">
                <a16:creationId xmlns:a16="http://schemas.microsoft.com/office/drawing/2014/main" id="{67EFFAE9-9E29-4113-A2C9-2B4340D4A79E}"/>
              </a:ext>
            </a:extLst>
          </p:cNvPr>
          <p:cNvSpPr txBox="1">
            <a:spLocks/>
          </p:cNvSpPr>
          <p:nvPr/>
        </p:nvSpPr>
        <p:spPr>
          <a:xfrm>
            <a:off x="598209" y="772322"/>
            <a:ext cx="7947582" cy="545484"/>
          </a:xfrm>
          <a:prstGeom prst="rect">
            <a:avLst/>
          </a:prstGeom>
        </p:spPr>
        <p:txBody>
          <a:bodyPr>
            <a:noAutofit/>
          </a:bodyPr>
          <a:lst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a:lstStyle>
          <a:p>
            <a:r>
              <a:rPr lang="en-US" sz="3000" kern="0" dirty="0">
                <a:solidFill>
                  <a:srgbClr val="0000FF"/>
                </a:solidFill>
              </a:rPr>
              <a:t>Inspection and Maintenance Programs can play a big role in keeping emissions low</a:t>
            </a:r>
          </a:p>
        </p:txBody>
      </p:sp>
    </p:spTree>
    <p:extLst>
      <p:ext uri="{BB962C8B-B14F-4D97-AF65-F5344CB8AC3E}">
        <p14:creationId xmlns:p14="http://schemas.microsoft.com/office/powerpoint/2010/main" val="2333507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ChangeArrowheads="1"/>
          </p:cNvSpPr>
          <p:nvPr/>
        </p:nvSpPr>
        <p:spPr bwMode="auto">
          <a:xfrm>
            <a:off x="1" y="838200"/>
            <a:ext cx="9143999" cy="327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92" tIns="24999" rIns="50892" bIns="24999"/>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450"/>
              </a:spcAft>
            </a:pPr>
            <a:r>
              <a:rPr lang="en-US" sz="2200" b="1" i="0" dirty="0">
                <a:solidFill>
                  <a:srgbClr val="222222"/>
                </a:solidFill>
                <a:effectLst/>
              </a:rPr>
              <a:t>Climate change will likely remain one of the most significant challenges facing the world for the foreseeable future.</a:t>
            </a:r>
            <a:endParaRPr lang="en-US" sz="2200" b="1" baseline="30000" dirty="0">
              <a:ea typeface="Calibri" panose="020F0502020204030204" pitchFamily="34" charset="0"/>
              <a:cs typeface="Times New Roman" panose="02020603050405020304" pitchFamily="18" charset="0"/>
            </a:endParaRPr>
          </a:p>
          <a:p>
            <a:pPr>
              <a:spcBef>
                <a:spcPts val="0"/>
              </a:spcBef>
              <a:spcAft>
                <a:spcPts val="450"/>
              </a:spcAft>
            </a:pPr>
            <a:r>
              <a:rPr lang="en-US" sz="2200" b="1" dirty="0">
                <a:ea typeface="Calibri" panose="020F0502020204030204" pitchFamily="34" charset="0"/>
              </a:rPr>
              <a:t>An “All hands on deck” will be needed in the drive to a sustainable transportation future.</a:t>
            </a:r>
            <a:endParaRPr lang="en-US" sz="2200" b="1" baseline="30000" dirty="0">
              <a:ea typeface="Calibri" panose="020F0502020204030204" pitchFamily="34" charset="0"/>
            </a:endParaRPr>
          </a:p>
          <a:p>
            <a:pPr>
              <a:spcBef>
                <a:spcPts val="0"/>
              </a:spcBef>
              <a:spcAft>
                <a:spcPts val="450"/>
              </a:spcAft>
            </a:pPr>
            <a:r>
              <a:rPr lang="en-US" sz="2200" b="1" dirty="0">
                <a:ea typeface="Calibri" panose="020F0502020204030204" pitchFamily="34" charset="0"/>
              </a:rPr>
              <a:t>Conventionally-fueled technology vehicles will play a important part in the intermediate term in achieving environmental metrics.</a:t>
            </a:r>
          </a:p>
          <a:p>
            <a:pPr lvl="1">
              <a:spcBef>
                <a:spcPts val="0"/>
              </a:spcBef>
              <a:spcAft>
                <a:spcPts val="450"/>
              </a:spcAft>
            </a:pPr>
            <a:r>
              <a:rPr lang="en-US" sz="1800" b="1" dirty="0">
                <a:solidFill>
                  <a:srgbClr val="000000"/>
                </a:solidFill>
                <a:ea typeface="Calibri" panose="020F0502020204030204" pitchFamily="34" charset="0"/>
              </a:rPr>
              <a:t>Some early data show trends towards lower in-use emissions with later generation vehicles, with some vehicles still having higher emissions.</a:t>
            </a:r>
          </a:p>
          <a:p>
            <a:pPr lvl="1">
              <a:spcBef>
                <a:spcPts val="0"/>
              </a:spcBef>
              <a:spcAft>
                <a:spcPts val="450"/>
              </a:spcAft>
            </a:pPr>
            <a:r>
              <a:rPr lang="en-US" sz="1800" b="1" dirty="0">
                <a:solidFill>
                  <a:srgbClr val="000000"/>
                </a:solidFill>
                <a:ea typeface="Calibri" panose="020F0502020204030204" pitchFamily="34" charset="0"/>
              </a:rPr>
              <a:t>If the vehicles can maintain ultralow emissions during operation, fleet turnover could provide 95% of emissions reductions from 2025 to 2040.</a:t>
            </a:r>
          </a:p>
          <a:p>
            <a:pPr lvl="1">
              <a:spcBef>
                <a:spcPts val="0"/>
              </a:spcBef>
              <a:spcAft>
                <a:spcPts val="450"/>
              </a:spcAft>
            </a:pPr>
            <a:r>
              <a:rPr lang="en-US" sz="1800" b="1" dirty="0">
                <a:solidFill>
                  <a:srgbClr val="000000"/>
                </a:solidFill>
              </a:rPr>
              <a:t>This could be coupled with greater renewable fuels use for reducing GHGs.</a:t>
            </a:r>
            <a:endParaRPr lang="en-US" sz="1800" b="1" i="0" dirty="0">
              <a:solidFill>
                <a:srgbClr val="000000"/>
              </a:solidFill>
              <a:effectLst/>
            </a:endParaRPr>
          </a:p>
          <a:p>
            <a:pPr>
              <a:spcBef>
                <a:spcPts val="0"/>
              </a:spcBef>
              <a:spcAft>
                <a:spcPts val="450"/>
              </a:spcAft>
            </a:pPr>
            <a:r>
              <a:rPr lang="en-US" sz="2200" b="1" i="0" dirty="0">
                <a:solidFill>
                  <a:srgbClr val="000000"/>
                </a:solidFill>
                <a:effectLst/>
              </a:rPr>
              <a:t>Ensuring conventionally fueled vehicles can maintain low or ultralow emissions levels will likely be the key to ensuring continued progress </a:t>
            </a:r>
            <a:r>
              <a:rPr lang="en-US" sz="2200" b="1" dirty="0">
                <a:solidFill>
                  <a:srgbClr val="000000"/>
                </a:solidFill>
              </a:rPr>
              <a:t>towards achieving</a:t>
            </a:r>
            <a:r>
              <a:rPr lang="en-US" sz="2200" b="1" i="0" dirty="0">
                <a:solidFill>
                  <a:srgbClr val="000000"/>
                </a:solidFill>
                <a:effectLst/>
              </a:rPr>
              <a:t> future air quality goals</a:t>
            </a:r>
            <a:r>
              <a:rPr lang="en-US" sz="2200" b="1" dirty="0"/>
              <a:t>.</a:t>
            </a:r>
          </a:p>
          <a:p>
            <a:pPr>
              <a:spcBef>
                <a:spcPts val="0"/>
              </a:spcBef>
              <a:spcAft>
                <a:spcPts val="450"/>
              </a:spcAft>
            </a:pPr>
            <a:r>
              <a:rPr lang="en-US" sz="2200" b="1" i="0" dirty="0">
                <a:solidFill>
                  <a:srgbClr val="000000"/>
                </a:solidFill>
                <a:effectLst/>
              </a:rPr>
              <a:t>Emissions monitoring and inspection will continue to play an important role as we continue our journey to a fully sustainable transportation sector.</a:t>
            </a:r>
          </a:p>
          <a:p>
            <a:pPr>
              <a:spcBef>
                <a:spcPts val="0"/>
              </a:spcBef>
              <a:spcAft>
                <a:spcPts val="450"/>
              </a:spcAft>
            </a:pPr>
            <a:endParaRPr lang="en-US" sz="2100" b="1" dirty="0"/>
          </a:p>
        </p:txBody>
      </p:sp>
      <p:sp>
        <p:nvSpPr>
          <p:cNvPr id="4" name="Slide Number Placeholder 3">
            <a:extLst>
              <a:ext uri="{FF2B5EF4-FFF2-40B4-BE49-F238E27FC236}">
                <a16:creationId xmlns:a16="http://schemas.microsoft.com/office/drawing/2014/main" id="{B5A58CC4-7239-43AA-86A5-41AED3052A8E}"/>
              </a:ext>
            </a:extLst>
          </p:cNvPr>
          <p:cNvSpPr>
            <a:spLocks noGrp="1"/>
          </p:cNvSpPr>
          <p:nvPr>
            <p:ph type="sldNum" sz="quarter" idx="12"/>
          </p:nvPr>
        </p:nvSpPr>
        <p:spPr/>
        <p:txBody>
          <a:bodyPr/>
          <a:lstStyle/>
          <a:p>
            <a:pPr>
              <a:defRPr/>
            </a:pPr>
            <a:fld id="{9976E73B-902F-4BA7-8560-113DD9AC0C01}" type="slidenum">
              <a:rPr lang="en-US" smtClean="0"/>
              <a:pPr>
                <a:defRPr/>
              </a:pPr>
              <a:t>24</a:t>
            </a:fld>
            <a:endParaRPr lang="en-US" dirty="0"/>
          </a:p>
        </p:txBody>
      </p:sp>
      <p:sp>
        <p:nvSpPr>
          <p:cNvPr id="5" name="Title 1">
            <a:extLst>
              <a:ext uri="{FF2B5EF4-FFF2-40B4-BE49-F238E27FC236}">
                <a16:creationId xmlns:a16="http://schemas.microsoft.com/office/drawing/2014/main" id="{7B1567D6-2CB8-44CE-8F53-327999D8F21D}"/>
              </a:ext>
            </a:extLst>
          </p:cNvPr>
          <p:cNvSpPr txBox="1">
            <a:spLocks/>
          </p:cNvSpPr>
          <p:nvPr/>
        </p:nvSpPr>
        <p:spPr bwMode="auto">
          <a:xfrm>
            <a:off x="990600" y="2894"/>
            <a:ext cx="6890657" cy="58461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a:lstStyle>
          <a:p>
            <a:pPr algn="ctr"/>
            <a:r>
              <a:rPr lang="en-US" sz="3000" kern="0" dirty="0">
                <a:solidFill>
                  <a:schemeClr val="bg1"/>
                </a:solidFill>
              </a:rPr>
              <a:t>Takeaways</a:t>
            </a:r>
          </a:p>
        </p:txBody>
      </p:sp>
    </p:spTree>
    <p:extLst>
      <p:ext uri="{BB962C8B-B14F-4D97-AF65-F5344CB8AC3E}">
        <p14:creationId xmlns:p14="http://schemas.microsoft.com/office/powerpoint/2010/main" val="113741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88" y="924468"/>
            <a:ext cx="8240708" cy="404895"/>
          </a:xfrm>
        </p:spPr>
        <p:txBody>
          <a:bodyPr>
            <a:normAutofit fontScale="90000"/>
          </a:bodyPr>
          <a:lstStyle/>
          <a:p>
            <a:r>
              <a:rPr lang="en-US" dirty="0">
                <a:solidFill>
                  <a:srgbClr val="0000FF"/>
                </a:solidFill>
              </a:rPr>
              <a:t>Global Warming – Potential Impacts</a:t>
            </a:r>
          </a:p>
        </p:txBody>
      </p:sp>
      <p:pic>
        <p:nvPicPr>
          <p:cNvPr id="5" name="Picture 4">
            <a:extLst>
              <a:ext uri="{FF2B5EF4-FFF2-40B4-BE49-F238E27FC236}">
                <a16:creationId xmlns:a16="http://schemas.microsoft.com/office/drawing/2014/main" id="{64DB68A1-24A5-4768-A099-2AD4416C04B9}"/>
              </a:ext>
            </a:extLst>
          </p:cNvPr>
          <p:cNvPicPr>
            <a:picLocks noChangeAspect="1"/>
          </p:cNvPicPr>
          <p:nvPr/>
        </p:nvPicPr>
        <p:blipFill>
          <a:blip r:embed="rId3"/>
          <a:stretch>
            <a:fillRect/>
          </a:stretch>
        </p:blipFill>
        <p:spPr>
          <a:xfrm>
            <a:off x="173409" y="1545461"/>
            <a:ext cx="4154601" cy="4142750"/>
          </a:xfrm>
          <a:prstGeom prst="rect">
            <a:avLst/>
          </a:prstGeom>
        </p:spPr>
      </p:pic>
      <p:pic>
        <p:nvPicPr>
          <p:cNvPr id="7" name="Picture 6">
            <a:extLst>
              <a:ext uri="{FF2B5EF4-FFF2-40B4-BE49-F238E27FC236}">
                <a16:creationId xmlns:a16="http://schemas.microsoft.com/office/drawing/2014/main" id="{D90AE7AB-5852-4CC3-9DDA-4B6F56D8B563}"/>
              </a:ext>
            </a:extLst>
          </p:cNvPr>
          <p:cNvPicPr>
            <a:picLocks noChangeAspect="1"/>
          </p:cNvPicPr>
          <p:nvPr/>
        </p:nvPicPr>
        <p:blipFill>
          <a:blip r:embed="rId4"/>
          <a:stretch>
            <a:fillRect/>
          </a:stretch>
        </p:blipFill>
        <p:spPr>
          <a:xfrm>
            <a:off x="4310743" y="1761559"/>
            <a:ext cx="4677116" cy="4142750"/>
          </a:xfrm>
          <a:prstGeom prst="rect">
            <a:avLst/>
          </a:prstGeom>
        </p:spPr>
      </p:pic>
      <p:pic>
        <p:nvPicPr>
          <p:cNvPr id="9" name="Picture 8">
            <a:extLst>
              <a:ext uri="{FF2B5EF4-FFF2-40B4-BE49-F238E27FC236}">
                <a16:creationId xmlns:a16="http://schemas.microsoft.com/office/drawing/2014/main" id="{9D5E7380-66A8-4CE4-B33E-5B42C40A08EF}"/>
              </a:ext>
            </a:extLst>
          </p:cNvPr>
          <p:cNvPicPr>
            <a:picLocks noChangeAspect="1"/>
          </p:cNvPicPr>
          <p:nvPr/>
        </p:nvPicPr>
        <p:blipFill>
          <a:blip r:embed="rId5"/>
          <a:stretch>
            <a:fillRect/>
          </a:stretch>
        </p:blipFill>
        <p:spPr>
          <a:xfrm>
            <a:off x="4498522" y="1545461"/>
            <a:ext cx="4351564" cy="320733"/>
          </a:xfrm>
          <a:prstGeom prst="rect">
            <a:avLst/>
          </a:prstGeom>
        </p:spPr>
      </p:pic>
      <p:sp>
        <p:nvSpPr>
          <p:cNvPr id="6" name="TextBox 22">
            <a:extLst>
              <a:ext uri="{FF2B5EF4-FFF2-40B4-BE49-F238E27FC236}">
                <a16:creationId xmlns:a16="http://schemas.microsoft.com/office/drawing/2014/main" id="{EB5D652A-824B-4C38-9CF9-6502869BEF28}"/>
              </a:ext>
            </a:extLst>
          </p:cNvPr>
          <p:cNvSpPr txBox="1"/>
          <p:nvPr/>
        </p:nvSpPr>
        <p:spPr>
          <a:xfrm>
            <a:off x="173409" y="6248401"/>
            <a:ext cx="8970591"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latin typeface="Arial"/>
                <a:ea typeface="ＭＳ Ｐゴシック"/>
              </a:rPr>
              <a:t>Source: </a:t>
            </a:r>
            <a:r>
              <a:rPr lang="en-US" sz="1300" dirty="0"/>
              <a:t>World Resources Institute. https://www.wri.org/insights/2023-ipcc-ar6-synthesis-report-climate-change-findings</a:t>
            </a:r>
          </a:p>
        </p:txBody>
      </p:sp>
    </p:spTree>
    <p:extLst>
      <p:ext uri="{BB962C8B-B14F-4D97-AF65-F5344CB8AC3E}">
        <p14:creationId xmlns:p14="http://schemas.microsoft.com/office/powerpoint/2010/main" val="329576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ChangeArrowheads="1"/>
          </p:cNvSpPr>
          <p:nvPr/>
        </p:nvSpPr>
        <p:spPr bwMode="auto">
          <a:xfrm>
            <a:off x="1" y="1379724"/>
            <a:ext cx="9143999" cy="327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92" tIns="24999" rIns="50892" bIns="24999"/>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450"/>
              </a:spcAft>
            </a:pPr>
            <a:r>
              <a:rPr lang="en-US" sz="2000" b="1" i="0" dirty="0">
                <a:solidFill>
                  <a:srgbClr val="222222"/>
                </a:solidFill>
                <a:effectLst/>
              </a:rPr>
              <a:t>Costs </a:t>
            </a:r>
            <a:r>
              <a:rPr lang="en-US" sz="2000" b="1" dirty="0">
                <a:solidFill>
                  <a:srgbClr val="222222"/>
                </a:solidFill>
              </a:rPr>
              <a:t>of US$ 143 billion per year attributable to extreme </a:t>
            </a:r>
            <a:r>
              <a:rPr lang="en-US" sz="2000" b="1" i="0" dirty="0">
                <a:solidFill>
                  <a:srgbClr val="222222"/>
                </a:solidFill>
                <a:effectLst/>
              </a:rPr>
              <a:t>events due to climatic change.</a:t>
            </a:r>
            <a:r>
              <a:rPr lang="en-US" sz="2000" b="1" i="0" baseline="30000" dirty="0">
                <a:solidFill>
                  <a:srgbClr val="222222"/>
                </a:solidFill>
                <a:effectLst/>
              </a:rPr>
              <a:t>1</a:t>
            </a:r>
            <a:endParaRPr lang="en-US" sz="2000" b="1" baseline="30000" dirty="0">
              <a:ea typeface="Calibri" panose="020F0502020204030204" pitchFamily="34" charset="0"/>
              <a:cs typeface="Times New Roman" panose="02020603050405020304" pitchFamily="18" charset="0"/>
            </a:endParaRPr>
          </a:p>
          <a:p>
            <a:pPr>
              <a:spcBef>
                <a:spcPts val="0"/>
              </a:spcBef>
              <a:spcAft>
                <a:spcPts val="450"/>
              </a:spcAft>
            </a:pPr>
            <a:r>
              <a:rPr lang="en-US" sz="2000" b="1" i="0" dirty="0">
                <a:solidFill>
                  <a:srgbClr val="1F1F1F"/>
                </a:solidFill>
                <a:effectLst/>
              </a:rPr>
              <a:t>In U.S., 400 weather /climate disasters since 1980 where overall damages/costs reached or exceeded $1 billion (including CPI adjustment to 2024). The total cost of these 400 events &gt;</a:t>
            </a:r>
            <a:r>
              <a:rPr lang="en-US" sz="2000" b="1" i="0" dirty="0">
                <a:solidFill>
                  <a:srgbClr val="040C28"/>
                </a:solidFill>
                <a:effectLst/>
              </a:rPr>
              <a:t>$2.785 trillion</a:t>
            </a:r>
            <a:r>
              <a:rPr lang="en-US" sz="2000" b="1" dirty="0">
                <a:ea typeface="Calibri" panose="020F0502020204030204" pitchFamily="34" charset="0"/>
              </a:rPr>
              <a:t>.</a:t>
            </a:r>
            <a:r>
              <a:rPr lang="en-US" sz="2100" b="1" baseline="30000" dirty="0">
                <a:ea typeface="Calibri" panose="020F0502020204030204" pitchFamily="34" charset="0"/>
              </a:rPr>
              <a:t>2</a:t>
            </a:r>
          </a:p>
          <a:p>
            <a:pPr>
              <a:spcBef>
                <a:spcPts val="0"/>
              </a:spcBef>
              <a:spcAft>
                <a:spcPts val="450"/>
              </a:spcAft>
            </a:pPr>
            <a:r>
              <a:rPr lang="en-US" sz="2000" b="1" i="0" dirty="0">
                <a:solidFill>
                  <a:srgbClr val="000000"/>
                </a:solidFill>
                <a:effectLst/>
              </a:rPr>
              <a:t>From 2000 to 2019, extreme weather events globally, like hurricanes, floods and heat waves, have cost an estimated $2.8 trillion. This is around $143 billion/year or $16.3 million/hour</a:t>
            </a:r>
            <a:r>
              <a:rPr lang="en-US" sz="2000" b="1" dirty="0"/>
              <a:t>.</a:t>
            </a:r>
            <a:r>
              <a:rPr lang="en-US" sz="2000" b="1" baseline="30000" dirty="0"/>
              <a:t>3</a:t>
            </a:r>
            <a:endParaRPr lang="en-US" sz="2000" b="1" dirty="0"/>
          </a:p>
          <a:p>
            <a:pPr>
              <a:spcBef>
                <a:spcPts val="0"/>
              </a:spcBef>
              <a:spcAft>
                <a:spcPts val="450"/>
              </a:spcAft>
            </a:pPr>
            <a:r>
              <a:rPr lang="en-US" sz="2000" b="1" i="0" dirty="0">
                <a:solidFill>
                  <a:srgbClr val="000000"/>
                </a:solidFill>
                <a:effectLst/>
              </a:rPr>
              <a:t>The global cost of climate change damage is estimated to be between $1.7 trillion and $3.1 trillion per year by 2050.</a:t>
            </a:r>
            <a:r>
              <a:rPr lang="en-US" sz="2000" b="1" baseline="30000" dirty="0"/>
              <a:t> 3</a:t>
            </a:r>
            <a:endParaRPr lang="en-US" sz="2000" b="1" i="0" dirty="0">
              <a:solidFill>
                <a:srgbClr val="000000"/>
              </a:solidFill>
              <a:effectLst/>
            </a:endParaRPr>
          </a:p>
          <a:p>
            <a:pPr>
              <a:spcBef>
                <a:spcPts val="0"/>
              </a:spcBef>
              <a:spcAft>
                <a:spcPts val="450"/>
              </a:spcAft>
            </a:pPr>
            <a:endParaRPr lang="en-US" sz="2100" b="1" dirty="0"/>
          </a:p>
        </p:txBody>
      </p:sp>
      <p:sp>
        <p:nvSpPr>
          <p:cNvPr id="4" name="Slide Number Placeholder 3">
            <a:extLst>
              <a:ext uri="{FF2B5EF4-FFF2-40B4-BE49-F238E27FC236}">
                <a16:creationId xmlns:a16="http://schemas.microsoft.com/office/drawing/2014/main" id="{B5A58CC4-7239-43AA-86A5-41AED3052A8E}"/>
              </a:ext>
            </a:extLst>
          </p:cNvPr>
          <p:cNvSpPr>
            <a:spLocks noGrp="1"/>
          </p:cNvSpPr>
          <p:nvPr>
            <p:ph type="sldNum" sz="quarter" idx="12"/>
          </p:nvPr>
        </p:nvSpPr>
        <p:spPr/>
        <p:txBody>
          <a:bodyPr/>
          <a:lstStyle/>
          <a:p>
            <a:pPr>
              <a:defRPr/>
            </a:pPr>
            <a:fld id="{9976E73B-902F-4BA7-8560-113DD9AC0C01}" type="slidenum">
              <a:rPr lang="en-US" smtClean="0"/>
              <a:pPr>
                <a:defRPr/>
              </a:pPr>
              <a:t>4</a:t>
            </a:fld>
            <a:endParaRPr lang="en-US" dirty="0"/>
          </a:p>
        </p:txBody>
      </p:sp>
      <p:sp>
        <p:nvSpPr>
          <p:cNvPr id="5" name="Title 1">
            <a:extLst>
              <a:ext uri="{FF2B5EF4-FFF2-40B4-BE49-F238E27FC236}">
                <a16:creationId xmlns:a16="http://schemas.microsoft.com/office/drawing/2014/main" id="{7B1567D6-2CB8-44CE-8F53-327999D8F21D}"/>
              </a:ext>
            </a:extLst>
          </p:cNvPr>
          <p:cNvSpPr txBox="1">
            <a:spLocks/>
          </p:cNvSpPr>
          <p:nvPr/>
        </p:nvSpPr>
        <p:spPr bwMode="auto">
          <a:xfrm>
            <a:off x="1126669" y="795106"/>
            <a:ext cx="6890657" cy="58461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fontAlgn="base">
              <a:spcBef>
                <a:spcPct val="0"/>
              </a:spcBef>
              <a:spcAft>
                <a:spcPct val="0"/>
              </a:spcAft>
              <a:defRPr sz="3900" b="1">
                <a:solidFill>
                  <a:schemeClr val="tx1"/>
                </a:solidFill>
                <a:latin typeface="+mj-lt"/>
                <a:ea typeface="+mj-ea"/>
                <a:cs typeface="+mj-cs"/>
              </a:defRPr>
            </a:lvl1pPr>
            <a:lvl2pPr algn="l" rtl="0" fontAlgn="base">
              <a:spcBef>
                <a:spcPct val="0"/>
              </a:spcBef>
              <a:spcAft>
                <a:spcPct val="0"/>
              </a:spcAft>
              <a:defRPr sz="3900" b="1">
                <a:solidFill>
                  <a:schemeClr val="tx1"/>
                </a:solidFill>
                <a:latin typeface="Arial" charset="0"/>
              </a:defRPr>
            </a:lvl2pPr>
            <a:lvl3pPr algn="l" rtl="0" fontAlgn="base">
              <a:spcBef>
                <a:spcPct val="0"/>
              </a:spcBef>
              <a:spcAft>
                <a:spcPct val="0"/>
              </a:spcAft>
              <a:defRPr sz="3900" b="1">
                <a:solidFill>
                  <a:schemeClr val="tx1"/>
                </a:solidFill>
                <a:latin typeface="Arial" charset="0"/>
              </a:defRPr>
            </a:lvl3pPr>
            <a:lvl4pPr algn="l" rtl="0" fontAlgn="base">
              <a:spcBef>
                <a:spcPct val="0"/>
              </a:spcBef>
              <a:spcAft>
                <a:spcPct val="0"/>
              </a:spcAft>
              <a:defRPr sz="3900" b="1">
                <a:solidFill>
                  <a:schemeClr val="tx1"/>
                </a:solidFill>
                <a:latin typeface="Arial" charset="0"/>
              </a:defRPr>
            </a:lvl4pPr>
            <a:lvl5pPr algn="l" rtl="0" fontAlgn="base">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a:lstStyle>
          <a:p>
            <a:pPr algn="ctr"/>
            <a:r>
              <a:rPr lang="en-US" sz="3000" kern="0" dirty="0">
                <a:solidFill>
                  <a:srgbClr val="0000FF"/>
                </a:solidFill>
              </a:rPr>
              <a:t>Costs of Global Warming</a:t>
            </a:r>
          </a:p>
        </p:txBody>
      </p:sp>
      <p:sp>
        <p:nvSpPr>
          <p:cNvPr id="7" name="TextBox 22">
            <a:extLst>
              <a:ext uri="{FF2B5EF4-FFF2-40B4-BE49-F238E27FC236}">
                <a16:creationId xmlns:a16="http://schemas.microsoft.com/office/drawing/2014/main" id="{4FD26485-CF81-4060-BDF8-5EE5E8D64804}"/>
              </a:ext>
            </a:extLst>
          </p:cNvPr>
          <p:cNvSpPr txBox="1"/>
          <p:nvPr/>
        </p:nvSpPr>
        <p:spPr>
          <a:xfrm>
            <a:off x="0" y="5739728"/>
            <a:ext cx="90678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2">
                    <a:lumMod val="90000"/>
                    <a:lumOff val="10000"/>
                  </a:schemeClr>
                </a:solidFill>
                <a:latin typeface="Arial"/>
                <a:ea typeface="ＭＳ Ｐゴシック"/>
              </a:rPr>
              <a:t>1</a:t>
            </a:r>
            <a:r>
              <a:rPr lang="en-US" sz="1200" dirty="0">
                <a:ea typeface="ＭＳ Ｐゴシック"/>
              </a:rPr>
              <a:t>. </a:t>
            </a:r>
            <a:r>
              <a:rPr lang="en-US" sz="1200" b="0" i="0" dirty="0">
                <a:effectLst/>
              </a:rPr>
              <a:t>Newman, R., Noy, I. The global costs of extreme weather that are attributable to climate change. </a:t>
            </a:r>
            <a:r>
              <a:rPr lang="en-US" sz="1200" b="0" i="1" dirty="0">
                <a:effectLst/>
              </a:rPr>
              <a:t>Nat </a:t>
            </a:r>
            <a:r>
              <a:rPr lang="en-US" sz="1200" b="0" i="1" dirty="0" err="1">
                <a:effectLst/>
              </a:rPr>
              <a:t>Commun</a:t>
            </a:r>
            <a:r>
              <a:rPr lang="en-US" sz="1200" b="0" i="0" dirty="0">
                <a:effectLst/>
              </a:rPr>
              <a:t> </a:t>
            </a:r>
            <a:r>
              <a:rPr lang="en-US" sz="1200" b="1" i="0" dirty="0">
                <a:effectLst/>
              </a:rPr>
              <a:t>14</a:t>
            </a:r>
            <a:r>
              <a:rPr lang="en-US" sz="1200" b="0" i="0" dirty="0">
                <a:effectLst/>
              </a:rPr>
              <a:t>, 6103 (2023). </a:t>
            </a:r>
            <a:r>
              <a:rPr lang="en-US" sz="1200" b="0" i="0" dirty="0">
                <a:effectLst/>
                <a:hlinkClick r:id="rId3">
                  <a:extLst>
                    <a:ext uri="{A12FA001-AC4F-418D-AE19-62706E023703}">
                      <ahyp:hlinkClr xmlns:ahyp="http://schemas.microsoft.com/office/drawing/2018/hyperlinkcolor" val="tx"/>
                    </a:ext>
                  </a:extLst>
                </a:hlinkClick>
              </a:rPr>
              <a:t>https://doi.org/10.1038/s41467-023-41888-1</a:t>
            </a:r>
            <a:r>
              <a:rPr lang="en-US" sz="1200" dirty="0">
                <a:ea typeface="Calibri" panose="020F0502020204030204" pitchFamily="34" charset="0"/>
                <a:cs typeface="Arial" panose="020B0604020202020204" pitchFamily="34" charset="0"/>
              </a:rPr>
              <a:t>.</a:t>
            </a:r>
          </a:p>
          <a:p>
            <a:r>
              <a:rPr lang="en-US" sz="1200" dirty="0">
                <a:ea typeface="Calibri" panose="020F0502020204030204" pitchFamily="34" charset="0"/>
                <a:cs typeface="Arial" panose="020B0604020202020204" pitchFamily="34" charset="0"/>
              </a:rPr>
              <a:t>2. </a:t>
            </a:r>
            <a:r>
              <a:rPr lang="fr-FR" sz="1200" b="0" i="0" dirty="0">
                <a:effectLst/>
              </a:rPr>
              <a:t>National Centers for </a:t>
            </a:r>
            <a:r>
              <a:rPr lang="fr-FR" sz="1200" b="0" i="0" dirty="0" err="1">
                <a:effectLst/>
              </a:rPr>
              <a:t>Environmental</a:t>
            </a:r>
            <a:r>
              <a:rPr lang="fr-FR" sz="1200" b="0" i="0" dirty="0">
                <a:effectLst/>
              </a:rPr>
              <a:t> Information (NCEI) </a:t>
            </a:r>
            <a:r>
              <a:rPr lang="en-US" sz="1200" dirty="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http://www.ncei.noaa.gov/access/billions</a:t>
            </a:r>
            <a:endParaRPr lang="en-US" sz="1200" dirty="0">
              <a:ea typeface="Calibri" panose="020F0502020204030204" pitchFamily="34" charset="0"/>
              <a:cs typeface="Arial" panose="020B0604020202020204" pitchFamily="34" charset="0"/>
            </a:endParaRPr>
          </a:p>
          <a:p>
            <a:r>
              <a:rPr lang="en-US" sz="1200" dirty="0">
                <a:ea typeface="Calibri" panose="020F0502020204030204" pitchFamily="34" charset="0"/>
                <a:cs typeface="Arial" panose="020B0604020202020204" pitchFamily="34" charset="0"/>
              </a:rPr>
              <a:t>3. World Economic Forum. https://www.weforum.org/stories/2023/10/climate-loss-and-damage-cost-16-million-per-hour</a:t>
            </a:r>
            <a:r>
              <a:rPr lang="en-US" sz="900" dirty="0">
                <a:ea typeface="Calibri" panose="020F0502020204030204" pitchFamily="34" charset="0"/>
                <a:cs typeface="Arial" panose="020B0604020202020204" pitchFamily="34" charset="0"/>
              </a:rPr>
              <a:t>/  </a:t>
            </a:r>
            <a:endParaRPr lang="en-US" sz="900" dirty="0">
              <a:cs typeface="Arial" panose="020B0604020202020204" pitchFamily="34" charset="0"/>
            </a:endParaRPr>
          </a:p>
        </p:txBody>
      </p:sp>
    </p:spTree>
    <p:extLst>
      <p:ext uri="{BB962C8B-B14F-4D97-AF65-F5344CB8AC3E}">
        <p14:creationId xmlns:p14="http://schemas.microsoft.com/office/powerpoint/2010/main" val="134991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10639"/>
            <a:ext cx="8381999" cy="404895"/>
          </a:xfrm>
        </p:spPr>
        <p:txBody>
          <a:bodyPr>
            <a:normAutofit fontScale="90000"/>
          </a:bodyPr>
          <a:lstStyle/>
          <a:p>
            <a:r>
              <a:rPr lang="en-US" dirty="0">
                <a:solidFill>
                  <a:srgbClr val="0000FF"/>
                </a:solidFill>
              </a:rPr>
              <a:t>Global Warming – Mitigation Goals</a:t>
            </a:r>
          </a:p>
        </p:txBody>
      </p:sp>
      <p:pic>
        <p:nvPicPr>
          <p:cNvPr id="7" name="Picture 6">
            <a:extLst>
              <a:ext uri="{FF2B5EF4-FFF2-40B4-BE49-F238E27FC236}">
                <a16:creationId xmlns:a16="http://schemas.microsoft.com/office/drawing/2014/main" id="{235D2E7F-29C0-4592-B39E-9C68140557E3}"/>
              </a:ext>
            </a:extLst>
          </p:cNvPr>
          <p:cNvPicPr>
            <a:picLocks noChangeAspect="1"/>
          </p:cNvPicPr>
          <p:nvPr/>
        </p:nvPicPr>
        <p:blipFill>
          <a:blip r:embed="rId3"/>
          <a:stretch>
            <a:fillRect/>
          </a:stretch>
        </p:blipFill>
        <p:spPr>
          <a:xfrm>
            <a:off x="1535905" y="1600200"/>
            <a:ext cx="6072188" cy="3200400"/>
          </a:xfrm>
          <a:prstGeom prst="rect">
            <a:avLst/>
          </a:prstGeom>
        </p:spPr>
      </p:pic>
      <p:sp>
        <p:nvSpPr>
          <p:cNvPr id="4" name="TextBox 22">
            <a:extLst>
              <a:ext uri="{FF2B5EF4-FFF2-40B4-BE49-F238E27FC236}">
                <a16:creationId xmlns:a16="http://schemas.microsoft.com/office/drawing/2014/main" id="{C6B92300-AFA9-4E68-8A57-813AB344A01A}"/>
              </a:ext>
            </a:extLst>
          </p:cNvPr>
          <p:cNvSpPr txBox="1"/>
          <p:nvPr/>
        </p:nvSpPr>
        <p:spPr>
          <a:xfrm>
            <a:off x="304800" y="4769822"/>
            <a:ext cx="8915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ea typeface="ＭＳ Ｐゴシック"/>
              </a:rPr>
              <a:t>Source: </a:t>
            </a:r>
            <a:r>
              <a:rPr lang="en-US" sz="1100" dirty="0"/>
              <a:t>Global Carbon Project 2022 - chrome-extension://</a:t>
            </a:r>
            <a:r>
              <a:rPr lang="en-US" sz="1100" dirty="0" err="1"/>
              <a:t>efaidnbmnnnibpcajpcglclefindmkaj</a:t>
            </a:r>
            <a:r>
              <a:rPr lang="en-US" sz="1100" dirty="0"/>
              <a:t>/https://www.globalcarbonproject.org/carbonbudget/22/files/GCP_CarbonBudget_2022.pdf</a:t>
            </a:r>
          </a:p>
        </p:txBody>
      </p:sp>
      <p:sp>
        <p:nvSpPr>
          <p:cNvPr id="8" name="Rectangle 7">
            <a:extLst>
              <a:ext uri="{FF2B5EF4-FFF2-40B4-BE49-F238E27FC236}">
                <a16:creationId xmlns:a16="http://schemas.microsoft.com/office/drawing/2014/main" id="{9A42644E-ED6C-4D8A-B7DF-071CC2B3EE6D}"/>
              </a:ext>
            </a:extLst>
          </p:cNvPr>
          <p:cNvSpPr>
            <a:spLocks noGrp="1" noChangeArrowheads="1"/>
          </p:cNvSpPr>
          <p:nvPr/>
        </p:nvSpPr>
        <p:spPr bwMode="auto">
          <a:xfrm>
            <a:off x="1" y="5257800"/>
            <a:ext cx="9143999" cy="133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92" tIns="24999" rIns="50892" bIns="24999"/>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450"/>
              </a:spcAft>
            </a:pPr>
            <a:r>
              <a:rPr lang="en-US" sz="2000" b="1" dirty="0"/>
              <a:t>But some studies suggest global costs of net zero goal on order of $200 (</a:t>
            </a:r>
            <a:r>
              <a:rPr lang="en-US" sz="2000" b="1" dirty="0" err="1">
                <a:ea typeface="Calibri" panose="020F0502020204030204" pitchFamily="34" charset="0"/>
              </a:rPr>
              <a:t>BloomburgNEF</a:t>
            </a:r>
            <a:r>
              <a:rPr lang="en-US" sz="2000" b="1" dirty="0"/>
              <a:t>)</a:t>
            </a:r>
            <a:r>
              <a:rPr lang="en-US" sz="2000" b="1" baseline="30000" dirty="0"/>
              <a:t>1</a:t>
            </a:r>
            <a:r>
              <a:rPr lang="en-US" sz="2000" b="1" dirty="0"/>
              <a:t> to $275 (</a:t>
            </a:r>
            <a:r>
              <a:rPr lang="en-US" sz="2000" b="1" dirty="0">
                <a:ea typeface="Calibri" panose="020F0502020204030204" pitchFamily="34" charset="0"/>
              </a:rPr>
              <a:t>McKinsey Global Institute)</a:t>
            </a:r>
            <a:r>
              <a:rPr lang="en-US" sz="2000" b="1" baseline="30000" dirty="0">
                <a:ea typeface="Calibri" panose="020F0502020204030204" pitchFamily="34" charset="0"/>
              </a:rPr>
              <a:t>2</a:t>
            </a:r>
            <a:r>
              <a:rPr lang="en-US" sz="2000" b="1" dirty="0"/>
              <a:t> trillion.</a:t>
            </a:r>
          </a:p>
          <a:p>
            <a:pPr lvl="1">
              <a:spcBef>
                <a:spcPts val="0"/>
              </a:spcBef>
              <a:spcAft>
                <a:spcPts val="450"/>
              </a:spcAft>
            </a:pPr>
            <a:r>
              <a:rPr lang="en-US" sz="2000" b="1" dirty="0"/>
              <a:t>Global assets: stock market $115T</a:t>
            </a:r>
            <a:r>
              <a:rPr lang="en-US" sz="2000" b="1" baseline="30000" dirty="0"/>
              <a:t>3</a:t>
            </a:r>
            <a:r>
              <a:rPr lang="en-US" sz="2000" b="1" dirty="0"/>
              <a:t> residential real estate $300-500T</a:t>
            </a:r>
            <a:r>
              <a:rPr lang="en-US" sz="2000" b="1" baseline="30000" dirty="0"/>
              <a:t>4</a:t>
            </a:r>
          </a:p>
          <a:p>
            <a:pPr>
              <a:spcBef>
                <a:spcPts val="0"/>
              </a:spcBef>
              <a:spcAft>
                <a:spcPts val="450"/>
              </a:spcAft>
            </a:pPr>
            <a:endParaRPr lang="en-US" sz="2100" b="1" dirty="0"/>
          </a:p>
        </p:txBody>
      </p:sp>
    </p:spTree>
    <p:extLst>
      <p:ext uri="{BB962C8B-B14F-4D97-AF65-F5344CB8AC3E}">
        <p14:creationId xmlns:p14="http://schemas.microsoft.com/office/powerpoint/2010/main" val="46692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671" y="1313976"/>
            <a:ext cx="6890657" cy="348886"/>
          </a:xfrm>
        </p:spPr>
        <p:txBody>
          <a:bodyPr>
            <a:noAutofit/>
          </a:bodyPr>
          <a:lstStyle/>
          <a:p>
            <a:pPr algn="ctr"/>
            <a:r>
              <a:rPr lang="en-US" sz="3000" dirty="0">
                <a:solidFill>
                  <a:srgbClr val="0000FF"/>
                </a:solidFill>
              </a:rPr>
              <a:t>Need for Further Emission Reductions in LA</a:t>
            </a:r>
          </a:p>
        </p:txBody>
      </p:sp>
      <p:pic>
        <p:nvPicPr>
          <p:cNvPr id="7" name="Picture 6">
            <a:extLst>
              <a:ext uri="{FF2B5EF4-FFF2-40B4-BE49-F238E27FC236}">
                <a16:creationId xmlns:a16="http://schemas.microsoft.com/office/drawing/2014/main" id="{719501E3-AD4F-436E-ACFA-43225A3D48DD}"/>
              </a:ext>
            </a:extLst>
          </p:cNvPr>
          <p:cNvPicPr>
            <a:picLocks noChangeAspect="1"/>
          </p:cNvPicPr>
          <p:nvPr/>
        </p:nvPicPr>
        <p:blipFill>
          <a:blip r:embed="rId3"/>
          <a:stretch>
            <a:fillRect/>
          </a:stretch>
        </p:blipFill>
        <p:spPr>
          <a:xfrm>
            <a:off x="609600" y="1676400"/>
            <a:ext cx="7623959" cy="4038444"/>
          </a:xfrm>
          <a:prstGeom prst="rect">
            <a:avLst/>
          </a:prstGeom>
        </p:spPr>
      </p:pic>
      <p:sp>
        <p:nvSpPr>
          <p:cNvPr id="8" name="TextBox 22">
            <a:extLst>
              <a:ext uri="{FF2B5EF4-FFF2-40B4-BE49-F238E27FC236}">
                <a16:creationId xmlns:a16="http://schemas.microsoft.com/office/drawing/2014/main" id="{1249AF37-3917-4E23-B61A-4D973646BE66}"/>
              </a:ext>
            </a:extLst>
          </p:cNvPr>
          <p:cNvSpPr txBox="1"/>
          <p:nvPr/>
        </p:nvSpPr>
        <p:spPr>
          <a:xfrm>
            <a:off x="191111" y="6248400"/>
            <a:ext cx="8761775"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latin typeface="Arial"/>
                <a:ea typeface="ＭＳ Ｐゴシック"/>
              </a:rPr>
              <a:t>Source: </a:t>
            </a:r>
            <a:r>
              <a:rPr lang="en-US" sz="1300" dirty="0">
                <a:latin typeface="Arial" panose="020B0604020202020204" pitchFamily="34" charset="0"/>
                <a:ea typeface="Calibri" panose="020F0502020204030204" pitchFamily="34" charset="0"/>
                <a:cs typeface="Arial" panose="020B0604020202020204" pitchFamily="34" charset="0"/>
              </a:rPr>
              <a:t>South Coast Air Quality Management District, 2022 Air Quality Management Plan, Adopted December, 2022. </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07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838200" y="838200"/>
            <a:ext cx="8048625" cy="411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pPr algn="ctr"/>
            <a:r>
              <a:rPr lang="en-US" altLang="en-US" sz="2700" dirty="0">
                <a:solidFill>
                  <a:srgbClr val="0000FF"/>
                </a:solidFill>
              </a:rPr>
              <a:t>Economic Challenges going into 2030s - I</a:t>
            </a:r>
          </a:p>
        </p:txBody>
      </p:sp>
      <p:sp>
        <p:nvSpPr>
          <p:cNvPr id="13" name="Rectangle 12"/>
          <p:cNvSpPr>
            <a:spLocks noGrp="1" noChangeArrowheads="1"/>
          </p:cNvSpPr>
          <p:nvPr/>
        </p:nvSpPr>
        <p:spPr bwMode="auto">
          <a:xfrm>
            <a:off x="63918" y="1348581"/>
            <a:ext cx="9080083" cy="402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92" tIns="24999" rIns="50892" bIns="24999"/>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450"/>
              </a:spcAft>
            </a:pPr>
            <a:r>
              <a:rPr lang="en-US" sz="2100" b="1" dirty="0">
                <a:latin typeface="Calibri" panose="020F0502020204030204" pitchFamily="34" charset="0"/>
                <a:ea typeface="Calibri" panose="020F0502020204030204" pitchFamily="34" charset="0"/>
                <a:cs typeface="Times New Roman" panose="02020603050405020304" pitchFamily="18" charset="0"/>
              </a:rPr>
              <a:t>Government debt is increasingly becoming a problem</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CFOs, bankers (Jamie Diamond), the Fed and others see government debt as looming crisis</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Overall debt </a:t>
            </a:r>
            <a:r>
              <a:rPr lang="en-US" sz="1600" u="sng" dirty="0">
                <a:latin typeface="Calibri" panose="020F0502020204030204" pitchFamily="34" charset="0"/>
                <a:ea typeface="Calibri" panose="020F0502020204030204" pitchFamily="34" charset="0"/>
                <a:cs typeface="Times New Roman" panose="02020603050405020304" pitchFamily="18" charset="0"/>
              </a:rPr>
              <a:t>$36.7 </a:t>
            </a:r>
            <a:r>
              <a:rPr lang="en-US" sz="1600" u="sng">
                <a:latin typeface="Calibri" panose="020F0502020204030204" pitchFamily="34" charset="0"/>
                <a:ea typeface="Calibri" panose="020F0502020204030204" pitchFamily="34" charset="0"/>
                <a:cs typeface="Times New Roman" panose="02020603050405020304" pitchFamily="18" charset="0"/>
              </a:rPr>
              <a:t>trillion</a:t>
            </a:r>
            <a:r>
              <a:rPr lang="en-US" sz="1600" baseline="30000">
                <a:latin typeface="Calibri" panose="020F0502020204030204" pitchFamily="34" charset="0"/>
                <a:ea typeface="Calibri" panose="020F0502020204030204" pitchFamily="34" charset="0"/>
                <a:cs typeface="Times New Roman" panose="02020603050405020304" pitchFamily="18" charset="0"/>
              </a:rPr>
              <a:t>2</a:t>
            </a:r>
            <a:r>
              <a:rPr lang="en-US" sz="1600">
                <a:latin typeface="Calibri" panose="020F0502020204030204" pitchFamily="34" charset="0"/>
                <a:ea typeface="Calibri" panose="020F0502020204030204" pitchFamily="34" charset="0"/>
                <a:cs typeface="Times New Roman" panose="02020603050405020304" pitchFamily="18" charset="0"/>
              </a:rPr>
              <a:t> 1/10/25, </a:t>
            </a:r>
            <a:r>
              <a:rPr lang="en-US" sz="1600" dirty="0">
                <a:latin typeface="Calibri" panose="020F0502020204030204" pitchFamily="34" charset="0"/>
                <a:ea typeface="Calibri" panose="020F0502020204030204" pitchFamily="34" charset="0"/>
                <a:cs typeface="Times New Roman" panose="02020603050405020304" pitchFamily="18" charset="0"/>
              </a:rPr>
              <a:t>U.S. stock market $52.0 T,</a:t>
            </a:r>
            <a:r>
              <a:rPr lang="en-US" sz="1600" baseline="30000" dirty="0">
                <a:latin typeface="Calibri" panose="020F0502020204030204" pitchFamily="34" charset="0"/>
                <a:ea typeface="Calibri" panose="020F0502020204030204" pitchFamily="34" charset="0"/>
                <a:cs typeface="Times New Roman" panose="02020603050405020304" pitchFamily="18" charset="0"/>
              </a:rPr>
              <a:t>3</a:t>
            </a:r>
            <a:r>
              <a:rPr lang="en-US" sz="1600" dirty="0">
                <a:latin typeface="Calibri" panose="020F0502020204030204" pitchFamily="34" charset="0"/>
                <a:ea typeface="Calibri" panose="020F0502020204030204" pitchFamily="34" charset="0"/>
                <a:cs typeface="Times New Roman" panose="02020603050405020304" pitchFamily="18" charset="0"/>
              </a:rPr>
              <a:t> U.S. residential  real estate - $49.7T</a:t>
            </a:r>
            <a:r>
              <a:rPr lang="en-US" sz="1600" baseline="30000" dirty="0">
                <a:latin typeface="Calibri" panose="020F0502020204030204" pitchFamily="34" charset="0"/>
                <a:ea typeface="Calibri" panose="020F0502020204030204" pitchFamily="34" charset="0"/>
                <a:cs typeface="Times New Roman" panose="02020603050405020304" pitchFamily="18" charset="0"/>
              </a:rPr>
              <a:t>4</a:t>
            </a:r>
          </a:p>
          <a:p>
            <a:pPr>
              <a:spcBef>
                <a:spcPts val="0"/>
              </a:spcBef>
              <a:spcAft>
                <a:spcPts val="450"/>
              </a:spcAft>
            </a:pPr>
            <a:r>
              <a:rPr lang="en-US" sz="2100" b="1" dirty="0">
                <a:latin typeface="Calibri" panose="020F0502020204030204" pitchFamily="34" charset="0"/>
                <a:ea typeface="Calibri" panose="020F0502020204030204" pitchFamily="34" charset="0"/>
                <a:cs typeface="Times New Roman" panose="02020603050405020304" pitchFamily="18" charset="0"/>
              </a:rPr>
              <a:t>Federal Government Spending is very high and continuing to grow</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$6.75 Trillion for 2024</a:t>
            </a:r>
            <a:r>
              <a:rPr lang="en-US" sz="1600" baseline="30000" dirty="0">
                <a:latin typeface="Calibri" panose="020F0502020204030204" pitchFamily="34" charset="0"/>
                <a:ea typeface="Calibri" panose="020F0502020204030204" pitchFamily="34" charset="0"/>
                <a:cs typeface="Times New Roman" panose="02020603050405020304" pitchFamily="18" charset="0"/>
              </a:rPr>
              <a:t>5</a:t>
            </a:r>
            <a:r>
              <a:rPr lang="en-US" sz="1600" dirty="0">
                <a:latin typeface="Calibri" panose="020F0502020204030204" pitchFamily="34" charset="0"/>
                <a:ea typeface="Calibri" panose="020F0502020204030204" pitchFamily="34" charset="0"/>
                <a:cs typeface="Times New Roman" panose="02020603050405020304" pitchFamily="18" charset="0"/>
              </a:rPr>
              <a:t> ($52,656 per household), 51.8% higher than pre-COVID levels</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Social Security/Medicare/Medicaid + Interest $2.51  </a:t>
            </a:r>
            <a:r>
              <a:rPr lang="en-US" sz="1600" dirty="0" err="1">
                <a:latin typeface="Calibri" panose="020F0502020204030204" pitchFamily="34" charset="0"/>
                <a:ea typeface="Calibri" panose="020F0502020204030204" pitchFamily="34" charset="0"/>
                <a:cs typeface="Times New Roman" panose="02020603050405020304" pitchFamily="18" charset="0"/>
              </a:rPr>
              <a:t>Tril</a:t>
            </a:r>
            <a:r>
              <a:rPr lang="en-US" sz="1600" dirty="0">
                <a:latin typeface="Calibri" panose="020F0502020204030204" pitchFamily="34" charset="0"/>
                <a:ea typeface="Calibri" panose="020F0502020204030204" pitchFamily="34" charset="0"/>
                <a:cs typeface="Times New Roman" panose="02020603050405020304" pitchFamily="18" charset="0"/>
              </a:rPr>
              <a:t>. ($19,640/house) in 2019 to $3.89 </a:t>
            </a:r>
            <a:r>
              <a:rPr lang="en-US" sz="1600" dirty="0" err="1">
                <a:latin typeface="Calibri" panose="020F0502020204030204" pitchFamily="34" charset="0"/>
                <a:ea typeface="Calibri" panose="020F0502020204030204" pitchFamily="34" charset="0"/>
                <a:cs typeface="Times New Roman" panose="02020603050405020304" pitchFamily="18" charset="0"/>
              </a:rPr>
              <a:t>Tril</a:t>
            </a:r>
            <a:r>
              <a:rPr lang="en-US" sz="1600" dirty="0">
                <a:latin typeface="Calibri" panose="020F0502020204030204" pitchFamily="34" charset="0"/>
                <a:ea typeface="Calibri" panose="020F0502020204030204" pitchFamily="34" charset="0"/>
                <a:cs typeface="Times New Roman" panose="02020603050405020304" pitchFamily="18" charset="0"/>
              </a:rPr>
              <a:t>. ($30,307/house) in 2024</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 All private real estate in 12 mid-west states (IL, IM, IA, KS, NE, MN, MI, MO, OH, WS, ND,SD)</a:t>
            </a:r>
            <a:r>
              <a:rPr lang="en-US" sz="1600" baseline="30000" dirty="0">
                <a:latin typeface="Calibri" panose="020F0502020204030204" pitchFamily="34" charset="0"/>
                <a:ea typeface="Calibri" panose="020F0502020204030204" pitchFamily="34" charset="0"/>
                <a:cs typeface="Times New Roman" panose="02020603050405020304" pitchFamily="18" charset="0"/>
              </a:rPr>
              <a:t>6</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 Market cap Autos, Oil, Telecom/TV, Retail (</a:t>
            </a:r>
            <a:r>
              <a:rPr lang="en-US" sz="1600" dirty="0" err="1">
                <a:latin typeface="Calibri" panose="020F0502020204030204" pitchFamily="34" charset="0"/>
                <a:ea typeface="Calibri" panose="020F0502020204030204" pitchFamily="34" charset="0"/>
                <a:cs typeface="Times New Roman" panose="02020603050405020304" pitchFamily="18" charset="0"/>
              </a:rPr>
              <a:t>Major+specialty</a:t>
            </a:r>
            <a:r>
              <a:rPr lang="en-US" sz="1600" dirty="0">
                <a:latin typeface="Calibri" panose="020F0502020204030204" pitchFamily="34" charset="0"/>
                <a:ea typeface="Calibri" panose="020F0502020204030204" pitchFamily="34" charset="0"/>
                <a:cs typeface="Times New Roman" panose="02020603050405020304" pitchFamily="18" charset="0"/>
              </a:rPr>
              <a:t>), + many Food Companies combined</a:t>
            </a:r>
            <a:r>
              <a:rPr lang="en-US" sz="1600" baseline="30000" dirty="0">
                <a:latin typeface="Calibri" panose="020F0502020204030204" pitchFamily="34" charset="0"/>
                <a:ea typeface="Calibri" panose="020F0502020204030204" pitchFamily="34" charset="0"/>
                <a:cs typeface="Times New Roman" panose="02020603050405020304" pitchFamily="18" charset="0"/>
              </a:rPr>
              <a:t>7</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 U.S. Retail sales revenue minus motor vehicles, auto parts &amp; gas stations</a:t>
            </a:r>
            <a:r>
              <a:rPr lang="en-US" sz="1600" baseline="30000" dirty="0">
                <a:latin typeface="Calibri" panose="020F0502020204030204" pitchFamily="34" charset="0"/>
                <a:ea typeface="Calibri" panose="020F0502020204030204" pitchFamily="34" charset="0"/>
                <a:cs typeface="Times New Roman" panose="02020603050405020304" pitchFamily="18" charset="0"/>
              </a:rPr>
              <a:t>8</a:t>
            </a:r>
          </a:p>
          <a:p>
            <a:pPr>
              <a:spcBef>
                <a:spcPts val="0"/>
              </a:spcBef>
              <a:spcAft>
                <a:spcPts val="450"/>
              </a:spcAft>
            </a:pPr>
            <a:r>
              <a:rPr lang="en-US" sz="2100" b="1" dirty="0">
                <a:latin typeface="Calibri" panose="020F0502020204030204" pitchFamily="34" charset="0"/>
                <a:ea typeface="Calibri" panose="020F0502020204030204" pitchFamily="34" charset="0"/>
                <a:cs typeface="Times New Roman" panose="02020603050405020304" pitchFamily="18" charset="0"/>
              </a:rPr>
              <a:t>Federal government deficit is growing at historic levels</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$1.83 </a:t>
            </a:r>
            <a:r>
              <a:rPr lang="en-US" sz="1600" dirty="0" err="1">
                <a:latin typeface="Calibri" panose="020F0502020204030204" pitchFamily="34" charset="0"/>
                <a:ea typeface="Calibri" panose="020F0502020204030204" pitchFamily="34" charset="0"/>
                <a:cs typeface="Times New Roman" panose="02020603050405020304" pitchFamily="18" charset="0"/>
              </a:rPr>
              <a:t>Tril</a:t>
            </a:r>
            <a:r>
              <a:rPr lang="en-US" sz="1600" dirty="0">
                <a:latin typeface="Calibri" panose="020F0502020204030204" pitchFamily="34" charset="0"/>
                <a:ea typeface="Calibri" panose="020F0502020204030204" pitchFamily="34" charset="0"/>
                <a:cs typeface="Times New Roman" panose="02020603050405020304" pitchFamily="18" charset="0"/>
              </a:rPr>
              <a:t>. in 2024</a:t>
            </a:r>
            <a:r>
              <a:rPr lang="en-US" sz="1600" baseline="30000" dirty="0">
                <a:latin typeface="Calibri" panose="020F0502020204030204" pitchFamily="34" charset="0"/>
                <a:ea typeface="Calibri" panose="020F0502020204030204" pitchFamily="34" charset="0"/>
                <a:cs typeface="Times New Roman" panose="02020603050405020304" pitchFamily="18" charset="0"/>
              </a:rPr>
              <a:t>5</a:t>
            </a:r>
            <a:r>
              <a:rPr lang="en-US" sz="1600" dirty="0">
                <a:latin typeface="Calibri" panose="020F0502020204030204" pitchFamily="34" charset="0"/>
                <a:ea typeface="Calibri" panose="020F0502020204030204" pitchFamily="34" charset="0"/>
                <a:cs typeface="Times New Roman" panose="02020603050405020304" pitchFamily="18" charset="0"/>
              </a:rPr>
              <a:t> ($14,275/house) (~$3,000/house Aug 2024</a:t>
            </a:r>
            <a:r>
              <a:rPr lang="en-US" sz="1600" baseline="30000" dirty="0">
                <a:latin typeface="Calibri" panose="020F0502020204030204" pitchFamily="34" charset="0"/>
                <a:ea typeface="Calibri" panose="020F0502020204030204" pitchFamily="34" charset="0"/>
                <a:cs typeface="Times New Roman" panose="02020603050405020304" pitchFamily="18" charset="0"/>
              </a:rPr>
              <a:t>9</a:t>
            </a:r>
            <a:r>
              <a:rPr lang="en-US" sz="1600" dirty="0">
                <a:latin typeface="Calibri" panose="020F0502020204030204" pitchFamily="34" charset="0"/>
                <a:ea typeface="Calibri" panose="020F0502020204030204" pitchFamily="34" charset="0"/>
                <a:cs typeface="Times New Roman" panose="02020603050405020304" pitchFamily="18" charset="0"/>
              </a:rPr>
              <a:t>), 86% higher than pre-COVID levels </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Equivalent to the value of all residential real estate in Colorado and Oregon combined</a:t>
            </a:r>
          </a:p>
          <a:p>
            <a:pPr lvl="1">
              <a:spcBef>
                <a:spcPts val="0"/>
              </a:spcBef>
              <a:spcAft>
                <a:spcPts val="450"/>
              </a:spcAft>
            </a:pPr>
            <a:r>
              <a:rPr lang="en-US" sz="1600" dirty="0">
                <a:latin typeface="Calibri" panose="020F0502020204030204" pitchFamily="34" charset="0"/>
                <a:ea typeface="Calibri" panose="020F0502020204030204" pitchFamily="34" charset="0"/>
                <a:cs typeface="Times New Roman" panose="02020603050405020304" pitchFamily="18" charset="0"/>
              </a:rPr>
              <a:t>All profits of the 220 most profitable U.S. companies in 2022</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10</a:t>
            </a:r>
          </a:p>
        </p:txBody>
      </p:sp>
      <p:sp>
        <p:nvSpPr>
          <p:cNvPr id="4" name="Slide Number Placeholder 3">
            <a:extLst>
              <a:ext uri="{FF2B5EF4-FFF2-40B4-BE49-F238E27FC236}">
                <a16:creationId xmlns:a16="http://schemas.microsoft.com/office/drawing/2014/main" id="{B5A58CC4-7239-43AA-86A5-41AED3052A8E}"/>
              </a:ext>
            </a:extLst>
          </p:cNvPr>
          <p:cNvSpPr>
            <a:spLocks noGrp="1"/>
          </p:cNvSpPr>
          <p:nvPr>
            <p:ph type="sldNum" sz="quarter" idx="12"/>
          </p:nvPr>
        </p:nvSpPr>
        <p:spPr/>
        <p:txBody>
          <a:bodyPr/>
          <a:lstStyle/>
          <a:p>
            <a:pPr>
              <a:defRPr/>
            </a:pPr>
            <a:fld id="{9976E73B-902F-4BA7-8560-113DD9AC0C01}" type="slidenum">
              <a:rPr lang="en-US" smtClean="0"/>
              <a:pPr>
                <a:defRPr/>
              </a:pPr>
              <a:t>7</a:t>
            </a:fld>
            <a:endParaRPr lang="en-US"/>
          </a:p>
        </p:txBody>
      </p:sp>
    </p:spTree>
    <p:extLst>
      <p:ext uri="{BB962C8B-B14F-4D97-AF65-F5344CB8AC3E}">
        <p14:creationId xmlns:p14="http://schemas.microsoft.com/office/powerpoint/2010/main" val="282572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547685" y="745472"/>
            <a:ext cx="8048625" cy="411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pPr algn="ctr"/>
            <a:r>
              <a:rPr lang="en-US" altLang="en-US" sz="2700" dirty="0">
                <a:solidFill>
                  <a:srgbClr val="0000FF"/>
                </a:solidFill>
              </a:rPr>
              <a:t>Economic Challenges going into 2030s - II </a:t>
            </a:r>
          </a:p>
        </p:txBody>
      </p:sp>
      <p:sp>
        <p:nvSpPr>
          <p:cNvPr id="13" name="Rectangle 12"/>
          <p:cNvSpPr>
            <a:spLocks noGrp="1" noChangeArrowheads="1"/>
          </p:cNvSpPr>
          <p:nvPr/>
        </p:nvSpPr>
        <p:spPr bwMode="auto">
          <a:xfrm>
            <a:off x="63914" y="1197068"/>
            <a:ext cx="9016165" cy="40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92" tIns="24999" rIns="50892" bIns="24999"/>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450"/>
              </a:spcAft>
            </a:pPr>
            <a:r>
              <a:rPr lang="en-US" sz="2000" b="1" dirty="0">
                <a:latin typeface="Calibri" panose="020F0502020204030204" pitchFamily="34" charset="0"/>
                <a:ea typeface="Calibri" panose="020F0502020204030204" pitchFamily="34" charset="0"/>
                <a:cs typeface="Times New Roman" panose="02020603050405020304" pitchFamily="18" charset="0"/>
              </a:rPr>
              <a:t>Solutions will be problematic - higher taxes / slower economy, increase money supply /inflation, probably in combination with less services</a:t>
            </a:r>
            <a:r>
              <a:rPr lang="en-US" sz="1500" b="1" dirty="0">
                <a:latin typeface="Calibri" panose="020F0502020204030204" pitchFamily="34" charset="0"/>
                <a:ea typeface="Calibri" panose="020F0502020204030204" pitchFamily="34" charset="0"/>
                <a:cs typeface="Times New Roman" panose="02020603050405020304" pitchFamily="18" charset="0"/>
              </a:rPr>
              <a:t> </a:t>
            </a:r>
          </a:p>
          <a:p>
            <a:pPr lvl="1">
              <a:spcBef>
                <a:spcPts val="0"/>
              </a:spcBef>
              <a:spcAft>
                <a:spcPts val="450"/>
              </a:spcAft>
            </a:pPr>
            <a:r>
              <a:rPr lang="en-US" sz="2000" dirty="0">
                <a:latin typeface="Calibri" panose="020F0502020204030204" pitchFamily="34" charset="0"/>
                <a:ea typeface="Calibri" panose="020F0502020204030204" pitchFamily="34" charset="0"/>
                <a:cs typeface="Times New Roman" panose="02020603050405020304" pitchFamily="18" charset="0"/>
              </a:rPr>
              <a:t>Interest payments </a:t>
            </a:r>
          </a:p>
          <a:p>
            <a:pPr lvl="2">
              <a:spcBef>
                <a:spcPts val="0"/>
              </a:spcBef>
              <a:spcAft>
                <a:spcPts val="450"/>
              </a:spcAft>
            </a:pPr>
            <a:r>
              <a:rPr lang="en-US" sz="2000" dirty="0">
                <a:latin typeface="Calibri" panose="020F0502020204030204" pitchFamily="34" charset="0"/>
                <a:ea typeface="Calibri" panose="020F0502020204030204" pitchFamily="34" charset="0"/>
                <a:cs typeface="Times New Roman" panose="02020603050405020304" pitchFamily="18" charset="0"/>
              </a:rPr>
              <a:t>$892 B in 2024 - $6,958 per household</a:t>
            </a:r>
            <a:r>
              <a:rPr lang="en-US" sz="2000" baseline="30000" dirty="0">
                <a:latin typeface="Calibri" panose="020F0502020204030204" pitchFamily="34" charset="0"/>
                <a:ea typeface="Calibri" panose="020F0502020204030204" pitchFamily="34" charset="0"/>
                <a:cs typeface="Times New Roman" panose="02020603050405020304" pitchFamily="18" charset="0"/>
              </a:rPr>
              <a:t>1</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lvl="2">
              <a:spcBef>
                <a:spcPts val="0"/>
              </a:spcBef>
              <a:spcAft>
                <a:spcPts val="450"/>
              </a:spcAft>
            </a:pPr>
            <a:r>
              <a:rPr lang="en-US" sz="2000" dirty="0">
                <a:latin typeface="Calibri" panose="020F0502020204030204" pitchFamily="34" charset="0"/>
                <a:ea typeface="Calibri" panose="020F0502020204030204" pitchFamily="34" charset="0"/>
                <a:cs typeface="Times New Roman" panose="02020603050405020304" pitchFamily="18" charset="0"/>
              </a:rPr>
              <a:t>2051 - 8% of GDP - $16,486/household</a:t>
            </a:r>
            <a:r>
              <a:rPr lang="en-US" sz="20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45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45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45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45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45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45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45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45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45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450"/>
              </a:spcAft>
            </a:pPr>
            <a:r>
              <a:rPr lang="en-US" sz="2000" b="1" dirty="0">
                <a:latin typeface="Calibri" panose="020F0502020204030204" pitchFamily="34" charset="0"/>
                <a:ea typeface="Calibri" panose="020F0502020204030204" pitchFamily="34" charset="0"/>
                <a:cs typeface="Times New Roman" panose="02020603050405020304" pitchFamily="18" charset="0"/>
              </a:rPr>
              <a:t>Economic constraints / cost effectiveness will continue to play an important role in environmental policy for the foreseeable future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450"/>
              </a:spcAft>
              <a:buNone/>
            </a:pPr>
            <a:endParaRPr lang="en-US" sz="2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A58CC4-7239-43AA-86A5-41AED3052A8E}"/>
              </a:ext>
            </a:extLst>
          </p:cNvPr>
          <p:cNvSpPr>
            <a:spLocks noGrp="1"/>
          </p:cNvSpPr>
          <p:nvPr>
            <p:ph type="sldNum" sz="quarter" idx="12"/>
          </p:nvPr>
        </p:nvSpPr>
        <p:spPr/>
        <p:txBody>
          <a:bodyPr/>
          <a:lstStyle/>
          <a:p>
            <a:pPr>
              <a:defRPr/>
            </a:pPr>
            <a:fld id="{9976E73B-902F-4BA7-8560-113DD9AC0C01}" type="slidenum">
              <a:rPr lang="en-US" smtClean="0"/>
              <a:pPr>
                <a:defRPr/>
              </a:pPr>
              <a:t>8</a:t>
            </a:fld>
            <a:endParaRPr lang="en-US"/>
          </a:p>
        </p:txBody>
      </p:sp>
      <p:pic>
        <p:nvPicPr>
          <p:cNvPr id="5" name="Picture 4" descr="3 pie charts showing that from FY 22 to FY 96 federal spending increases from 25% to 51%.">
            <a:extLst>
              <a:ext uri="{FF2B5EF4-FFF2-40B4-BE49-F238E27FC236}">
                <a16:creationId xmlns:a16="http://schemas.microsoft.com/office/drawing/2014/main" id="{FCF80F3E-71E1-414A-93DB-AAFBAD6905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86518"/>
            <a:ext cx="6629400" cy="2667000"/>
          </a:xfrm>
          <a:prstGeom prst="rect">
            <a:avLst/>
          </a:prstGeom>
          <a:noFill/>
          <a:ln>
            <a:noFill/>
          </a:ln>
        </p:spPr>
      </p:pic>
      <p:sp>
        <p:nvSpPr>
          <p:cNvPr id="7" name="TextBox 6">
            <a:extLst>
              <a:ext uri="{FF2B5EF4-FFF2-40B4-BE49-F238E27FC236}">
                <a16:creationId xmlns:a16="http://schemas.microsoft.com/office/drawing/2014/main" id="{EBA2FC3B-26DB-4633-8C8D-D956E9069EDE}"/>
              </a:ext>
            </a:extLst>
          </p:cNvPr>
          <p:cNvSpPr txBox="1"/>
          <p:nvPr/>
        </p:nvSpPr>
        <p:spPr>
          <a:xfrm>
            <a:off x="304800" y="6400800"/>
            <a:ext cx="76962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1 /https://www.cbo.gov/system/files/2024-11/60843-MBR.pdf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Calibri" panose="020F0502020204030204" pitchFamily="34" charset="0"/>
                <a:cs typeface="Times New Roman" panose="02020603050405020304" pitchFamily="18" charset="0"/>
              </a:rPr>
              <a:t>2</a:t>
            </a:r>
            <a:r>
              <a:rPr lang="en-US" sz="1200" b="0" u="none" strike="noStrike" dirty="0">
                <a:effectLst/>
                <a:latin typeface="+mn-lt"/>
                <a:ea typeface="Calibri" panose="020F0502020204030204" pitchFamily="34" charset="0"/>
                <a:cs typeface="Times New Roman" panose="02020603050405020304" pitchFamily="18" charset="0"/>
              </a:rPr>
              <a:t>. U.S. Government Accountability Office, 2023, https://www.gao.gov/assets/gao-23-106201.pdf</a:t>
            </a:r>
          </a:p>
        </p:txBody>
      </p:sp>
    </p:spTree>
    <p:extLst>
      <p:ext uri="{BB962C8B-B14F-4D97-AF65-F5344CB8AC3E}">
        <p14:creationId xmlns:p14="http://schemas.microsoft.com/office/powerpoint/2010/main" val="241526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36" y="858273"/>
            <a:ext cx="8237764" cy="609598"/>
          </a:xfrm>
        </p:spPr>
        <p:txBody>
          <a:bodyPr/>
          <a:lstStyle/>
          <a:p>
            <a:pPr algn="ctr"/>
            <a:r>
              <a:rPr lang="en-US" sz="2100" dirty="0">
                <a:solidFill>
                  <a:srgbClr val="0000FF"/>
                </a:solidFill>
              </a:rPr>
              <a:t>In a challenging environment, various pathways will likely needed to be pursued for transport decarbonization</a:t>
            </a:r>
          </a:p>
        </p:txBody>
      </p:sp>
      <p:sp>
        <p:nvSpPr>
          <p:cNvPr id="3" name="Slide Number Placeholder 2"/>
          <p:cNvSpPr>
            <a:spLocks noGrp="1"/>
          </p:cNvSpPr>
          <p:nvPr>
            <p:ph type="sldNum" sz="quarter" idx="12"/>
          </p:nvPr>
        </p:nvSpPr>
        <p:spPr/>
        <p:txBody>
          <a:bodyPr/>
          <a:lstStyle/>
          <a:p>
            <a:fld id="{2ACC94CC-BBF5-415A-A827-314E4F44A4E9}" type="slidenum">
              <a:rPr lang="en-US" smtClean="0"/>
              <a:t>9</a:t>
            </a:fld>
            <a:endParaRPr lang="en-US"/>
          </a:p>
        </p:txBody>
      </p:sp>
      <p:pic>
        <p:nvPicPr>
          <p:cNvPr id="5" name="Picture 4">
            <a:extLst>
              <a:ext uri="{FF2B5EF4-FFF2-40B4-BE49-F238E27FC236}">
                <a16:creationId xmlns:a16="http://schemas.microsoft.com/office/drawing/2014/main" id="{2418178F-5C7B-4FD3-AAC8-9D3B5088507A}"/>
              </a:ext>
            </a:extLst>
          </p:cNvPr>
          <p:cNvPicPr>
            <a:picLocks noChangeAspect="1"/>
          </p:cNvPicPr>
          <p:nvPr/>
        </p:nvPicPr>
        <p:blipFill>
          <a:blip r:embed="rId3"/>
          <a:stretch>
            <a:fillRect/>
          </a:stretch>
        </p:blipFill>
        <p:spPr>
          <a:xfrm>
            <a:off x="167878" y="1551215"/>
            <a:ext cx="8808244" cy="4073298"/>
          </a:xfrm>
          <a:prstGeom prst="rect">
            <a:avLst/>
          </a:prstGeom>
        </p:spPr>
      </p:pic>
      <p:sp>
        <p:nvSpPr>
          <p:cNvPr id="6" name="TextBox 5">
            <a:extLst>
              <a:ext uri="{FF2B5EF4-FFF2-40B4-BE49-F238E27FC236}">
                <a16:creationId xmlns:a16="http://schemas.microsoft.com/office/drawing/2014/main" id="{055A59B2-54A3-4C61-B35C-0B0D45A6907F}"/>
              </a:ext>
            </a:extLst>
          </p:cNvPr>
          <p:cNvSpPr txBox="1"/>
          <p:nvPr/>
        </p:nvSpPr>
        <p:spPr>
          <a:xfrm>
            <a:off x="515983" y="5677585"/>
            <a:ext cx="8138160" cy="523220"/>
          </a:xfrm>
          <a:prstGeom prst="rect">
            <a:avLst/>
          </a:prstGeom>
          <a:noFill/>
        </p:spPr>
        <p:txBody>
          <a:bodyPr wrap="square" rtlCol="0">
            <a:spAutoFit/>
          </a:bodyPr>
          <a:lstStyle/>
          <a:p>
            <a:r>
              <a:rPr lang="en-US" sz="1400" dirty="0">
                <a:latin typeface="Arial"/>
                <a:ea typeface="ＭＳ Ｐゴシック"/>
              </a:rPr>
              <a:t>Source: Joshi, A.</a:t>
            </a:r>
            <a:r>
              <a:rPr lang="en-US" sz="1400" dirty="0">
                <a:latin typeface="Arial" panose="020B0604020202020204" pitchFamily="34" charset="0"/>
                <a:ea typeface="Calibri" panose="020F0502020204030204" pitchFamily="34" charset="0"/>
              </a:rPr>
              <a:t>, 2023, “Year in review – Progress towards decarbonizing transportation and zero emissions,” presentation at Society of Automotive Engineers, WCX conference, Detroit, MI, April.</a:t>
            </a:r>
            <a:endParaRPr lang="en-GB" sz="1400" dirty="0">
              <a:latin typeface="Arial"/>
              <a:ea typeface="ＭＳ Ｐゴシック"/>
            </a:endParaRPr>
          </a:p>
        </p:txBody>
      </p:sp>
    </p:spTree>
    <p:extLst>
      <p:ext uri="{BB962C8B-B14F-4D97-AF65-F5344CB8AC3E}">
        <p14:creationId xmlns:p14="http://schemas.microsoft.com/office/powerpoint/2010/main" val="1406867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Very Low PM Mass Study Task 1: Hypothesis&amp;quot;&quot;/&gt;&lt;property id=&quot;20307&quot; value=&quot;256&quot;/&gt;&lt;/object&gt;&lt;object type=&quot;3&quot; unique_id=&quot;10005&quot;&gt;&lt;property id=&quot;20148&quot; value=&quot;5&quot;/&gt;&lt;property id=&quot;20300&quot; value=&quot;Slide 2 - &amp;quot;Outline&amp;quot;&quot;/&gt;&lt;property id=&quot;20307&quot; value=&quot;258&quot;/&gt;&lt;/object&gt;&lt;object type=&quot;3&quot; unique_id=&quot;10006&quot;&gt;&lt;property id=&quot;20148&quot; value=&quot;5&quot;/&gt;&lt;property id=&quot;20300&quot; value=&quot;Slide 3 - &amp;quot;Background&amp;quot;&quot;/&gt;&lt;property id=&quot;20307&quot; value=&quot;257&quot;/&gt;&lt;/object&gt;&lt;object type=&quot;3&quot; unique_id=&quot;10007&quot;&gt;&lt;property id=&quot;20148&quot; value=&quot;5&quot;/&gt;&lt;property id=&quot;20300&quot; value=&quot;Slide 4 - &amp;quot;UCR’s Filter Weighing Uncertainty&amp;quot;&quot;/&gt;&lt;property id=&quot;20307&quot; value=&quot;269&quot;/&gt;&lt;/object&gt;&lt;object type=&quot;3&quot; unique_id=&quot;10008&quot;&gt;&lt;property id=&quot;20148&quot; value=&quot;5&quot;/&gt;&lt;property id=&quot;20300&quot; value=&quot;Slide 5 - &amp;quot;UCR’s Filter Weighing Practices&amp;quot;&quot;/&gt;&lt;property id=&quot;20307&quot; value=&quot;272&quot;/&gt;&lt;/object&gt;&lt;object type=&quot;3&quot; unique_id=&quot;10009&quot;&gt;&lt;property id=&quot;20148&quot; value=&quot;5&quot;/&gt;&lt;property id=&quot;20300&quot; value=&quot;Slide 6 - &amp;quot;UCR’s Filter Weighing Practices&amp;quot;&quot;/&gt;&lt;property id=&quot;20307&quot; value=&quot;283&quot;/&gt;&lt;/object&gt;&lt;object type=&quot;3&quot; unique_id=&quot;10010&quot;&gt;&lt;property id=&quot;20148&quot; value=&quot;5&quot;/&gt;&lt;property id=&quot;20300&quot; value=&quot;Slide 7 - &amp;quot;Teflon References Show Gain&amp;quot;&quot;/&gt;&lt;property id=&quot;20307&quot; value=&quot;280&quot;/&gt;&lt;/object&gt;&lt;object type=&quot;3&quot; unique_id=&quot;10011&quot;&gt;&lt;property id=&quot;20148&quot; value=&quot;5&quot;/&gt;&lt;property id=&quot;20300&quot; value=&quot;Slide 8 - &amp;quot;Teflon References Show Gain&amp;quot;&quot;/&gt;&lt;property id=&quot;20307&quot; value=&quot;270&quot;/&gt;&lt;/object&gt;&lt;object type=&quot;3&quot; unique_id=&quot;10012&quot;&gt;&lt;property id=&quot;20148&quot; value=&quot;5&quot;/&gt;&lt;property id=&quot;20300&quot; value=&quot;Slide 9 - &amp;quot;Aluminum References Show Gain&amp;quot;&quot;/&gt;&lt;property id=&quot;20307&quot; value=&quot;281&quot;/&gt;&lt;/object&gt;&lt;object type=&quot;3&quot; unique_id=&quot;10013&quot;&gt;&lt;property id=&quot;20148&quot; value=&quot;5&quot;/&gt;&lt;property id=&quot;20300&quot; value=&quot;Slide 10 - &amp;quot;Other Trip Blanks Performed: MEL&amp;quot;&quot;/&gt;&lt;property id=&quot;20307&quot; value=&quot;282&quot;/&gt;&lt;/object&gt;&lt;object type=&quot;3&quot; unique_id=&quot;10014&quot;&gt;&lt;property id=&quot;20148&quot; value=&quot;5&quot;/&gt;&lt;property id=&quot;20300&quot; value=&quot;Slide 11 - &amp;quot;What do Other Laboratories Show?&amp;quot;&quot;/&gt;&lt;property id=&quot;20307&quot; value=&quot;278&quot;/&gt;&lt;/object&gt;&lt;object type=&quot;3&quot; unique_id=&quot;10015&quot;&gt;&lt;property id=&quot;20148&quot; value=&quot;5&quot;/&gt;&lt;property id=&quot;20300&quot; value=&quot;Slide 12 - &amp;quot;Increase PM Mass by Lowering DR&amp;quot;&quot;/&gt;&lt;property id=&quot;20307&quot; value=&quot;259&quot;/&gt;&lt;/object&gt;&lt;object type=&quot;3&quot; unique_id=&quot;10016&quot;&gt;&lt;property id=&quot;20148&quot; value=&quot;5&quot;/&gt;&lt;property id=&quot;20300&quot; value=&quot;Slide 13 - &amp;quot;Lowering DR Affects Tdew&amp;quot;&quot;/&gt;&lt;property id=&quot;20307&quot; value=&quot;298&quot;/&gt;&lt;/object&gt;&lt;object type=&quot;3&quot; unique_id=&quot;10017&quot;&gt;&lt;property id=&quot;20148&quot; value=&quot;5&quot;/&gt;&lt;property id=&quot;20300&quot; value=&quot;Slide 14 - &amp;quot;Lowering DR Affects Filter RH&amp;quot;&quot;/&gt;&lt;property id=&quot;20307&quot; value=&quot;299&quot;/&gt;&lt;/object&gt;&lt;object type=&quot;3&quot; unique_id=&quot;10018&quot;&gt;&lt;property id=&quot;20148&quot; value=&quot;5&quot;/&gt;&lt;property id=&quot;20300&quot; value=&quot;Slide 15 - &amp;quot;Possible Filter Absorption Theory &amp;#x0D;&amp;#x0A;(when lowering DR)&amp;quot;&quot;/&gt;&lt;property id=&quot;20307&quot; value=&quot;286&quot;/&gt;&lt;/object&gt;&lt;object type=&quot;3&quot; unique_id=&quot;10019&quot;&gt;&lt;property id=&quot;20148&quot; value=&quot;5&quot;/&gt;&lt;property id=&quot;20300&quot; value=&quot;Slide 16 - &amp;quot;Predicted Filter Mass Increase &amp;#x0D;&amp;#x0A;with Lowering DR at 3 mg/mi filter wt.&amp;quot;&quot;/&gt;&lt;property id=&quot;20307&quot; value=&quot;261&quot;/&gt;&lt;/object&gt;&lt;object type=&quot;3&quot; unique_id=&quot;10020&quot;&gt;&lt;property id=&quot;20148&quot; value=&quot;5&quot;/&gt;&lt;property id=&quot;20300&quot; value=&quot;Slide 17 - &amp;quot;Predicted Filter Mass Increase &amp;#x0D;&amp;#x0A;with Lowering DR at 1 mg/mi filter wt.&amp;quot;&quot;/&gt;&lt;property id=&quot;20307&quot; value=&quot;260&quot;/&gt;&lt;/object&gt;&lt;object type=&quot;3&quot; unique_id=&quot;10021&quot;&gt;&lt;property id=&quot;20148&quot; value=&quot;5&quot;/&gt;&lt;property id=&quot;20300&quot; value=&quot;Slide 18 - &amp;quot;Absorption Could be Significant&amp;quot;&quot;/&gt;&lt;property id=&quot;20307&quot; value=&quot;297&quot;/&gt;&lt;/object&gt;&lt;object type=&quot;3&quot; unique_id=&quot;10022&quot;&gt;&lt;property id=&quot;20148&quot; value=&quot;5&quot;/&gt;&lt;property id=&quot;20300&quot; value=&quot;Slide 19 - &amp;quot;Increase Mass w/ Higher Velocities&amp;quot;&quot;/&gt;&lt;property id=&quot;20307&quot; value=&quot;284&quot;/&gt;&lt;/object&gt;&lt;object type=&quot;3&quot; unique_id=&quot;10023&quot;&gt;&lt;property id=&quot;20148&quot; value=&quot;5&quot;/&gt;&lt;property id=&quot;20300&quot; value=&quot;Slide 20 - &amp;quot;Filter Efficiency at Mfg. Conditions&amp;#x0D;&amp;#x0A;estimated solid particle eff. with 25 cm/s face velocity&amp;quot;&quot;/&gt;&lt;property id=&quot;20307&quot; value=&quot;293&quot;/&gt;&lt;/object&gt;&lt;object type=&quot;3&quot; unique_id=&quot;10024&quot;&gt;&lt;property id=&quot;20148&quot; value=&quot;5&quot;/&gt;&lt;property id=&quot;20300&quot; value=&quot;Slide 21 - &amp;quot;Filter Efficiency at CFR Conditions&amp;#x0D;&amp;#x0A;estimated solid particle eff. with 100 cm/s face velocity&amp;quot;&quot;/&gt;&lt;property id=&quot;20307&quot; value=&quot;294&quot;/&gt;&lt;/object&gt;&lt;object type=&quot;3&quot; unique_id=&quot;10025&quot;&gt;&lt;property id=&quot;20148&quot; value=&quot;5&quot;/&gt;&lt;property id=&quot;20300&quot; value=&quot;Slide 22 - &amp;quot;Possible PM Losses At High Vel.&amp;#x0D;&amp;#x0A;estimated solid particle eff. with 300 cm/s face velocity&amp;quot;&quot;/&gt;&lt;property id=&quot;20307&quot; value=&quot;292&quot;/&gt;&lt;/object&gt;&lt;object type=&quot;3&quot; unique_id=&quot;10026&quot;&gt;&lt;property id=&quot;20148&quot; value=&quot;5&quot;/&gt;&lt;property id=&quot;20300&quot; value=&quot;Slide 23 - &amp;quot;Volatile PM Filter Efficiency Varies &amp;#x0D;&amp;#x0A;with Higher Velocity&amp;quot;&quot;/&gt;&lt;property id=&quot;20307&quot; value=&quot;275&quot;/&gt;&lt;/object&gt;&lt;object type=&quot;3&quot; unique_id=&quot;10027&quot;&gt;&lt;property id=&quot;20148&quot; value=&quot;5&quot;/&gt;&lt;property id=&quot;20300&quot; value=&quot;Slide 24 - &amp;quot;Predicted Filter Mass Increase &amp;#x0D;&amp;#x0A;with Increasing Face Velocity (3 mg/mi)&amp;quot;&quot;/&gt;&lt;property id=&quot;20307&quot; value=&quot;263&quot;/&gt;&lt;/object&gt;&lt;object type=&quot;3&quot; unique_id=&quot;10028&quot;&gt;&lt;property id=&quot;20148&quot; value=&quot;5&quot;/&gt;&lt;property id=&quot;20300&quot; value=&quot;Slide 25 - &amp;quot;Predicted Filter Mass Increase &amp;#x0D;&amp;#x0A;with Increasing Face Velocity (1 mg/mi)&amp;quot;&quot;/&gt;&lt;property id=&quot;20307&quot; value=&quot;262&quot;/&gt;&lt;/object&gt;&lt;object type=&quot;3&quot; unique_id=&quot;10029&quot;&gt;&lt;property id=&quot;20148&quot; value=&quot;5&quot;/&gt;&lt;property id=&quot;20300&quot; value=&quot;Slide 26 - &amp;quot;Filter Manufacturer Specifications&amp;quot;&quot;/&gt;&lt;property id=&quot;20307&quot; value=&quot;279&quot;/&gt;&lt;/object&gt;&lt;object type=&quot;3&quot; unique_id=&quot;10030&quot;&gt;&lt;property id=&quot;20148&quot; value=&quot;5&quot;/&gt;&lt;property id=&quot;20300&quot; value=&quot;Slide 27 - &amp;quot;Aerosol Retention Method Outdated&amp;#x0D;&amp;#x0A;(i.e. 99.7% efficient at 0.3 um)&amp;quot;&quot;/&gt;&lt;property id=&quot;20307&quot; value=&quot;273&quot;/&gt;&lt;/object&gt;&lt;object type=&quot;3&quot; unique_id=&quot;10031&quot;&gt;&lt;property id=&quot;20148&quot; value=&quot;5&quot;/&gt;&lt;property id=&quot;20300&quot; value=&quot;Slide 28 - &amp;quot;Increase Mass by Combining Filters&amp;quot;&quot;/&gt;&lt;property id=&quot;20307&quot; value=&quot;265&quot;/&gt;&lt;/object&gt;&lt;object type=&quot;3&quot; unique_id=&quot;10032&quot;&gt;&lt;property id=&quot;20148&quot; value=&quot;5&quot;/&gt;&lt;property id=&quot;20300&quot; value=&quot;Slide 29 - &amp;quot;Calculating the Flows for Combined Filters&amp;quot;&quot;/&gt;&lt;property id=&quot;20307&quot; value=&quot;295&quot;/&gt;&lt;/object&gt;&lt;object type=&quot;3&quot; unique_id=&quot;10033&quot;&gt;&lt;property id=&quot;20148&quot; value=&quot;5&quot;/&gt;&lt;property id=&quot;20300&quot; value=&quot;Slide 30 - &amp;quot;Calculating the Flows for Combined Filters&amp;quot;&quot;/&gt;&lt;property id=&quot;20307&quot; value=&quot;296&quot;/&gt;&lt;/object&gt;&lt;object type=&quot;3&quot; unique_id=&quot;10034&quot;&gt;&lt;property id=&quot;20148&quot; value=&quot;5&quot;/&gt;&lt;property id=&quot;20300&quot; value=&quot;Slide 31 - &amp;quot;Predicted Filter Mass Increase &amp;#x0D;&amp;#x0A;with Combining Filters (3 mg/mi)&amp;quot;&quot;/&gt;&lt;property id=&quot;20307&quot; value=&quot;267&quot;/&gt;&lt;/object&gt;&lt;object type=&quot;3&quot; unique_id=&quot;10035&quot;&gt;&lt;property id=&quot;20148&quot; value=&quot;5&quot;/&gt;&lt;property id=&quot;20300&quot; value=&quot;Slide 32 - &amp;quot;Predicted Filter Mass Increase &amp;#x0D;&amp;#x0A;with Combining Filters (1 mg/mi)&amp;quot;&quot;/&gt;&lt;property id=&quot;20307&quot; value=&quot;268&quot;/&gt;&lt;/object&gt;&lt;object type=&quot;3&quot; unique_id=&quot;10036&quot;&gt;&lt;property id=&quot;20148&quot; value=&quot;5&quot;/&gt;&lt;property id=&quot;20300&quot; value=&quot;Slide 33 - &amp;quot;UCR’s Summary&amp;#x0D;&amp;#x0A;&amp;quot;&quot;/&gt;&lt;property id=&quot;20307&quot; value=&quot;276&quot;/&gt;&lt;/object&gt;&lt;object type=&quot;3&quot; unique_id=&quot;10037&quot;&gt;&lt;property id=&quot;20148&quot; value=&quot;5&quot;/&gt;&lt;property id=&quot;20300&quot; value=&quot;Slide 34 - &amp;quot;Recommended Test Plan&amp;#x0D;&amp;#x0A;&amp;quot;&quot;/&gt;&lt;property id=&quot;20307&quot; value=&quot;277&quot;/&gt;&lt;/object&gt;&lt;object type=&quot;3&quot; unique_id=&quot;10038&quot;&gt;&lt;property id=&quot;20148&quot; value=&quot;5&quot;/&gt;&lt;property id=&quot;20300&quot; value=&quot;Slide 35 - &amp;quot;Draft Test Plan&amp;#x0D;&amp;#x0A;&amp;quot;&quot;/&gt;&lt;property id=&quot;20307&quot; value=&quot;287&quot;/&gt;&lt;/object&gt;&lt;/object&gt;&lt;/object&gt;&lt;/database&gt;"/>
</p:tagLst>
</file>

<file path=ppt/theme/theme1.xml><?xml version="1.0" encoding="utf-8"?>
<a:theme xmlns:a="http://schemas.openxmlformats.org/drawingml/2006/main" name="CARB UCR Template_whiteseal">
  <a:themeElements>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CARB UCR Template_whiteseal</Template>
  <TotalTime>7260</TotalTime>
  <Words>3721</Words>
  <Application>Microsoft Office PowerPoint</Application>
  <PresentationFormat>On-screen Show (4:3)</PresentationFormat>
  <Paragraphs>223</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Noto Sans</vt:lpstr>
      <vt:lpstr>Wingdings</vt:lpstr>
      <vt:lpstr>CARB UCR Template_whiteseal</vt:lpstr>
      <vt:lpstr>The Role of OSAR in moving Towards a Sustainable Transportation Future</vt:lpstr>
      <vt:lpstr>Environmental Impacts of Transportation Emissions</vt:lpstr>
      <vt:lpstr>Global Warming – Potential Impacts</vt:lpstr>
      <vt:lpstr>PowerPoint Presentation</vt:lpstr>
      <vt:lpstr>Global Warming – Mitigation Goals</vt:lpstr>
      <vt:lpstr>Need for Further Emission Reductions in LA</vt:lpstr>
      <vt:lpstr>Economic Challenges going into 2030s - I</vt:lpstr>
      <vt:lpstr>Economic Challenges going into 2030s - II </vt:lpstr>
      <vt:lpstr>In a challenging environment, various pathways will likely needed to be pursued for transport decarbonization</vt:lpstr>
      <vt:lpstr>Various pathways will need to be pursued for transport decarbonization</vt:lpstr>
      <vt:lpstr>Renewable Fuels</vt:lpstr>
      <vt:lpstr>PowerPoint Presentation</vt:lpstr>
      <vt:lpstr>PowerPoint Presentation</vt:lpstr>
      <vt:lpstr>PowerPoint Presentation</vt:lpstr>
      <vt:lpstr>PowerPoint Presentation</vt:lpstr>
      <vt:lpstr>CE-CERT Methodology is  On Board Sensing and Reporting (OSAR)</vt:lpstr>
      <vt:lpstr>OSAR Monitoring of CNG Vehicles - I</vt:lpstr>
      <vt:lpstr>OSAR Monitoring of CNG Vehicles - II</vt:lpstr>
      <vt:lpstr>CNG Vehicle Histogram  NH3 Emissions</vt:lpstr>
      <vt:lpstr>Preliminary Diesel Vehicle Emissions Histogram</vt:lpstr>
      <vt:lpstr>Monitoring for Leaks</vt:lpstr>
      <vt:lpstr>Inspection and Maintenance Programs can play a big role in keeping emissions low</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Very Low PM Mass Study Task 1: Hypothesis</dc:title>
  <dc:creator>Natalie</dc:creator>
  <cp:lastModifiedBy>Tom Durbin</cp:lastModifiedBy>
  <cp:revision>546</cp:revision>
  <cp:lastPrinted>2024-03-07T23:27:26Z</cp:lastPrinted>
  <dcterms:created xsi:type="dcterms:W3CDTF">2013-01-15T14:03:50Z</dcterms:created>
  <dcterms:modified xsi:type="dcterms:W3CDTF">2025-09-23T15:26:13Z</dcterms:modified>
</cp:coreProperties>
</file>