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16" r:id="rId1"/>
  </p:sldMasterIdLst>
  <p:notesMasterIdLst>
    <p:notesMasterId r:id="rId8"/>
  </p:notesMasterIdLst>
  <p:handoutMasterIdLst>
    <p:handoutMasterId r:id="rId9"/>
  </p:handoutMasterIdLst>
  <p:sldIdLst>
    <p:sldId id="8810" r:id="rId2"/>
    <p:sldId id="8720" r:id="rId3"/>
    <p:sldId id="8809" r:id="rId4"/>
    <p:sldId id="8742" r:id="rId5"/>
    <p:sldId id="8804" r:id="rId6"/>
    <p:sldId id="8799" r:id="rId7"/>
  </p:sldIdLst>
  <p:sldSz cx="12192000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un Raju" initials="AR" lastIdx="9" clrIdx="0">
    <p:extLst>
      <p:ext uri="{19B8F6BF-5375-455C-9EA6-DF929625EA0E}">
        <p15:presenceInfo xmlns:p15="http://schemas.microsoft.com/office/powerpoint/2012/main" userId="Arun Raj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00FF00"/>
    <a:srgbClr val="83F9A2"/>
    <a:srgbClr val="0066CC"/>
    <a:srgbClr val="E7E7E7"/>
    <a:srgbClr val="FF7C80"/>
    <a:srgbClr val="FFFF66"/>
    <a:srgbClr val="D7FDE1"/>
    <a:srgbClr val="F6F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14" autoAdjust="0"/>
    <p:restoredTop sz="93891" autoAdjust="0"/>
  </p:normalViewPr>
  <p:slideViewPr>
    <p:cSldViewPr>
      <p:cViewPr varScale="1">
        <p:scale>
          <a:sx n="95" d="100"/>
          <a:sy n="95" d="100"/>
        </p:scale>
        <p:origin x="8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40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54" tIns="44127" rIns="88254" bIns="4412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929" y="3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54" tIns="44127" rIns="88254" bIns="441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2725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54" tIns="44127" rIns="88254" bIns="4412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929" y="8842725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54" tIns="44127" rIns="88254" bIns="441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4599E5-EC84-45ED-9962-099232E91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834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3" tIns="46647" rIns="93293" bIns="46647" numCol="1" anchor="t" anchorCtr="0" compatLnSpc="1">
            <a:prstTxWarp prst="textNoShape">
              <a:avLst/>
            </a:prstTxWarp>
          </a:bodyPr>
          <a:lstStyle>
            <a:lvl1pPr defTabSz="93310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29" y="3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3" tIns="46647" rIns="93293" bIns="46647" numCol="1" anchor="t" anchorCtr="0" compatLnSpc="1">
            <a:prstTxWarp prst="textNoShape">
              <a:avLst/>
            </a:prstTxWarp>
          </a:bodyPr>
          <a:lstStyle>
            <a:lvl1pPr algn="r" defTabSz="93310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2039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18" y="4422134"/>
            <a:ext cx="5617870" cy="418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3" tIns="46647" rIns="93293" bIns="46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2725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3" tIns="46647" rIns="93293" bIns="46647" numCol="1" anchor="b" anchorCtr="0" compatLnSpc="1">
            <a:prstTxWarp prst="textNoShape">
              <a:avLst/>
            </a:prstTxWarp>
          </a:bodyPr>
          <a:lstStyle>
            <a:lvl1pPr defTabSz="93310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29" y="8842725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3" tIns="46647" rIns="93293" bIns="46647" numCol="1" anchor="b" anchorCtr="0" compatLnSpc="1">
            <a:prstTxWarp prst="textNoShape">
              <a:avLst/>
            </a:prstTxWarp>
          </a:bodyPr>
          <a:lstStyle>
            <a:lvl1pPr algn="r" defTabSz="933104">
              <a:defRPr sz="1300"/>
            </a:lvl1pPr>
          </a:lstStyle>
          <a:p>
            <a:pPr>
              <a:defRPr/>
            </a:pPr>
            <a:fld id="{388EC5C5-B1D2-4AD6-812A-4602E3640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65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expand the names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83203-9F0C-4F72-A64E-B7F6BCF40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081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1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9EC7D9-EAD6-468E-ABE6-48FF72D5D9E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31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4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613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5701"/>
            <a:ext cx="10515600" cy="541175"/>
          </a:xfrm>
        </p:spPr>
        <p:txBody>
          <a:bodyPr/>
          <a:lstStyle>
            <a:lvl1pPr algn="ctr">
              <a:defRPr b="1" cap="small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722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BB8367-E985-4258-9B32-E1017D27105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F7CFCB0-6EB9-4678-97FC-06BD8673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1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1BB8367-E985-4258-9B32-E1017D27105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F7CFCB0-6EB9-4678-97FC-06BD8673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61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1415046" y="2796055"/>
            <a:ext cx="10632370" cy="552264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/>
          </p:nvPr>
        </p:nvSpPr>
        <p:spPr>
          <a:xfrm>
            <a:off x="1415046" y="3368492"/>
            <a:ext cx="10632370" cy="57822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000A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/>
              <a:t>Click to edit Master subtitle style</a:t>
            </a:r>
            <a:endParaRPr lang="ja-JP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FD5B0-E6FC-4A2C-A6EB-D5B6464618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637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09700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00" y="5926068"/>
            <a:ext cx="1327267" cy="663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93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00" y="5926068"/>
            <a:ext cx="1327267" cy="663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44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128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5" name="Google Shape;45;p9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00" y="5926068"/>
            <a:ext cx="1327267" cy="663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89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11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3" name="Google Shape;53;p11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00" y="5926068"/>
            <a:ext cx="1327267" cy="663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5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472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1035699"/>
            <a:ext cx="10515600" cy="54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Calibri"/>
              <a:buNone/>
              <a:defRPr sz="1467" b="1" cap="small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2672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67"/>
            </a:lvl1pPr>
            <a:lvl2pPr marL="1219170" lvl="1" indent="-4233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67"/>
            </a:lvl2pPr>
            <a:lvl3pPr marL="1828754" lvl="2" indent="-4233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67"/>
            </a:lvl3pPr>
            <a:lvl4pPr marL="2438339" lvl="3" indent="-4233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67"/>
            </a:lvl4pPr>
            <a:lvl5pPr marL="3047924" lvl="4" indent="-4233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67"/>
            </a:lvl5pPr>
            <a:lvl6pPr marL="3657509" lvl="5" indent="-4233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67"/>
            </a:lvl6pPr>
            <a:lvl7pPr marL="4267093" lvl="6" indent="-4233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67"/>
            </a:lvl7pPr>
            <a:lvl8pPr marL="4876678" lvl="7" indent="-42332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67"/>
            </a:lvl8pPr>
            <a:lvl9pPr marL="5486263" lvl="8" indent="-423323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 sz="1467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929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09700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63239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youtube.com/watch?v=0egpmgkzyG0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F0486E-13E3-472C-BC15-245C309F33A6}"/>
              </a:ext>
            </a:extLst>
          </p:cNvPr>
          <p:cNvSpPr txBox="1">
            <a:spLocks/>
          </p:cNvSpPr>
          <p:nvPr/>
        </p:nvSpPr>
        <p:spPr>
          <a:xfrm>
            <a:off x="304800" y="228600"/>
            <a:ext cx="11745158" cy="54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defRPr/>
            </a:pPr>
            <a:r>
              <a:rPr lang="en-US" sz="3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Riverside Innovation Corridor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6B29B9-EF85-4AC9-8867-42E471E477DF}"/>
              </a:ext>
            </a:extLst>
          </p:cNvPr>
          <p:cNvSpPr txBox="1">
            <a:spLocks/>
          </p:cNvSpPr>
          <p:nvPr/>
        </p:nvSpPr>
        <p:spPr>
          <a:xfrm>
            <a:off x="228600" y="1600200"/>
            <a:ext cx="4028241" cy="50752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+mn-lt"/>
                <a:ea typeface="+mj-ea"/>
                <a:cs typeface="Arial Narrow"/>
              </a:defRPr>
            </a:lvl1pPr>
          </a:lstStyle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DIN OT Light" charset="0"/>
              </a:rPr>
              <a:t>10-km section of University Avenue between the main UCR campus and downtown Riverside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DIN OT Light" charset="0"/>
              </a:rPr>
              <a:t>Arterial corridor has been outfitted with traffic signal controllers that </a:t>
            </a:r>
            <a:r>
              <a:rPr lang="en-US" altLang="zh-CN" sz="2000" dirty="0">
                <a:solidFill>
                  <a:srgbClr val="0000FF"/>
                </a:solidFill>
                <a:latin typeface="DIN OT Light" charset="0"/>
              </a:rPr>
              <a:t>broadcast signal phase and timing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DIN OT Light" charset="0"/>
              </a:rPr>
              <a:t>Cameras deployed with video analytics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DIN OT Light" charset="0"/>
              </a:rPr>
              <a:t>Air quality monitoring also being co-located along corridor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DIN OT Light" charset="0"/>
              </a:rPr>
              <a:t>Real-world experimentation with shared, electric, connected and automated vehicle (e.g., cars, buses, and trucks). </a:t>
            </a:r>
          </a:p>
          <a:p>
            <a:pPr>
              <a:spcAft>
                <a:spcPts val="1500"/>
              </a:spcAft>
              <a:defRPr/>
            </a:pP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FFF84B-AB10-4515-B5EC-42243EB024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4" r="1240"/>
          <a:stretch/>
        </p:blipFill>
        <p:spPr>
          <a:xfrm>
            <a:off x="4496050" y="1269134"/>
            <a:ext cx="7031957" cy="52888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622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3352E07-E0E3-8847-8ED6-9783DE8436F2}"/>
              </a:ext>
            </a:extLst>
          </p:cNvPr>
          <p:cNvSpPr txBox="1">
            <a:spLocks/>
          </p:cNvSpPr>
          <p:nvPr/>
        </p:nvSpPr>
        <p:spPr bwMode="auto">
          <a:xfrm>
            <a:off x="190212" y="129490"/>
            <a:ext cx="4305588" cy="169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City of Riverside Innovation Corridor</a:t>
            </a:r>
            <a:endParaRPr kumimoji="1" lang="en-US" sz="40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文本占位符 2"/>
          <p:cNvSpPr txBox="1">
            <a:spLocks/>
          </p:cNvSpPr>
          <p:nvPr/>
        </p:nvSpPr>
        <p:spPr bwMode="auto">
          <a:xfrm>
            <a:off x="-13290" y="1617871"/>
            <a:ext cx="4800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kumimoji="1" sz="2400">
                <a:solidFill>
                  <a:srgbClr val="1000A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 kumimoji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000AC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  <a:sym typeface="+mn-ea"/>
              </a:rPr>
              <a:t>Connected and Automated Vehicle testing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000AC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  <a:sym typeface="+mn-ea"/>
              </a:rPr>
              <a:t>Cooperative Vehicle-Infrastructure Systems 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9762"/>
            <a:ext cx="7590764" cy="426119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08A9BEC-6BAE-4DDD-9B89-3BF7C0ADC626}"/>
              </a:ext>
            </a:extLst>
          </p:cNvPr>
          <p:cNvGrpSpPr/>
          <p:nvPr/>
        </p:nvGrpSpPr>
        <p:grpSpPr>
          <a:xfrm>
            <a:off x="5791200" y="4959350"/>
            <a:ext cx="4009364" cy="1593646"/>
            <a:chOff x="5262465" y="3135086"/>
            <a:chExt cx="6164425" cy="24384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FC893E5-8F0B-4087-8C84-E3C2CAF5A290}"/>
                </a:ext>
              </a:extLst>
            </p:cNvPr>
            <p:cNvSpPr/>
            <p:nvPr/>
          </p:nvSpPr>
          <p:spPr>
            <a:xfrm>
              <a:off x="5262465" y="3135086"/>
              <a:ext cx="6164425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15CE0D-B62A-4232-BB7A-889105F34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19" r="5304" b="15512"/>
            <a:stretch/>
          </p:blipFill>
          <p:spPr>
            <a:xfrm>
              <a:off x="5318448" y="3135086"/>
              <a:ext cx="6052457" cy="2389286"/>
            </a:xfrm>
            <a:prstGeom prst="rect">
              <a:avLst/>
            </a:prstGeom>
          </p:spPr>
        </p:pic>
      </p:grpSp>
      <p:pic>
        <p:nvPicPr>
          <p:cNvPr id="8" name="image4.png">
            <a:extLst>
              <a:ext uri="{FF2B5EF4-FFF2-40B4-BE49-F238E27FC236}">
                <a16:creationId xmlns:a16="http://schemas.microsoft.com/office/drawing/2014/main" id="{2B9A88BA-9768-41A2-BC8F-0ED4ECFD276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800" y="4732020"/>
            <a:ext cx="5250000" cy="1996490"/>
          </a:xfrm>
          <a:prstGeom prst="rect">
            <a:avLst/>
          </a:prstGeom>
          <a:ln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D788D4-FDFE-4CD9-B59E-191B9840F6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800" y="2679294"/>
            <a:ext cx="2399600" cy="17103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D6C5A3-A07A-4199-AFE7-CEBDA2330C6B}"/>
              </a:ext>
            </a:extLst>
          </p:cNvPr>
          <p:cNvSpPr txBox="1"/>
          <p:nvPr/>
        </p:nvSpPr>
        <p:spPr>
          <a:xfrm>
            <a:off x="9913176" y="4751070"/>
            <a:ext cx="21665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Partners: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City of Riverside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Toyota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Honda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UC-ITS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NCST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Caltrans</a:t>
            </a:r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21A6869B-2F6D-4D59-99D9-D09F998A21FE}"/>
              </a:ext>
            </a:extLst>
          </p:cNvPr>
          <p:cNvSpPr txBox="1">
            <a:spLocks/>
          </p:cNvSpPr>
          <p:nvPr/>
        </p:nvSpPr>
        <p:spPr bwMode="auto">
          <a:xfrm>
            <a:off x="2737600" y="2845979"/>
            <a:ext cx="1695063" cy="129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kumimoji="1" sz="2400">
                <a:solidFill>
                  <a:srgbClr val="1000A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 kumimoji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  <a:sym typeface="+mn-ea"/>
              </a:rPr>
              <a:t>Smoother traffic flow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  <a:sym typeface="+mn-ea"/>
              </a:rPr>
              <a:t>15% less emissions</a:t>
            </a:r>
            <a:endParaRPr kumimoji="1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86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8840A1-C0F3-45D0-AAE0-CB9D453936A9}"/>
              </a:ext>
            </a:extLst>
          </p:cNvPr>
          <p:cNvSpPr txBox="1">
            <a:spLocks/>
          </p:cNvSpPr>
          <p:nvPr/>
        </p:nvSpPr>
        <p:spPr>
          <a:xfrm>
            <a:off x="187523" y="76200"/>
            <a:ext cx="11816954" cy="414597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i="1" dirty="0">
                <a:solidFill>
                  <a:srgbClr val="0000FF"/>
                </a:solidFill>
              </a:rPr>
              <a:t>Improving Longitudinal Vehicle Dynamics: </a:t>
            </a:r>
            <a:r>
              <a:rPr lang="en-US" b="1" dirty="0"/>
              <a:t>Eco-Approach and Departure at Signalized Intersections (aka GLOSA, </a:t>
            </a:r>
            <a:r>
              <a:rPr lang="en-US" b="1" dirty="0" err="1"/>
              <a:t>TOSCo</a:t>
            </a:r>
            <a:r>
              <a:rPr lang="en-US" b="1" dirty="0"/>
              <a:t>, Intelligent Signals, etc.)</a:t>
            </a:r>
            <a:endParaRPr lang="en-US" sz="2400" b="1" dirty="0"/>
          </a:p>
          <a:p>
            <a:pPr>
              <a:lnSpc>
                <a:spcPct val="100000"/>
              </a:lnSpc>
            </a:pPr>
            <a:endParaRPr lang="en-US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6E42689-9211-4848-BEE3-225EF2CF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613748"/>
            <a:ext cx="7059463" cy="458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B2E2AD-38D2-41E9-A46F-C8BD3F1C86A4}"/>
              </a:ext>
            </a:extLst>
          </p:cNvPr>
          <p:cNvSpPr txBox="1">
            <a:spLocks/>
          </p:cNvSpPr>
          <p:nvPr/>
        </p:nvSpPr>
        <p:spPr>
          <a:xfrm>
            <a:off x="103337" y="2057400"/>
            <a:ext cx="5312665" cy="505677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/>
              <a:t>Application utilizes traffic signal phase and timing (</a:t>
            </a:r>
            <a:r>
              <a:rPr lang="en-US" sz="2000" b="1" dirty="0" err="1"/>
              <a:t>SPaT</a:t>
            </a:r>
            <a:r>
              <a:rPr lang="en-US" sz="2000" b="1" dirty="0"/>
              <a:t>) data to provide driver recommendations that encourage “green” approaches to signalized intersections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Example scenarios:</a:t>
            </a:r>
          </a:p>
          <a:p>
            <a:pPr lvl="1">
              <a:lnSpc>
                <a:spcPct val="100000"/>
              </a:lnSpc>
            </a:pPr>
            <a:r>
              <a:rPr lang="en-US" sz="2000" b="1" dirty="0"/>
              <a:t>Coast down earlier to a red light;</a:t>
            </a:r>
          </a:p>
          <a:p>
            <a:pPr lvl="1">
              <a:lnSpc>
                <a:spcPct val="100000"/>
              </a:lnSpc>
            </a:pPr>
            <a:r>
              <a:rPr lang="en-US" sz="2000" b="1" dirty="0"/>
              <a:t>Modestly speed up to make it (safely) through the intersection on green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Mobility Improvements: 5% - 20%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Energy Savings: 10% - 20%</a:t>
            </a:r>
          </a:p>
        </p:txBody>
      </p:sp>
    </p:spTree>
    <p:extLst>
      <p:ext uri="{BB962C8B-B14F-4D97-AF65-F5344CB8AC3E}">
        <p14:creationId xmlns:p14="http://schemas.microsoft.com/office/powerpoint/2010/main" val="29634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4429" y="767861"/>
            <a:ext cx="11816955" cy="414597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marR="0" lvl="0" indent="-304792" algn="l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4429" y="16865"/>
            <a:ext cx="11881613" cy="728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9" tIns="44445" rIns="90479" bIns="44445"/>
          <a:lstStyle/>
          <a:p>
            <a:pPr marL="609511" lvl="0" indent="-609511"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33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Eco-friendly Cooperative Traffic Optimization</a:t>
            </a:r>
          </a:p>
          <a:p>
            <a:pPr marL="609511" lvl="0" indent="-609511"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33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at Signalized Intersections (</a:t>
            </a:r>
            <a:r>
              <a:rPr lang="en-US" sz="3733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ECoTOp</a:t>
            </a:r>
            <a:r>
              <a:rPr lang="en-US" sz="3733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kumimoji="0" lang="en-US" sz="3733" b="1" i="0" u="none" strike="noStrike" kern="1200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4430" y="1626041"/>
            <a:ext cx="5005956" cy="505677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marR="0" lvl="0" indent="-304792" algn="l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Co-optimizes connected vehicle trajectories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signal timing</a:t>
            </a:r>
          </a:p>
          <a:p>
            <a:pPr marL="304792" lvl="0" indent="-304792" defTabSz="1219170" fontAlgn="auto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Some inherent conflict when pursuing their own optimality in operation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7F585E-F073-44C8-9EB3-C5822D09ED0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36" y="1325292"/>
            <a:ext cx="4567151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253AD4-A074-4C86-B162-CB94EF9D28A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" b="3246"/>
          <a:stretch/>
        </p:blipFill>
        <p:spPr bwMode="auto">
          <a:xfrm>
            <a:off x="8001000" y="4885480"/>
            <a:ext cx="3717778" cy="17811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21A32B-18B0-4F1A-957A-F0808B4DE9D7}"/>
              </a:ext>
            </a:extLst>
          </p:cNvPr>
          <p:cNvPicPr/>
          <p:nvPr/>
        </p:nvPicPr>
        <p:blipFill rotWithShape="1">
          <a:blip r:embed="rId5"/>
          <a:srcRect t="4379"/>
          <a:stretch/>
        </p:blipFill>
        <p:spPr>
          <a:xfrm>
            <a:off x="4267200" y="4063437"/>
            <a:ext cx="3429000" cy="19248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F284DE-BE29-456C-9D6A-89B2AD42A2C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32" y="4012587"/>
            <a:ext cx="3073436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6339EB3-5EAF-4E03-9C4B-5F2CD8A95DB9}"/>
              </a:ext>
            </a:extLst>
          </p:cNvPr>
          <p:cNvSpPr txBox="1">
            <a:spLocks/>
          </p:cNvSpPr>
          <p:nvPr/>
        </p:nvSpPr>
        <p:spPr>
          <a:xfrm>
            <a:off x="3533744" y="6022216"/>
            <a:ext cx="3547872" cy="710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>
                <a:cs typeface="Arial" panose="020B0604020202020204" pitchFamily="34" charset="0"/>
              </a:rPr>
              <a:t>David Oswald, Peng Hao, Guoyuan Wu, and Matthew Barth, “Eco-friendly Cooperative Traffic Optimization (</a:t>
            </a:r>
            <a:r>
              <a:rPr lang="en-US" sz="900" b="1" dirty="0" err="1">
                <a:cs typeface="Arial" panose="020B0604020202020204" pitchFamily="34" charset="0"/>
              </a:rPr>
              <a:t>EcoTOp</a:t>
            </a:r>
            <a:r>
              <a:rPr lang="en-US" sz="900" b="1" dirty="0">
                <a:cs typeface="Arial" panose="020B0604020202020204" pitchFamily="34" charset="0"/>
              </a:rPr>
              <a:t>) at Signalized Intersections with Mixed Connected Traffic”, Transportation Research Board Annual Meeting, Washington, DC, January 2023.</a:t>
            </a:r>
          </a:p>
        </p:txBody>
      </p:sp>
    </p:spTree>
    <p:extLst>
      <p:ext uri="{BB962C8B-B14F-4D97-AF65-F5344CB8AC3E}">
        <p14:creationId xmlns:p14="http://schemas.microsoft.com/office/powerpoint/2010/main" val="215968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3352E07-E0E3-8847-8ED6-9783DE8436F2}"/>
              </a:ext>
            </a:extLst>
          </p:cNvPr>
          <p:cNvSpPr txBox="1">
            <a:spLocks/>
          </p:cNvSpPr>
          <p:nvPr/>
        </p:nvSpPr>
        <p:spPr bwMode="auto">
          <a:xfrm>
            <a:off x="202119" y="196857"/>
            <a:ext cx="7646482" cy="77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City of Riverside Smart Intersection</a:t>
            </a:r>
            <a:endParaRPr kumimoji="1" lang="en-US" sz="40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E1C491-D14B-4AC8-9ABF-518E913F4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817" y="4165597"/>
            <a:ext cx="3659048" cy="25935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2CB1DB-3CBD-4E88-9A88-AFF24EEB6594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72327" y="1829613"/>
            <a:ext cx="3338027" cy="2209673"/>
          </a:xfrm>
          <a:prstGeom prst="rect">
            <a:avLst/>
          </a:prstGeom>
          <a:noFill/>
        </p:spPr>
      </p:pic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CF651587-D37A-44EB-B037-EA6E100829C7}"/>
              </a:ext>
            </a:extLst>
          </p:cNvPr>
          <p:cNvSpPr txBox="1">
            <a:spLocks/>
          </p:cNvSpPr>
          <p:nvPr/>
        </p:nvSpPr>
        <p:spPr bwMode="auto">
          <a:xfrm>
            <a:off x="667512" y="958131"/>
            <a:ext cx="8951981" cy="104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kumimoji="1" sz="2400">
                <a:solidFill>
                  <a:srgbClr val="1000A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 kumimoji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Connected and Automated Vehicle testing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Cooperative Vehicle-Infrastructure Systems </a:t>
            </a: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039763-8C8D-48BC-A6A7-19C76FA14E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18" y="1993379"/>
            <a:ext cx="7825366" cy="4376497"/>
          </a:xfrm>
          <a:prstGeom prst="rect">
            <a:avLst/>
          </a:prstGeom>
        </p:spPr>
      </p:pic>
      <p:sp>
        <p:nvSpPr>
          <p:cNvPr id="8" name="文本占位符 2">
            <a:extLst>
              <a:ext uri="{FF2B5EF4-FFF2-40B4-BE49-F238E27FC236}">
                <a16:creationId xmlns:a16="http://schemas.microsoft.com/office/drawing/2014/main" id="{784D49D6-A81A-4D69-A59F-1FEEE1682307}"/>
              </a:ext>
            </a:extLst>
          </p:cNvPr>
          <p:cNvSpPr txBox="1">
            <a:spLocks/>
          </p:cNvSpPr>
          <p:nvPr/>
        </p:nvSpPr>
        <p:spPr bwMode="auto">
          <a:xfrm>
            <a:off x="801690" y="6430839"/>
            <a:ext cx="8836091" cy="45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kumimoji="1" sz="2400">
                <a:solidFill>
                  <a:srgbClr val="1000A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 kumimoji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  <a:sym typeface="+mn-ea"/>
              </a:rPr>
              <a:t>Improved safety	Smoother traffic		less emissions</a:t>
            </a:r>
            <a:endParaRPr kumimoji="1" lang="en-US" altLang="zh-CN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" name="image4.png">
            <a:extLst>
              <a:ext uri="{FF2B5EF4-FFF2-40B4-BE49-F238E27FC236}">
                <a16:creationId xmlns:a16="http://schemas.microsoft.com/office/drawing/2014/main" id="{9324DC9B-DACD-40D8-A992-B7D79736A96D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24800" y="252532"/>
            <a:ext cx="4065082" cy="154588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7896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标题 1">
            <a:extLst>
              <a:ext uri="{FF2B5EF4-FFF2-40B4-BE49-F238E27FC236}">
                <a16:creationId xmlns:a16="http://schemas.microsoft.com/office/drawing/2014/main" id="{CF5D4F4E-D343-4E6F-9B2B-5D14D22E3387}"/>
              </a:ext>
            </a:extLst>
          </p:cNvPr>
          <p:cNvSpPr txBox="1">
            <a:spLocks/>
          </p:cNvSpPr>
          <p:nvPr/>
        </p:nvSpPr>
        <p:spPr>
          <a:xfrm>
            <a:off x="236738" y="264162"/>
            <a:ext cx="11201400" cy="544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4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Infrastructure-based Perception at Intersection</a:t>
            </a:r>
            <a:endParaRPr lang="zh-CN" altLang="en-US" sz="4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47EBB-B1D3-48C6-893C-8496F292A1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38" y="914400"/>
            <a:ext cx="8229600" cy="5284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0B92AD-2EBA-4280-91DD-8A7409FAC5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5800" y="990600"/>
            <a:ext cx="3726543" cy="2971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616A24-ABDB-4368-84F1-8DF295A6FD08}"/>
              </a:ext>
            </a:extLst>
          </p:cNvPr>
          <p:cNvSpPr txBox="1"/>
          <p:nvPr/>
        </p:nvSpPr>
        <p:spPr>
          <a:xfrm>
            <a:off x="9220200" y="42672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Partners &amp; Programs: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City of Riverside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Toyota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Caltrans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EcoCAR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8A5B90-9551-4AE8-B58C-2B4AF80E1B2A}"/>
              </a:ext>
            </a:extLst>
          </p:cNvPr>
          <p:cNvSpPr/>
          <p:nvPr/>
        </p:nvSpPr>
        <p:spPr>
          <a:xfrm>
            <a:off x="8737107" y="5911257"/>
            <a:ext cx="32181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Bai, Z., Nayak, S. P., Zhao, X., Wu, G., Barth, M. J., Qi, X., … Oguchi, K. (2023). Cyber Mobility Mirror: A Deep Learning-Based Real-World Object Perception Platform Using Roadside LiDAR. </a:t>
            </a:r>
            <a:r>
              <a:rPr lang="en-US" sz="10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IEEE Transactions on Intelligent Transportation Systems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ACB520-43F7-48C9-B4F2-0EE12534195A}"/>
              </a:ext>
            </a:extLst>
          </p:cNvPr>
          <p:cNvSpPr/>
          <p:nvPr/>
        </p:nvSpPr>
        <p:spPr>
          <a:xfrm>
            <a:off x="1371600" y="6357533"/>
            <a:ext cx="5665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charset="0"/>
                <a:hlinkClick r:id="rId5"/>
              </a:rPr>
              <a:t>https://www.youtube.com/watch?v=0egpmgkzyG0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2559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36969</TotalTime>
  <Words>368</Words>
  <Application>Microsoft Office PowerPoint</Application>
  <PresentationFormat>Widescreen</PresentationFormat>
  <Paragraphs>45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ＭＳ Ｐゴシック</vt:lpstr>
      <vt:lpstr>宋体</vt:lpstr>
      <vt:lpstr>Arial</vt:lpstr>
      <vt:lpstr>Arial Narrow</vt:lpstr>
      <vt:lpstr>Calibri</vt:lpstr>
      <vt:lpstr>DIN OT Light</vt:lpstr>
      <vt:lpstr>Times New Roman</vt:lpstr>
      <vt:lpstr>Wingdings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kanok</dc:creator>
  <cp:lastModifiedBy>Matthew J Barth</cp:lastModifiedBy>
  <cp:revision>1390</cp:revision>
  <cp:lastPrinted>2017-07-13T19:21:38Z</cp:lastPrinted>
  <dcterms:created xsi:type="dcterms:W3CDTF">2010-04-09T18:35:11Z</dcterms:created>
  <dcterms:modified xsi:type="dcterms:W3CDTF">2025-03-06T16:02:04Z</dcterms:modified>
</cp:coreProperties>
</file>