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4355" r:id="rId2"/>
  </p:sldMasterIdLst>
  <p:notesMasterIdLst>
    <p:notesMasterId r:id="rId30"/>
  </p:notesMasterIdLst>
  <p:handoutMasterIdLst>
    <p:handoutMasterId r:id="rId31"/>
  </p:handoutMasterIdLst>
  <p:sldIdLst>
    <p:sldId id="297" r:id="rId3"/>
    <p:sldId id="1198" r:id="rId4"/>
    <p:sldId id="1255" r:id="rId5"/>
    <p:sldId id="1268" r:id="rId6"/>
    <p:sldId id="1272" r:id="rId7"/>
    <p:sldId id="1273" r:id="rId8"/>
    <p:sldId id="1274" r:id="rId9"/>
    <p:sldId id="1260" r:id="rId10"/>
    <p:sldId id="1200" r:id="rId11"/>
    <p:sldId id="1207" r:id="rId12"/>
    <p:sldId id="1256" r:id="rId13"/>
    <p:sldId id="1204" r:id="rId14"/>
    <p:sldId id="1205" r:id="rId15"/>
    <p:sldId id="1257" r:id="rId16"/>
    <p:sldId id="1239" r:id="rId17"/>
    <p:sldId id="1261" r:id="rId18"/>
    <p:sldId id="1251" r:id="rId19"/>
    <p:sldId id="1262" r:id="rId20"/>
    <p:sldId id="1253" r:id="rId21"/>
    <p:sldId id="1263" r:id="rId22"/>
    <p:sldId id="1264" r:id="rId23"/>
    <p:sldId id="1265" r:id="rId24"/>
    <p:sldId id="1266" r:id="rId25"/>
    <p:sldId id="1267" r:id="rId26"/>
    <p:sldId id="1269" r:id="rId27"/>
    <p:sldId id="1271" r:id="rId28"/>
    <p:sldId id="1270" r:id="rId29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862" autoAdjust="0"/>
    <p:restoredTop sz="94647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1048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57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1" tIns="45531" rIns="91061" bIns="45531" numCol="1" anchor="t" anchorCtr="0" compatLnSpc="1">
            <a:prstTxWarp prst="textNoShape">
              <a:avLst/>
            </a:prstTxWarp>
          </a:bodyPr>
          <a:lstStyle>
            <a:lvl1pPr defTabSz="911607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1" tIns="45531" rIns="91061" bIns="45531" numCol="1" anchor="t" anchorCtr="0" compatLnSpc="1">
            <a:prstTxWarp prst="textNoShape">
              <a:avLst/>
            </a:prstTxWarp>
          </a:bodyPr>
          <a:lstStyle>
            <a:lvl1pPr algn="r" defTabSz="911607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1" tIns="45531" rIns="91061" bIns="45531" numCol="1" anchor="b" anchorCtr="0" compatLnSpc="1">
            <a:prstTxWarp prst="textNoShape">
              <a:avLst/>
            </a:prstTxWarp>
          </a:bodyPr>
          <a:lstStyle>
            <a:lvl1pPr defTabSz="911607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1" tIns="45531" rIns="91061" bIns="45531" numCol="1" anchor="b" anchorCtr="0" compatLnSpc="1">
            <a:prstTxWarp prst="textNoShape">
              <a:avLst/>
            </a:prstTxWarp>
          </a:bodyPr>
          <a:lstStyle>
            <a:lvl1pPr algn="r" defTabSz="911607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01AACE9-522D-4839-9F61-ED5BDB9BED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905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3" tIns="44117" rIns="88233" bIns="441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3" tIns="44117" rIns="88233" bIns="441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7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2625"/>
            <a:ext cx="4541838" cy="3405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4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316413"/>
            <a:ext cx="548957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3" tIns="44117" rIns="88233" bIns="441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4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3" tIns="44117" rIns="88233" bIns="441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4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8063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3" tIns="44117" rIns="88233" bIns="441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C2DE087-D6D5-462F-B067-CF85BFE187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45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E44F42-A391-4B8D-A8F0-B0D2EF9C1480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going on here? Enhanced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obd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2DE087-D6D5-462F-B067-CF85BFE1874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61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2DE087-D6D5-462F-B067-CF85BFE187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7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Demand Torque; other two are proportional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2DE087-D6D5-462F-B067-CF85BFE1874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097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Header?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2DE087-D6D5-462F-B067-CF85BFE1874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3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2DE087-D6D5-462F-B067-CF85BFE1874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23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E44F42-A391-4B8D-A8F0-B0D2EF9C1480}" type="slidenum">
              <a:rPr lang="en-US" smtClean="0"/>
              <a:pPr>
                <a:defRPr/>
              </a:pPr>
              <a:t>27</a:t>
            </a:fld>
            <a:endParaRPr lang="en-US" dirty="0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407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</p:grpSp>
      <p:sp>
        <p:nvSpPr>
          <p:cNvPr id="1148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48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4158-2707-4AAB-8E2B-9599E20CD2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0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A61F2-00B5-4BB3-8A1E-5401FA21BC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82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E68B2-DA71-4CE1-A414-8D9A1BC86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44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713EA-EB20-492B-BB8D-D98BFBEA02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22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7C395-CDA2-404F-AEF0-ACB754364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63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935A2-8E7A-4FDE-9943-6A5EEDD16E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5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C8D8A-11AD-4260-A217-37635601EE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84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BD24C-14DF-4F6B-A6AE-D2103E3C74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09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02EDB-0DE5-43AC-AE33-DA0E93BF4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99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407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148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48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4158-2707-4AAB-8E2B-9599E20CD21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68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Enhanced OBD Test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 baseline="0">
                <a:effectLst>
                  <a:outerShdw blurRad="38100" dist="38100" dir="2700000" sx="1000" sy="1000" algn="tl">
                    <a:srgbClr val="000000"/>
                  </a:outerShdw>
                </a:effectLst>
              </a:defRPr>
            </a:lvl1pPr>
            <a:lvl2pPr>
              <a:defRPr sz="2400">
                <a:effectLst/>
              </a:defRPr>
            </a:lvl2pPr>
          </a:lstStyle>
          <a:p>
            <a:pPr lvl="0"/>
            <a:r>
              <a:rPr lang="en-US" dirty="0" smtClean="0"/>
              <a:t>Mode $21 or $22</a:t>
            </a:r>
          </a:p>
          <a:p>
            <a:pPr lvl="0"/>
            <a:r>
              <a:rPr lang="en-US" dirty="0" smtClean="0"/>
              <a:t>Mode $21 is 1 byte and unique to each controller. May have many parameters per message</a:t>
            </a:r>
          </a:p>
          <a:p>
            <a:pPr lvl="0"/>
            <a:r>
              <a:rPr lang="en-US" dirty="0" smtClean="0"/>
              <a:t>Mode $22 messages have the same parameter(s) whenever used. 2 bytes. Usually only 1 parameter per message.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93C24-B731-4CAA-901A-54BB127B045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27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Enhanced OBD Test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 baseline="0">
                <a:effectLst>
                  <a:outerShdw blurRad="38100" dist="38100" dir="2700000" sx="1000" sy="1000" algn="tl">
                    <a:srgbClr val="000000"/>
                  </a:outerShdw>
                </a:effectLst>
              </a:defRPr>
            </a:lvl1pPr>
            <a:lvl2pPr>
              <a:defRPr sz="2400">
                <a:effectLst/>
              </a:defRPr>
            </a:lvl2pPr>
          </a:lstStyle>
          <a:p>
            <a:pPr lvl="0"/>
            <a:r>
              <a:rPr lang="en-US" dirty="0" smtClean="0"/>
              <a:t>Mode $21 or $22</a:t>
            </a:r>
          </a:p>
          <a:p>
            <a:pPr lvl="0"/>
            <a:r>
              <a:rPr lang="en-US" dirty="0" smtClean="0"/>
              <a:t>Mode $21 is 1 byte and unique to each controller. May have many parameters per message</a:t>
            </a:r>
          </a:p>
          <a:p>
            <a:pPr lvl="0"/>
            <a:r>
              <a:rPr lang="en-US" dirty="0" smtClean="0"/>
              <a:t>Mode $22 messages have the same parameter(s) whenever used. 2 bytes. Usually only 1 parameter per message.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93C24-B731-4CAA-901A-54BB127B0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88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84533-2CC7-4D58-91E9-771E6462BD5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68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888D5-76A2-4B30-A2E5-41A59D7EEE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328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B0525-1DCA-4B13-85B3-454F6137C8C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9644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A04F0-ACD8-4DBF-B4E1-E15A4B6925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3771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10E8-B609-4ACD-B628-B9E1A8C1A20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734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A75E-ECCF-418C-8006-6E604DD5187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0439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E07FF-5638-4E24-A71A-D509F783470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1353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A61F2-00B5-4BB3-8A1E-5401FA21BC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5189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E68B2-DA71-4CE1-A414-8D9A1BC868D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776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713EA-EB20-492B-BB8D-D98BFBEA029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1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84533-2CC7-4D58-91E9-771E6462BD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685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7C395-CDA2-404F-AEF0-ACB75436443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005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935A2-8E7A-4FDE-9943-6A5EEDD16EF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984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C8D8A-11AD-4260-A217-37635601EE2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62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BD24C-14DF-4F6B-A6AE-D2103E3C74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1138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02EDB-0DE5-43AC-AE33-DA0E93BF42A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6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888D5-76A2-4B30-A2E5-41A59D7EEE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63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B0525-1DCA-4B13-85B3-454F6137C8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71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A04F0-ACD8-4DBF-B4E1-E15A4B692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10E8-B609-4ACD-B628-B9E1A8C1A2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72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A75E-ECCF-418C-8006-6E604DD518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3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E07FF-5638-4E24-A71A-D509F78347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0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024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4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4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7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7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7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7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7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7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7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7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7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7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8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8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8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8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8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8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8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8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8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8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9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9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9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9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9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9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9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9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9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29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0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0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0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0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0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0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0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0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0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0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1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1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1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1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1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1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1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1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1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1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2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2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2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2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2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2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2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2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2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2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3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3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3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3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3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3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3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3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3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3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4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4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4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4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4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4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4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4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4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4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5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5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5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5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5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5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5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5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5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5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6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6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6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6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6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6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6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6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6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6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7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7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7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7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7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7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7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7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7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7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8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8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8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8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8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8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8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8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8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8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9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9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9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9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9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9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9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9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9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39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0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0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0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0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0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0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0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0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0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0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1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1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1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1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1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1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1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1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1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1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2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2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2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2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2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2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2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2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2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2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3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3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3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3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3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3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3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3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3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3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4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4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4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4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4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4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4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4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4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4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5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5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5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5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5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5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5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  <p:sp>
          <p:nvSpPr>
            <p:cNvPr id="1045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pitchFamily="34" charset="0"/>
                <a:cs typeface="+mn-cs"/>
              </a:endParaRPr>
            </a:p>
          </p:txBody>
        </p:sp>
      </p:grpSp>
      <p:sp>
        <p:nvSpPr>
          <p:cNvPr id="1045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DDC8836-A7B4-4D0D-AEFC-2BDC2898F6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45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6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  <p:sp>
        <p:nvSpPr>
          <p:cNvPr id="1046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54" r:id="rId1"/>
    <p:sldLayoutId id="2147484338" r:id="rId2"/>
    <p:sldLayoutId id="2147484339" r:id="rId3"/>
    <p:sldLayoutId id="2147484340" r:id="rId4"/>
    <p:sldLayoutId id="2147484341" r:id="rId5"/>
    <p:sldLayoutId id="2147484342" r:id="rId6"/>
    <p:sldLayoutId id="2147484343" r:id="rId7"/>
    <p:sldLayoutId id="2147484344" r:id="rId8"/>
    <p:sldLayoutId id="2147484345" r:id="rId9"/>
    <p:sldLayoutId id="2147484346" r:id="rId10"/>
    <p:sldLayoutId id="2147484347" r:id="rId11"/>
    <p:sldLayoutId id="2147484348" r:id="rId12"/>
    <p:sldLayoutId id="2147484349" r:id="rId13"/>
    <p:sldLayoutId id="2147484350" r:id="rId14"/>
    <p:sldLayoutId id="2147484351" r:id="rId15"/>
    <p:sldLayoutId id="2147484352" r:id="rId16"/>
    <p:sldLayoutId id="2147484353" r:id="rId17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9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024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4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4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5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6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7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7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7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7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7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7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7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7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7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7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8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8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8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8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8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8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8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8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8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8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9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9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9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9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9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9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9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9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9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29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0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0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0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0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0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0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0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0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0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0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1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1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1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1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1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1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1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1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1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1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2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2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2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2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2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2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2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2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2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2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3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3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3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3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3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3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3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3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3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3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4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4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4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4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4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4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4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4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4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4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5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5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5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5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5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5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5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5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5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5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6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6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6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6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6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6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6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6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6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6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7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7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7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7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7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7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7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7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7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7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8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8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8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8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8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8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8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8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8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8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9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9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9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9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9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9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9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9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9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39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0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0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0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0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0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0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0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0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0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0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1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1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1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1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1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1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1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1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1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1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2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2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2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2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2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2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2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2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2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2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3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3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3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3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3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3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3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3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3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3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4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4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4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4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4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4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4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4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4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4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5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5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5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5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5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5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5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045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45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DDC8836-A7B4-4D0D-AEFC-2BDC2898F6C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45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46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46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9927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  <p:sldLayoutId id="2147484365" r:id="rId10"/>
    <p:sldLayoutId id="2147484366" r:id="rId11"/>
    <p:sldLayoutId id="2147484367" r:id="rId12"/>
    <p:sldLayoutId id="2147484368" r:id="rId13"/>
    <p:sldLayoutId id="2147484369" r:id="rId14"/>
    <p:sldLayoutId id="2147484370" r:id="rId15"/>
    <p:sldLayoutId id="2147484371" r:id="rId16"/>
    <p:sldLayoutId id="2147484372" r:id="rId17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9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rickw@hemdata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PEMS Conference 2014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3600" dirty="0" smtClean="0">
              <a:effectLst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3600" dirty="0">
              <a:effectLst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Fuel Economy Data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dirty="0" smtClean="0">
              <a:effectLst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effectLst/>
              </a:rPr>
              <a:t> </a:t>
            </a:r>
            <a:endParaRPr lang="en-US" sz="2400" dirty="0" smtClean="0">
              <a:effectLst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Rick Walter, P.E.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HEM Data Corporation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Fuel Economy </a:t>
            </a:r>
            <a:r>
              <a:rPr lang="en-US" smtClean="0"/>
              <a:t>from Injectors</a:t>
            </a: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Fuel economy (miles/gal) 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         =  784.05 x VSS (KM/HR) </a:t>
            </a:r>
            <a:r>
              <a:rPr lang="en-US" sz="2400" smtClean="0">
                <a:effectLst/>
              </a:rPr>
              <a:t>/ (Injector </a:t>
            </a:r>
            <a:r>
              <a:rPr lang="en-US" sz="2400" dirty="0" smtClean="0">
                <a:effectLst/>
              </a:rPr>
              <a:t>Volume (mL) / N) 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                       x Eng. Speed (rev/min) x No of cylinders)</a:t>
            </a:r>
          </a:p>
          <a:p>
            <a:pPr marL="0" indent="0">
              <a:buFont typeface="Wingdings" pitchFamily="2" charset="2"/>
              <a:buNone/>
            </a:pPr>
            <a:endParaRPr lang="en-US" sz="2000" dirty="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Where N = number of injections summed before reporting a value for a given cylinder, e.g. Toyota sums 10 pulses before transmitting.</a:t>
            </a:r>
          </a:p>
          <a:p>
            <a:pPr marL="0" indent="0">
              <a:buFont typeface="Wingdings" pitchFamily="2" charset="2"/>
              <a:buNone/>
            </a:pPr>
            <a:endParaRPr lang="en-US" sz="2000" dirty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Using EOBD </a:t>
            </a:r>
            <a:r>
              <a:rPr lang="en-US" sz="2000" smtClean="0">
                <a:effectLst/>
              </a:rPr>
              <a:t>fuel injector </a:t>
            </a:r>
            <a:r>
              <a:rPr lang="en-US" sz="2000" dirty="0" smtClean="0">
                <a:effectLst/>
              </a:rPr>
              <a:t>data. Update rate is typically 1-2/sec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7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LD Injector </a:t>
            </a:r>
            <a:r>
              <a:rPr lang="en-US" dirty="0" smtClean="0"/>
              <a:t>Flow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PID $5E in J1979 for OBD-II </a:t>
            </a:r>
            <a:r>
              <a:rPr lang="en-US" sz="2400" smtClean="0"/>
              <a:t>defines Injector </a:t>
            </a:r>
            <a:r>
              <a:rPr lang="en-US" sz="2400" dirty="0"/>
              <a:t>Flow Rate </a:t>
            </a:r>
            <a:r>
              <a:rPr lang="en-US" sz="2400" dirty="0" smtClean="0"/>
              <a:t>– </a:t>
            </a:r>
            <a:br>
              <a:rPr lang="en-US" sz="2400" dirty="0" smtClean="0"/>
            </a:br>
            <a:r>
              <a:rPr lang="en-US" sz="2400" dirty="0" smtClean="0"/>
              <a:t>but seldom used.</a:t>
            </a:r>
          </a:p>
          <a:p>
            <a:r>
              <a:rPr lang="en-US" sz="2400" smtClean="0"/>
              <a:t>Injector </a:t>
            </a:r>
            <a:r>
              <a:rPr lang="en-US" sz="2400" dirty="0"/>
              <a:t>Flow Rate as part of EOBD data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Some OEMs </a:t>
            </a:r>
            <a:r>
              <a:rPr lang="en-US" sz="2400" dirty="0" smtClean="0"/>
              <a:t>provide, but many do not.</a:t>
            </a:r>
          </a:p>
          <a:p>
            <a:r>
              <a:rPr lang="en-US" sz="2400" dirty="0" smtClean="0"/>
              <a:t>Other key parameters are generally available</a:t>
            </a:r>
            <a:br>
              <a:rPr lang="en-US" sz="2400" dirty="0" smtClean="0"/>
            </a:br>
            <a:r>
              <a:rPr lang="en-US" sz="2400" dirty="0" smtClean="0"/>
              <a:t> with OBD-II as defined in J1979.</a:t>
            </a:r>
          </a:p>
          <a:p>
            <a:r>
              <a:rPr lang="en-US" sz="2400" dirty="0" smtClean="0"/>
              <a:t>So how to calculate fuel consumption and fuel economy </a:t>
            </a:r>
            <a:r>
              <a:rPr lang="en-US" sz="2400" smtClean="0"/>
              <a:t>without injector </a:t>
            </a:r>
            <a:r>
              <a:rPr lang="en-US" sz="2400" dirty="0" smtClean="0"/>
              <a:t>flow rate?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8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dirty="0" smtClean="0"/>
              <a:t>Fuel Economy Calculations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dirty="0" smtClean="0"/>
              <a:t>From MAF and A/F Ratio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93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Fuel Economy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Most vehicles provide mass air flow (MAF) rate to calculate fuel consumption/economy</a:t>
            </a:r>
          </a:p>
          <a:p>
            <a:pPr lvl="1"/>
            <a:r>
              <a:rPr lang="en-US" sz="2400" dirty="0" smtClean="0">
                <a:effectLst/>
              </a:rPr>
              <a:t>Need: stoich</a:t>
            </a:r>
            <a:r>
              <a:rPr lang="en-US" dirty="0" smtClean="0"/>
              <a:t>iometric</a:t>
            </a:r>
            <a:r>
              <a:rPr lang="en-US" sz="2400" dirty="0" smtClean="0">
                <a:effectLst/>
              </a:rPr>
              <a:t> A/F ratio, vehicle speed, lambda, and fuel density</a:t>
            </a:r>
          </a:p>
          <a:p>
            <a:pPr lvl="1"/>
            <a:r>
              <a:rPr lang="en-US" sz="2400" dirty="0" smtClean="0">
                <a:effectLst/>
              </a:rPr>
              <a:t>Most commonly used, but Chrysler and some Honda vehicles don’t provide MAF.</a:t>
            </a:r>
            <a:endParaRPr lang="en-US" sz="2400" dirty="0">
              <a:effectLst/>
            </a:endParaRPr>
          </a:p>
          <a:p>
            <a:r>
              <a:rPr lang="en-US" sz="2800" dirty="0" smtClean="0">
                <a:effectLst/>
              </a:rPr>
              <a:t>If </a:t>
            </a:r>
            <a:r>
              <a:rPr lang="en-US" sz="2800" smtClean="0">
                <a:effectLst/>
              </a:rPr>
              <a:t>no injector </a:t>
            </a:r>
            <a:r>
              <a:rPr lang="en-US" sz="2800" dirty="0" smtClean="0">
                <a:effectLst/>
              </a:rPr>
              <a:t>data or MAF, then need to use MAP and ideal gas law. Helpful to model the engine. Least accurate.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Fuel Economy from MAF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effectLst/>
                <a:ea typeface="Calibri" pitchFamily="34" charset="0"/>
                <a:cs typeface="Arial" charset="0"/>
              </a:rPr>
              <a:t>Fuel Economy (MPG) 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effectLst/>
                <a:ea typeface="Calibri" pitchFamily="34" charset="0"/>
                <a:cs typeface="Arial" charset="0"/>
              </a:rPr>
              <a:t>                    = </a:t>
            </a:r>
            <a:r>
              <a:rPr lang="en-US" sz="2400" dirty="0">
                <a:effectLst/>
                <a:ea typeface="Calibri" pitchFamily="34" charset="0"/>
                <a:cs typeface="Arial" charset="0"/>
              </a:rPr>
              <a:t>l</a:t>
            </a:r>
            <a:r>
              <a:rPr lang="en-US" sz="2400" dirty="0" smtClean="0">
                <a:effectLst/>
                <a:ea typeface="Calibri" pitchFamily="34" charset="0"/>
                <a:cs typeface="Arial" charset="0"/>
              </a:rPr>
              <a:t>ambda x 6.807 x VS (KPH) / (MAF(g/s)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effectLst/>
                <a:ea typeface="Calibri" pitchFamily="34" charset="0"/>
                <a:cs typeface="Arial" charset="0"/>
              </a:rPr>
              <a:t>       or          = lambda x 11.00 x VS(MPH) / (MAF(g/s )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>
              <a:effectLst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effectLst/>
                <a:latin typeface="Calibri" pitchFamily="34" charset="0"/>
                <a:ea typeface="Calibri" pitchFamily="34" charset="0"/>
                <a:cs typeface="Arial" charset="0"/>
              </a:rPr>
              <a:t> </a:t>
            </a:r>
            <a:r>
              <a:rPr lang="en-US" sz="2400" dirty="0" smtClean="0">
                <a:effectLst/>
                <a:latin typeface="Calibri" pitchFamily="34" charset="0"/>
                <a:ea typeface="Calibri" pitchFamily="34" charset="0"/>
                <a:cs typeface="Arial" charset="0"/>
              </a:rPr>
              <a:t>Use either average or instantaneous values.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>
              <a:effectLst/>
              <a:latin typeface="Calibri" pitchFamily="34" charset="0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effectLst/>
                <a:latin typeface="Calibri" pitchFamily="34" charset="0"/>
                <a:ea typeface="Calibri" pitchFamily="34" charset="0"/>
                <a:cs typeface="Arial" charset="0"/>
              </a:rPr>
              <a:t>Lambda is a ratio that defines the deviation from stoichiometric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effectLst/>
                <a:latin typeface="Calibri" pitchFamily="34" charset="0"/>
                <a:ea typeface="Calibri" pitchFamily="34" charset="0"/>
                <a:cs typeface="Arial" charset="0"/>
              </a:rPr>
              <a:t>6.17 - Density of gasoline (lb/gal)	                0.62137km/mile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effectLst/>
                <a:latin typeface="Calibri" pitchFamily="34" charset="0"/>
                <a:ea typeface="Calibri" pitchFamily="34" charset="0"/>
                <a:cs typeface="Arial" charset="0"/>
              </a:rPr>
              <a:t>454 - Conversion (g/lb)			3600 - Conversion (sec/hr)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en-US" sz="2000" dirty="0" smtClean="0">
              <a:effectLst/>
              <a:latin typeface="Calibri" pitchFamily="34" charset="0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effectLst/>
                <a:latin typeface="Calibri" pitchFamily="34" charset="0"/>
                <a:ea typeface="Calibri" pitchFamily="34" charset="0"/>
                <a:cs typeface="Arial" charset="0"/>
              </a:rPr>
              <a:t>gal (fuel) = (gal/6.17lb x lb/454g) / 14.08(A/F) = 1/39,440.6 gal/g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000" dirty="0">
                <a:effectLst/>
                <a:latin typeface="Calibri" pitchFamily="34" charset="0"/>
                <a:ea typeface="Calibri" pitchFamily="34" charset="0"/>
                <a:cs typeface="Arial" charset="0"/>
              </a:rPr>
              <a:t>39,440.6</a:t>
            </a:r>
            <a:r>
              <a:rPr lang="en-US" sz="2000" dirty="0" smtClean="0">
                <a:effectLst/>
                <a:latin typeface="Calibri" pitchFamily="34" charset="0"/>
                <a:ea typeface="Calibri" pitchFamily="34" charset="0"/>
                <a:cs typeface="Arial" charset="0"/>
              </a:rPr>
              <a:t> / 3600 = 11.00 g-hr/gal-sec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000" dirty="0" smtClean="0">
                <a:effectLst/>
                <a:latin typeface="Calibri" pitchFamily="34" charset="0"/>
                <a:ea typeface="Calibri" pitchFamily="34" charset="0"/>
                <a:cs typeface="Arial" charset="0"/>
              </a:rPr>
              <a:t>		</a:t>
            </a:r>
            <a:endParaRPr lang="en-US" sz="2800" dirty="0" smtClean="0">
              <a:effectLst/>
              <a:latin typeface="Calibri" pitchFamily="34" charset="0"/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effectLst/>
                <a:latin typeface="Calibri" pitchFamily="34" charset="0"/>
                <a:ea typeface="Calibri" pitchFamily="34" charset="0"/>
                <a:cs typeface="Arial" charset="0"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2014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53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LD Engine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  <p:pic>
        <p:nvPicPr>
          <p:cNvPr id="165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2" y="1447800"/>
            <a:ext cx="8848876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86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Studies Presented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study is on the presenter's 2010 Prius HEV</a:t>
            </a:r>
          </a:p>
          <a:p>
            <a:r>
              <a:rPr lang="en-US" dirty="0" smtClean="0"/>
              <a:t>Second study is from an OEMs fleet of </a:t>
            </a:r>
            <a:br>
              <a:rPr lang="en-US" dirty="0" smtClean="0"/>
            </a:br>
            <a:r>
              <a:rPr lang="en-US" dirty="0" smtClean="0"/>
              <a:t>111 LD vehicles.</a:t>
            </a:r>
          </a:p>
          <a:p>
            <a:r>
              <a:rPr lang="en-US" dirty="0" smtClean="0"/>
              <a:t>Assumes 10% ethanol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Fuel Economy MPG Calculations </a:t>
            </a:r>
            <a:br>
              <a:rPr lang="en-US" sz="4000" dirty="0" smtClean="0"/>
            </a:br>
            <a:r>
              <a:rPr lang="en-US" sz="4000" dirty="0" smtClean="0"/>
              <a:t>2010 Prius HEV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527876"/>
              </p:ext>
            </p:extLst>
          </p:nvPr>
        </p:nvGraphicFramePr>
        <p:xfrm>
          <a:off x="228600" y="1981200"/>
          <a:ext cx="8686800" cy="3686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/>
                <a:gridCol w="781839"/>
                <a:gridCol w="1052386"/>
                <a:gridCol w="978535"/>
                <a:gridCol w="983150"/>
                <a:gridCol w="1204705"/>
                <a:gridCol w="1440107"/>
                <a:gridCol w="1255478"/>
              </a:tblGrid>
              <a:tr h="8191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baseline="0" dirty="0">
                          <a:effectLst/>
                          <a:latin typeface="Arial" panose="020B0604020202020204" pitchFamily="34" charset="0"/>
                        </a:rPr>
                        <a:t>Date</a:t>
                      </a:r>
                      <a:endParaRPr lang="en-US" sz="1600" b="1" i="0" u="sng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baseline="0" dirty="0">
                          <a:effectLst/>
                          <a:latin typeface="Arial" panose="020B0604020202020204" pitchFamily="34" charset="0"/>
                        </a:rPr>
                        <a:t>Miles</a:t>
                      </a:r>
                      <a:endParaRPr lang="en-US" sz="1600" b="1" i="0" u="sng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baseline="0" dirty="0">
                          <a:effectLst/>
                          <a:latin typeface="Arial" panose="020B0604020202020204" pitchFamily="34" charset="0"/>
                        </a:rPr>
                        <a:t>Fuel Tank</a:t>
                      </a:r>
                      <a:endParaRPr lang="en-US" sz="1600" b="1" i="0" u="sng" strike="noStrike" baseline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baseline="0" smtClean="0">
                          <a:effectLst/>
                          <a:latin typeface="Arial" panose="020B0604020202020204" pitchFamily="34" charset="0"/>
                        </a:rPr>
                        <a:t>Injectors</a:t>
                      </a:r>
                      <a:endParaRPr lang="en-US" sz="1600" b="1" i="0" u="sng" strike="noStrike" baseline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baseline="0" dirty="0">
                          <a:effectLst/>
                          <a:latin typeface="Arial" panose="020B0604020202020204" pitchFamily="34" charset="0"/>
                        </a:rPr>
                        <a:t>MAF</a:t>
                      </a:r>
                      <a:endParaRPr lang="en-US" sz="1600" b="1" i="0" u="sng" strike="noStrike" baseline="0" dirty="0">
                        <a:solidFill>
                          <a:srgbClr val="E26B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baseline="0" dirty="0" smtClean="0">
                          <a:effectLst/>
                          <a:latin typeface="Arial" panose="020B0604020202020204" pitchFamily="34" charset="0"/>
                        </a:rPr>
                        <a:t>Instr. </a:t>
                      </a:r>
                      <a:r>
                        <a:rPr lang="en-US" sz="1600" u="sng" strike="noStrike" baseline="0" dirty="0">
                          <a:effectLst/>
                          <a:latin typeface="Arial" panose="020B0604020202020204" pitchFamily="34" charset="0"/>
                        </a:rPr>
                        <a:t>Panel</a:t>
                      </a:r>
                      <a:endParaRPr lang="en-US" sz="1600" b="1" i="0" u="sng" strike="noStrike" baseline="0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% Difference</a:t>
                      </a:r>
                      <a:r>
                        <a:rPr lang="en-US" sz="1600" u="sng" strike="noStrike" baseline="0" dirty="0">
                          <a:effectLst/>
                          <a:latin typeface="Arial" panose="020B0604020202020204" pitchFamily="34" charset="0"/>
                        </a:rPr>
                        <a:t>              (MAF to </a:t>
                      </a:r>
                      <a:r>
                        <a:rPr lang="en-US" sz="1600" u="sng" strike="noStrike" baseline="0" dirty="0" err="1">
                          <a:effectLst/>
                          <a:latin typeface="Arial" panose="020B0604020202020204" pitchFamily="34" charset="0"/>
                        </a:rPr>
                        <a:t>Inj</a:t>
                      </a:r>
                      <a:r>
                        <a:rPr lang="en-US" sz="1600" u="sng" strike="noStrike" baseline="0" dirty="0"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600" b="1" i="0" u="sng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% Difference</a:t>
                      </a:r>
                      <a:r>
                        <a:rPr lang="en-US" sz="1600" u="sng" strike="noStrike" baseline="0" dirty="0">
                          <a:effectLst/>
                          <a:latin typeface="Arial" panose="020B0604020202020204" pitchFamily="34" charset="0"/>
                        </a:rPr>
                        <a:t>              (</a:t>
                      </a:r>
                      <a:r>
                        <a:rPr lang="en-US" sz="1600" u="sng" strike="noStrike" baseline="0" dirty="0" err="1">
                          <a:effectLst/>
                          <a:latin typeface="Arial" panose="020B0604020202020204" pitchFamily="34" charset="0"/>
                        </a:rPr>
                        <a:t>Instr</a:t>
                      </a:r>
                      <a:r>
                        <a:rPr lang="en-US" sz="1600" u="sng" strike="noStrike" baseline="0" dirty="0">
                          <a:effectLst/>
                          <a:latin typeface="Arial" panose="020B0604020202020204" pitchFamily="34" charset="0"/>
                        </a:rPr>
                        <a:t> to </a:t>
                      </a:r>
                      <a:r>
                        <a:rPr lang="en-US" sz="1600" u="sng" strike="noStrike" baseline="0" dirty="0" err="1">
                          <a:effectLst/>
                          <a:latin typeface="Arial" panose="020B0604020202020204" pitchFamily="34" charset="0"/>
                        </a:rPr>
                        <a:t>Inj</a:t>
                      </a:r>
                      <a:r>
                        <a:rPr lang="en-US" sz="1600" u="sng" strike="noStrike" baseline="0" dirty="0"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600" b="1" i="0" u="sng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25-Nov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600" b="1" i="0" u="none" strike="noStrike" baseline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40.6</a:t>
                      </a:r>
                      <a:endParaRPr lang="en-US" sz="1600" b="1" i="0" u="none" strike="noStrike" baseline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40.9</a:t>
                      </a:r>
                      <a:endParaRPr lang="en-US" sz="1600" b="0" i="0" u="none" strike="noStrike" baseline="0">
                        <a:solidFill>
                          <a:srgbClr val="E26B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42.0</a:t>
                      </a:r>
                      <a:endParaRPr lang="en-US" sz="1600" b="1" i="0" u="none" strike="noStrike" baseline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0.8%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3.6%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2-Dec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241.2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600" b="1" i="0" u="none" strike="noStrike" baseline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40.5</a:t>
                      </a:r>
                      <a:endParaRPr lang="en-US" sz="1600" b="1" i="0" u="none" strike="noStrike" baseline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42.8</a:t>
                      </a:r>
                      <a:endParaRPr lang="en-US" sz="1600" b="0" i="0" u="none" strike="noStrike" baseline="0" dirty="0">
                        <a:solidFill>
                          <a:srgbClr val="E26B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41.7</a:t>
                      </a:r>
                      <a:endParaRPr lang="en-US" sz="1600" b="1" i="0" u="none" strike="noStrike" baseline="0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5.5%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2.9%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10-Dec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327.5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37.0</a:t>
                      </a:r>
                      <a:endParaRPr lang="en-US" sz="1600" b="1" i="0" u="none" strike="noStrike" baseline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38.0</a:t>
                      </a:r>
                      <a:endParaRPr lang="en-US" sz="1600" b="1" i="0" u="none" strike="noStrike" baseline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39.9</a:t>
                      </a:r>
                      <a:endParaRPr lang="en-US" sz="1600" b="0" i="0" u="none" strike="noStrike" baseline="0" dirty="0">
                        <a:solidFill>
                          <a:srgbClr val="E26B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39.6</a:t>
                      </a:r>
                      <a:endParaRPr lang="en-US" sz="1600" b="1" i="0" u="none" strike="noStrike" baseline="0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4.9%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4.1%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20-Dec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424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35.9</a:t>
                      </a:r>
                      <a:endParaRPr lang="en-US" sz="1600" b="1" i="0" u="none" strike="noStrike" baseline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36.4</a:t>
                      </a:r>
                      <a:endParaRPr lang="en-US" sz="1600" b="1" i="0" u="none" strike="noStrike" baseline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38.0</a:t>
                      </a:r>
                      <a:endParaRPr lang="en-US" sz="1600" b="0" i="0" u="none" strike="noStrike" baseline="0">
                        <a:solidFill>
                          <a:srgbClr val="E26B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38.0</a:t>
                      </a:r>
                      <a:endParaRPr lang="en-US" sz="1600" b="1" i="0" u="none" strike="noStrike" baseline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4.5%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4.5%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13-Jan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1260.4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40.1</a:t>
                      </a:r>
                      <a:endParaRPr lang="en-US" sz="1600" b="1" i="0" u="none" strike="noStrike" baseline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40.1</a:t>
                      </a:r>
                      <a:endParaRPr lang="en-US" sz="1600" b="1" i="0" u="none" strike="noStrike" baseline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42.9</a:t>
                      </a:r>
                      <a:endParaRPr lang="en-US" sz="1600" b="0" i="0" u="none" strike="noStrike" baseline="0">
                        <a:solidFill>
                          <a:srgbClr val="E26B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42.8</a:t>
                      </a:r>
                      <a:endParaRPr lang="en-US" sz="1600" b="1" i="0" u="none" strike="noStrike" baseline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7.2%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6.9%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14-</a:t>
                      </a:r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Mar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239.1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34.8</a:t>
                      </a:r>
                      <a:endParaRPr lang="en-US" sz="1600" b="1" i="0" u="none" strike="noStrike" baseline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35.1</a:t>
                      </a:r>
                      <a:endParaRPr lang="en-US" sz="1600" b="1" i="0" u="none" strike="noStrike" baseline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37.0</a:t>
                      </a:r>
                      <a:endParaRPr lang="en-US" sz="1600" b="0" i="0" u="none" strike="noStrike" baseline="0">
                        <a:solidFill>
                          <a:srgbClr val="E26B0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>
                          <a:effectLst/>
                          <a:latin typeface="Arial" panose="020B0604020202020204" pitchFamily="34" charset="0"/>
                        </a:rPr>
                        <a:t>37.1</a:t>
                      </a:r>
                      <a:endParaRPr lang="en-US" sz="1600" b="1" i="0" u="none" strike="noStrike" baseline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5.3%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baseline="0" dirty="0">
                          <a:effectLst/>
                          <a:latin typeface="Arial" panose="020B0604020202020204" pitchFamily="34" charset="0"/>
                        </a:rPr>
                        <a:t>5.6%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Summary</a:t>
                      </a:r>
                      <a:endParaRPr lang="en-US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2011.9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38.3</a:t>
                      </a:r>
                      <a:endParaRPr lang="en-US" sz="16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38.5</a:t>
                      </a:r>
                      <a:endParaRPr lang="en-US" sz="16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26B0A"/>
                          </a:solidFill>
                          <a:effectLst/>
                          <a:latin typeface="+mn-lt"/>
                        </a:rPr>
                        <a:t>40.9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26B0A"/>
                          </a:solidFill>
                          <a:effectLst/>
                          <a:latin typeface="+mn-lt"/>
                        </a:rPr>
                        <a:t>40.8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1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from Prius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Fuel injector </a:t>
            </a:r>
            <a:r>
              <a:rPr lang="en-US" dirty="0" smtClean="0"/>
              <a:t>data agrees well with fuel tank after 30 gal of fuel added</a:t>
            </a:r>
          </a:p>
          <a:p>
            <a:r>
              <a:rPr lang="en-US" dirty="0" smtClean="0"/>
              <a:t>MAF based results show 5% higher fuel economy than fuel tank </a:t>
            </a:r>
            <a:r>
              <a:rPr lang="en-US" smtClean="0"/>
              <a:t>&amp; injectors</a:t>
            </a:r>
            <a:endParaRPr lang="en-US" dirty="0" smtClean="0"/>
          </a:p>
          <a:p>
            <a:r>
              <a:rPr lang="en-US" dirty="0" smtClean="0"/>
              <a:t>MAF based data correlates with instrument panel display</a:t>
            </a:r>
          </a:p>
          <a:p>
            <a:r>
              <a:rPr lang="en-US" dirty="0"/>
              <a:t>So instrument cluster MPG is </a:t>
            </a:r>
            <a:r>
              <a:rPr lang="en-US" dirty="0" smtClean="0"/>
              <a:t>5</a:t>
            </a:r>
            <a:r>
              <a:rPr lang="en-US" dirty="0"/>
              <a:t>% high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Test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Fleet from one OEM</a:t>
            </a:r>
          </a:p>
          <a:p>
            <a:r>
              <a:rPr lang="en-US" dirty="0" smtClean="0"/>
              <a:t>Fuel Economy calculations were made as part of their study by HEM Data</a:t>
            </a:r>
          </a:p>
          <a:p>
            <a:r>
              <a:rPr lang="en-US" dirty="0" smtClean="0"/>
              <a:t>Tested in several states IL, CA, MO, NY, GA, LA, OH, MD, OR, TX, MA</a:t>
            </a:r>
          </a:p>
          <a:p>
            <a:r>
              <a:rPr lang="en-US" dirty="0" smtClean="0"/>
              <a:t>Sorted by engine model</a:t>
            </a:r>
          </a:p>
          <a:p>
            <a:r>
              <a:rPr lang="en-US" dirty="0" smtClean="0"/>
              <a:t>Test period from 12/11 to 1/13 – so over a year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dirty="0" smtClean="0"/>
              <a:t>Heavy Duty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dirty="0" smtClean="0"/>
              <a:t>Fuel Economy &amp; Consumption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111 LD Vehicles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18638"/>
            <a:ext cx="7915275" cy="498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162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Shows Excellent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8877300" cy="402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9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not as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752600"/>
            <a:ext cx="90106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13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Some MAF Sensors Report </a:t>
            </a:r>
            <a:br>
              <a:rPr lang="en-US" sz="3600" dirty="0" smtClean="0"/>
            </a:br>
            <a:r>
              <a:rPr lang="en-US" sz="3600" dirty="0" smtClean="0"/>
              <a:t>0 g/s some of the time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90329"/>
            <a:ext cx="8753475" cy="2795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0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Differences</a:t>
            </a:r>
            <a:br>
              <a:rPr lang="en-US" dirty="0" smtClean="0"/>
            </a:br>
            <a:r>
              <a:rPr lang="en-US" smtClean="0"/>
              <a:t>Fuel injector </a:t>
            </a:r>
            <a:r>
              <a:rPr lang="en-US" dirty="0" smtClean="0"/>
              <a:t>vs. MAF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52900"/>
          </a:xfrm>
        </p:spPr>
        <p:txBody>
          <a:bodyPr/>
          <a:lstStyle/>
          <a:p>
            <a:r>
              <a:rPr lang="en-US" dirty="0" smtClean="0"/>
              <a:t>Average = 2.8%</a:t>
            </a:r>
            <a:endParaRPr lang="en-US" dirty="0"/>
          </a:p>
          <a:p>
            <a:r>
              <a:rPr lang="en-US" dirty="0" err="1" smtClean="0"/>
              <a:t>Std</a:t>
            </a:r>
            <a:r>
              <a:rPr lang="en-US" dirty="0" smtClean="0"/>
              <a:t> Dev  = 5.1%</a:t>
            </a:r>
            <a:endParaRPr lang="en-US" dirty="0"/>
          </a:p>
          <a:p>
            <a:r>
              <a:rPr lang="en-US" dirty="0" smtClean="0"/>
              <a:t>   Mode  = 1.2%</a:t>
            </a:r>
          </a:p>
          <a:p>
            <a:r>
              <a:rPr lang="en-US" dirty="0" smtClean="0"/>
              <a:t>60 of the 111 vehicles were within </a:t>
            </a:r>
            <a:r>
              <a:rPr lang="en-US" u="sng" dirty="0" smtClean="0"/>
              <a:t>+</a:t>
            </a:r>
            <a:r>
              <a:rPr lang="en-US" dirty="0" smtClean="0"/>
              <a:t>5%</a:t>
            </a:r>
          </a:p>
          <a:p>
            <a:r>
              <a:rPr lang="en-US" dirty="0" smtClean="0"/>
              <a:t>32 </a:t>
            </a:r>
            <a:r>
              <a:rPr lang="en-US" dirty="0"/>
              <a:t>of the 111 vehicles were within </a:t>
            </a:r>
            <a:r>
              <a:rPr lang="en-US" u="sng" dirty="0" smtClean="0"/>
              <a:t>+</a:t>
            </a:r>
            <a:r>
              <a:rPr lang="en-US" dirty="0" smtClean="0"/>
              <a:t>3%</a:t>
            </a:r>
          </a:p>
          <a:p>
            <a:r>
              <a:rPr lang="en-US" dirty="0" smtClean="0"/>
              <a:t>Summary chart % differences by model ranged from  -5.2 to + 7.9%.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1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from Fleet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Using MAF and A/F ratio is valid alternative to calculating fuel consumption and fuel economy if injector data is not available.</a:t>
            </a:r>
          </a:p>
          <a:p>
            <a:r>
              <a:rPr lang="en-US" sz="2400" dirty="0" smtClean="0"/>
              <a:t>MAF approach </a:t>
            </a:r>
            <a:r>
              <a:rPr lang="en-US" sz="2400" u="sng" dirty="0" smtClean="0"/>
              <a:t>generally</a:t>
            </a:r>
            <a:r>
              <a:rPr lang="en-US" sz="2400" dirty="0" smtClean="0"/>
              <a:t> shows lower fuel consumption and </a:t>
            </a:r>
            <a:r>
              <a:rPr lang="en-US" sz="2400" dirty="0" smtClean="0"/>
              <a:t>higher </a:t>
            </a:r>
            <a:r>
              <a:rPr lang="en-US" sz="2400" dirty="0" smtClean="0"/>
              <a:t>fuel economy.</a:t>
            </a:r>
          </a:p>
          <a:p>
            <a:r>
              <a:rPr lang="en-US" sz="2400" dirty="0" smtClean="0"/>
              <a:t>25 of 111 vehicles showed the opposite result.</a:t>
            </a:r>
          </a:p>
          <a:p>
            <a:r>
              <a:rPr lang="en-US" sz="2400" dirty="0" smtClean="0"/>
              <a:t>Consistent results with hybrid vehicles as the first study shows.</a:t>
            </a:r>
          </a:p>
          <a:p>
            <a:r>
              <a:rPr lang="en-US" sz="2400" dirty="0" smtClean="0"/>
              <a:t>Injector data and &gt; 30 gal of gasoline refueling give excellent results.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6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from Fleet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Error could be 10% without noticing it on a single vehicle.</a:t>
            </a:r>
          </a:p>
          <a:p>
            <a:r>
              <a:rPr lang="en-US" sz="2400" smtClean="0"/>
              <a:t>If injector </a:t>
            </a:r>
            <a:r>
              <a:rPr lang="en-US" sz="2400" dirty="0" smtClean="0"/>
              <a:t>data is not available, </a:t>
            </a:r>
            <a:r>
              <a:rPr lang="en-US" sz="2400" dirty="0"/>
              <a:t>then to gain confidence </a:t>
            </a:r>
            <a:r>
              <a:rPr lang="en-US" sz="2400" dirty="0" smtClean="0"/>
              <a:t>compare </a:t>
            </a:r>
            <a:r>
              <a:rPr lang="en-US" sz="2400" dirty="0"/>
              <a:t>MAF calculations </a:t>
            </a:r>
            <a:r>
              <a:rPr lang="en-US" sz="2400" dirty="0" smtClean="0"/>
              <a:t>to: </a:t>
            </a:r>
          </a:p>
          <a:p>
            <a:pPr lvl="1"/>
            <a:r>
              <a:rPr lang="en-US" sz="2000" dirty="0"/>
              <a:t>F</a:t>
            </a:r>
            <a:r>
              <a:rPr lang="en-US" sz="2000" dirty="0" smtClean="0"/>
              <a:t>uel tank additions of more than 30 gal, or</a:t>
            </a:r>
          </a:p>
          <a:p>
            <a:pPr lvl="1"/>
            <a:r>
              <a:rPr lang="en-US" sz="2000" dirty="0" smtClean="0"/>
              <a:t>Compare to a larger vehicle population</a:t>
            </a:r>
          </a:p>
          <a:p>
            <a:r>
              <a:rPr lang="en-US" sz="2400" dirty="0"/>
              <a:t>Could use this known difference to adjust the results to better match </a:t>
            </a:r>
            <a:r>
              <a:rPr lang="en-US" sz="2400"/>
              <a:t>the </a:t>
            </a:r>
            <a:r>
              <a:rPr lang="en-US" sz="2400" smtClean="0"/>
              <a:t>injector </a:t>
            </a:r>
            <a:r>
              <a:rPr lang="en-US" sz="2400" dirty="0"/>
              <a:t>results</a:t>
            </a:r>
          </a:p>
          <a:p>
            <a:r>
              <a:rPr lang="en-US" sz="2400" dirty="0" smtClean="0"/>
              <a:t>Study </a:t>
            </a:r>
            <a:r>
              <a:rPr lang="en-US" sz="2400" dirty="0"/>
              <a:t>is available at http://fuel.hemdata.com</a:t>
            </a:r>
            <a:r>
              <a:rPr lang="en-US" sz="2400" dirty="0" smtClean="0"/>
              <a:t>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4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PEMS Conference 2014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3600" dirty="0" smtClean="0">
              <a:effectLst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3600" dirty="0">
              <a:effectLst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Fuel Economy Data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dirty="0" smtClean="0">
              <a:effectLst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effectLst/>
              </a:rPr>
              <a:t> </a:t>
            </a:r>
            <a:endParaRPr lang="en-US" sz="2400" dirty="0" smtClean="0">
              <a:effectLst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Rick Walter, P.E.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HEM Data Corporation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effectLst/>
                <a:hlinkClick r:id="rId3"/>
              </a:rPr>
              <a:t>rickw@hemdata.com</a:t>
            </a:r>
            <a:endParaRPr lang="en-US" sz="2000" dirty="0" smtClean="0">
              <a:effectLst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248 559-5607 x111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J1939 HD Engine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/>
              <a:t>Engine speed, load (absolute &amp; calculated)</a:t>
            </a:r>
          </a:p>
          <a:p>
            <a:pPr lvl="1">
              <a:defRPr/>
            </a:pPr>
            <a:r>
              <a:rPr lang="en-US" dirty="0"/>
              <a:t>Vehicle speed</a:t>
            </a:r>
          </a:p>
          <a:p>
            <a:pPr lvl="1">
              <a:defRPr/>
            </a:pPr>
            <a:r>
              <a:rPr lang="en-US" dirty="0" smtClean="0"/>
              <a:t>Injector Flow </a:t>
            </a:r>
            <a:r>
              <a:rPr lang="en-US" dirty="0"/>
              <a:t>Rate to engine</a:t>
            </a:r>
          </a:p>
          <a:p>
            <a:pPr lvl="1">
              <a:defRPr/>
            </a:pPr>
            <a:r>
              <a:rPr lang="en-US" dirty="0" smtClean="0"/>
              <a:t>Temperatures</a:t>
            </a:r>
            <a:r>
              <a:rPr lang="en-US" dirty="0"/>
              <a:t>: coolant, ambient, catalyst</a:t>
            </a:r>
          </a:p>
          <a:p>
            <a:pPr lvl="1">
              <a:defRPr/>
            </a:pPr>
            <a:r>
              <a:rPr lang="en-US" dirty="0"/>
              <a:t>Accelerator pedal and throttle position</a:t>
            </a:r>
          </a:p>
          <a:p>
            <a:pPr lvl="1">
              <a:defRPr/>
            </a:pPr>
            <a:r>
              <a:rPr lang="en-US" dirty="0" smtClean="0"/>
              <a:t>Diagnostic </a:t>
            </a:r>
            <a:r>
              <a:rPr lang="en-US" dirty="0"/>
              <a:t>Trouble Codes (DTCs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i="1" dirty="0" smtClean="0"/>
              <a:t>Many, many parameters are available on J1939.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9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Fuel Economy </a:t>
            </a:r>
            <a:br>
              <a:rPr lang="en-US" sz="3600" dirty="0" smtClean="0"/>
            </a:br>
            <a:r>
              <a:rPr lang="en-US" sz="3600" dirty="0" smtClean="0"/>
              <a:t>Easy to Get on HD Vehicles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/>
                <a:ea typeface="Calibri"/>
                <a:cs typeface="Times New Roman"/>
              </a:rPr>
              <a:t>Engine Fuel </a:t>
            </a:r>
            <a:r>
              <a:rPr lang="en-US" sz="2400" dirty="0" smtClean="0">
                <a:effectLst/>
                <a:latin typeface="Calibri"/>
                <a:ea typeface="Calibri"/>
                <a:cs typeface="Times New Roman"/>
              </a:rPr>
              <a:t>Rate – Resolution is 0.050 L/H 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/>
                <a:ea typeface="Calibri"/>
                <a:cs typeface="Times New Roman"/>
              </a:rPr>
              <a:t>Engine Total Average Fuel Rate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Calibri"/>
                <a:ea typeface="Calibri"/>
                <a:cs typeface="Times New Roman"/>
              </a:rPr>
              <a:t>Trip Average Fuel </a:t>
            </a:r>
            <a:r>
              <a:rPr lang="en-US" sz="2400" dirty="0" smtClean="0">
                <a:effectLst/>
                <a:latin typeface="Calibri"/>
                <a:ea typeface="Calibri"/>
                <a:cs typeface="Times New Roman"/>
              </a:rPr>
              <a:t>Rate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alibri"/>
                <a:ea typeface="Calibri"/>
                <a:cs typeface="Times New Roman"/>
              </a:rPr>
              <a:t>High </a:t>
            </a:r>
            <a:r>
              <a:rPr lang="en-US" sz="2400" dirty="0">
                <a:effectLst/>
                <a:latin typeface="Calibri"/>
                <a:ea typeface="Calibri"/>
                <a:cs typeface="Times New Roman"/>
              </a:rPr>
              <a:t>Resolution Total Vehicle </a:t>
            </a:r>
            <a:r>
              <a:rPr lang="en-US" sz="2400" dirty="0" smtClean="0">
                <a:effectLst/>
                <a:latin typeface="Calibri"/>
                <a:ea typeface="Calibri"/>
                <a:cs typeface="Times New Roman"/>
              </a:rPr>
              <a:t>Distance </a:t>
            </a:r>
            <a:br>
              <a:rPr lang="en-US" sz="24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US" sz="2400" dirty="0" smtClean="0">
                <a:effectLst/>
                <a:latin typeface="Calibri"/>
                <a:ea typeface="Calibri"/>
                <a:cs typeface="Times New Roman"/>
              </a:rPr>
              <a:t>	– Resolutions is  0.005km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effectLst/>
                <a:latin typeface="Calibri"/>
                <a:ea typeface="Calibri"/>
                <a:cs typeface="Times New Roman"/>
              </a:rPr>
              <a:t>High Resolution Trip Distance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alibri"/>
                <a:ea typeface="Calibri"/>
                <a:cs typeface="Times New Roman"/>
              </a:rPr>
              <a:t>Engine </a:t>
            </a:r>
            <a:r>
              <a:rPr lang="en-US" sz="2400" dirty="0">
                <a:effectLst/>
                <a:latin typeface="Calibri"/>
                <a:ea typeface="Calibri"/>
                <a:cs typeface="Times New Roman"/>
              </a:rPr>
              <a:t>Average Fuel </a:t>
            </a:r>
            <a:r>
              <a:rPr lang="en-US" sz="2400" dirty="0" smtClean="0">
                <a:effectLst/>
                <a:latin typeface="Calibri"/>
                <a:ea typeface="Calibri"/>
                <a:cs typeface="Times New Roman"/>
              </a:rPr>
              <a:t>Economy – Resolution is 0.0195 km/kg</a:t>
            </a:r>
            <a:endParaRPr lang="en-US" sz="24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/>
                <a:ea typeface="Calibri"/>
                <a:cs typeface="Times New Roman"/>
              </a:rPr>
              <a:t>Engine Instantaneous Fuel Economy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/>
                <a:ea typeface="Calibri"/>
                <a:cs typeface="Times New Roman"/>
              </a:rPr>
              <a:t>Engine Total Average Fuel </a:t>
            </a:r>
            <a:r>
              <a:rPr lang="en-US" sz="2400" dirty="0" smtClean="0">
                <a:effectLst/>
                <a:latin typeface="Calibri"/>
                <a:ea typeface="Calibri"/>
                <a:cs typeface="Times New Roman"/>
              </a:rPr>
              <a:t>Economy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alibri"/>
                <a:ea typeface="Calibri"/>
                <a:cs typeface="Times New Roman"/>
              </a:rPr>
              <a:t>Trip </a:t>
            </a:r>
            <a:r>
              <a:rPr lang="en-US" sz="2400" dirty="0">
                <a:effectLst/>
                <a:latin typeface="Calibri"/>
                <a:ea typeface="Calibri"/>
                <a:cs typeface="Times New Roman"/>
              </a:rPr>
              <a:t>Drive Fuel Economy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Accurate is Fuel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NREL stated J1939 reports 6% better fuel economy than their lab testing on a conventional vehicle (UPS truck).</a:t>
            </a:r>
          </a:p>
          <a:p>
            <a:r>
              <a:rPr lang="en-US" sz="2400" dirty="0" smtClean="0"/>
              <a:t>And J1939 </a:t>
            </a:r>
            <a:r>
              <a:rPr lang="en-US" sz="2400" dirty="0" smtClean="0"/>
              <a:t>reports 11% better fuel economy than lab testing on a hybrid vehicle.</a:t>
            </a:r>
          </a:p>
          <a:p>
            <a:r>
              <a:rPr lang="en-US" sz="2400" dirty="0" smtClean="0"/>
              <a:t>Two approaches measured simultaneously</a:t>
            </a:r>
          </a:p>
          <a:p>
            <a:r>
              <a:rPr lang="en-US" sz="2400" dirty="0" smtClean="0"/>
              <a:t>Reported h</a:t>
            </a:r>
            <a:r>
              <a:rPr lang="en-US" sz="2400" dirty="0" smtClean="0"/>
              <a:t>ighly </a:t>
            </a:r>
            <a:r>
              <a:rPr lang="en-US" sz="2400" dirty="0" smtClean="0"/>
              <a:t>consistent results.</a:t>
            </a:r>
          </a:p>
          <a:p>
            <a:r>
              <a:rPr lang="en-US" sz="2400" dirty="0" smtClean="0"/>
              <a:t>SAE paper 2012-01-2049, Measured Laboratory &amp; In- Use Fuel Economy… by M.P. </a:t>
            </a:r>
            <a:r>
              <a:rPr lang="en-US" sz="2400" dirty="0" err="1" smtClean="0"/>
              <a:t>Lammert</a:t>
            </a:r>
            <a:r>
              <a:rPr lang="en-US" sz="2400" dirty="0" smtClean="0"/>
              <a:t>, et al.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9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is Fuel Consumption </a:t>
            </a:r>
            <a:br>
              <a:rPr lang="en-US" sz="3600" dirty="0" smtClean="0"/>
            </a:br>
            <a:r>
              <a:rPr lang="en-US" sz="3600" dirty="0" smtClean="0"/>
              <a:t>Determined on J1939?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Both torque and fuel consumption are calculated not measured. </a:t>
            </a:r>
            <a:r>
              <a:rPr lang="en-US" sz="2400" dirty="0" smtClean="0"/>
              <a:t>Based on </a:t>
            </a:r>
            <a:r>
              <a:rPr lang="en-US" sz="2400" dirty="0" smtClean="0"/>
              <a:t>proprietary </a:t>
            </a:r>
            <a:r>
              <a:rPr lang="en-US" sz="2400" dirty="0" smtClean="0"/>
              <a:t>messages.</a:t>
            </a:r>
          </a:p>
          <a:p>
            <a:r>
              <a:rPr lang="en-US" sz="2400" dirty="0" smtClean="0"/>
              <a:t>Fuel rate is based on Command-Fuel-Quantity. This is based on the Injector-Command to Fuel-Quantity- Calibration curve. </a:t>
            </a:r>
          </a:p>
          <a:p>
            <a:r>
              <a:rPr lang="en-US" sz="2400" dirty="0" smtClean="0"/>
              <a:t>Verified with fuel-rail-pressure and fly-wheel feedback.</a:t>
            </a:r>
          </a:p>
          <a:p>
            <a:r>
              <a:rPr lang="en-US" sz="2400" dirty="0" smtClean="0"/>
              <a:t>Torque is based on Command-Torque relative to the Torque-Curve for the engine. Related to engine speed, boost, altitude, temperature, etc. % Load is reported on J1939.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Engine Torque on J1939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copyright HEM Data Corp. 2005-2014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72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76307"/>
            <a:ext cx="8229600" cy="439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11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dirty="0" smtClean="0"/>
              <a:t>Today’s Focus:</a:t>
            </a:r>
            <a:endParaRPr lang="en-US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dirty="0" smtClean="0"/>
              <a:t>Light Duty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dirty="0" smtClean="0"/>
              <a:t>Fuel Economy &amp; Consumption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68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OBD-II Parameters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LD Engine Controller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33900"/>
          </a:xfrm>
        </p:spPr>
        <p:txBody>
          <a:bodyPr/>
          <a:lstStyle/>
          <a:p>
            <a:pPr lvl="1">
              <a:defRPr/>
            </a:pPr>
            <a:r>
              <a:rPr lang="en-US" sz="2400" dirty="0" smtClean="0">
                <a:effectLst/>
              </a:rPr>
              <a:t>Engine speed, load (absolute &amp; calculated)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Vehicle speed</a:t>
            </a:r>
          </a:p>
          <a:p>
            <a:pPr lvl="1">
              <a:defRPr/>
            </a:pPr>
            <a:r>
              <a:rPr lang="en-US" dirty="0"/>
              <a:t>Temperatures: coolant, ambient, catalyst</a:t>
            </a:r>
          </a:p>
          <a:p>
            <a:pPr lvl="1">
              <a:defRPr/>
            </a:pPr>
            <a:r>
              <a:rPr lang="en-US" dirty="0"/>
              <a:t>Accelerator pedal and throttle position</a:t>
            </a:r>
          </a:p>
          <a:p>
            <a:pPr lvl="1">
              <a:spcAft>
                <a:spcPts val="1800"/>
              </a:spcAft>
              <a:defRPr/>
            </a:pPr>
            <a:r>
              <a:rPr lang="en-US" dirty="0"/>
              <a:t>Diagnostic Trouble Codes (DTCs)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Mass Air Flow (MAF) Rate to engine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Manifold Air Pressure (MAP)</a:t>
            </a:r>
            <a:endParaRPr lang="en-US" sz="2400" dirty="0">
              <a:effectLst/>
            </a:endParaRPr>
          </a:p>
          <a:p>
            <a:pPr lvl="1">
              <a:defRPr/>
            </a:pPr>
            <a:r>
              <a:rPr lang="en-US" sz="2400" dirty="0" smtClean="0">
                <a:effectLst/>
              </a:rPr>
              <a:t>O</a:t>
            </a:r>
            <a:r>
              <a:rPr lang="en-US" sz="2400" baseline="-25000" dirty="0" smtClean="0">
                <a:effectLst/>
              </a:rPr>
              <a:t>2</a:t>
            </a:r>
            <a:r>
              <a:rPr lang="en-US" sz="2400" dirty="0" smtClean="0">
                <a:effectLst/>
              </a:rPr>
              <a:t> sensor data, Lambda (A/F)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Fuel trims (long and short term)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HEM Data Corp.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4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E class">
  <a:themeElements>
    <a:clrScheme name="SAE clas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SAE cla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AE clas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 clas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 clas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 clas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E clas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 clas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 clas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 clas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E clas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AE class">
  <a:themeElements>
    <a:clrScheme name="SAE clas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SAE cla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AE clas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 clas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 clas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 clas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E clas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 clas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 clas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E clas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E clas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114743</TotalTime>
  <Words>1166</Words>
  <Application>Microsoft Office PowerPoint</Application>
  <PresentationFormat>On-screen Show (4:3)</PresentationFormat>
  <Paragraphs>247</Paragraphs>
  <Slides>27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SAE class</vt:lpstr>
      <vt:lpstr>1_SAE class</vt:lpstr>
      <vt:lpstr>PEMS Conference 2014</vt:lpstr>
      <vt:lpstr>PowerPoint Presentation</vt:lpstr>
      <vt:lpstr>J1939 HD Engine Parameters</vt:lpstr>
      <vt:lpstr>Fuel Economy  Easy to Get on HD Vehicles</vt:lpstr>
      <vt:lpstr>How Accurate is Fuel Data</vt:lpstr>
      <vt:lpstr>How is Fuel Consumption  Determined on J1939?</vt:lpstr>
      <vt:lpstr>Engine Torque on J1939</vt:lpstr>
      <vt:lpstr>PowerPoint Presentation</vt:lpstr>
      <vt:lpstr>Sample OBD-II Parameters From LD Engine Controller</vt:lpstr>
      <vt:lpstr>Fuel Economy from Injectors</vt:lpstr>
      <vt:lpstr>LD Injector Flow Rate</vt:lpstr>
      <vt:lpstr>PowerPoint Presentation</vt:lpstr>
      <vt:lpstr>Fuel Economy</vt:lpstr>
      <vt:lpstr>Fuel Economy from MAF</vt:lpstr>
      <vt:lpstr>LD Engine Data</vt:lpstr>
      <vt:lpstr>Two Studies Presented</vt:lpstr>
      <vt:lpstr>Fuel Economy MPG Calculations  2010 Prius HEV</vt:lpstr>
      <vt:lpstr>Conclusions from Prius Testing</vt:lpstr>
      <vt:lpstr>2nd Test Study</vt:lpstr>
      <vt:lpstr>Overview of 111 LD Vehicles</vt:lpstr>
      <vt:lpstr>Shows Excellent Correlation</vt:lpstr>
      <vt:lpstr>Correlation not as Good</vt:lpstr>
      <vt:lpstr>Some MAF Sensors Report  0 g/s some of the time</vt:lpstr>
      <vt:lpstr>Summary of Differences Fuel injector vs. MAF Based</vt:lpstr>
      <vt:lpstr>Conclusions from Fleet Study</vt:lpstr>
      <vt:lpstr>Conclusions from Fleet Study</vt:lpstr>
      <vt:lpstr>PEMS Conference 2014</vt:lpstr>
    </vt:vector>
  </TitlesOfParts>
  <Company>HEM Data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Rick</cp:lastModifiedBy>
  <cp:revision>1572</cp:revision>
  <cp:lastPrinted>2012-05-03T14:08:12Z</cp:lastPrinted>
  <dcterms:created xsi:type="dcterms:W3CDTF">2005-09-11T18:59:27Z</dcterms:created>
  <dcterms:modified xsi:type="dcterms:W3CDTF">2014-04-02T17:16:08Z</dcterms:modified>
</cp:coreProperties>
</file>