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3" r:id="rId2"/>
    <p:sldId id="413" r:id="rId3"/>
    <p:sldId id="335" r:id="rId4"/>
    <p:sldId id="363" r:id="rId5"/>
    <p:sldId id="366" r:id="rId6"/>
    <p:sldId id="381" r:id="rId7"/>
    <p:sldId id="410" r:id="rId8"/>
    <p:sldId id="402" r:id="rId9"/>
    <p:sldId id="386" r:id="rId10"/>
    <p:sldId id="404" r:id="rId11"/>
    <p:sldId id="411" r:id="rId12"/>
    <p:sldId id="396" r:id="rId13"/>
    <p:sldId id="399" r:id="rId14"/>
    <p:sldId id="400" r:id="rId15"/>
    <p:sldId id="385" r:id="rId16"/>
    <p:sldId id="384" r:id="rId17"/>
    <p:sldId id="406" r:id="rId18"/>
    <p:sldId id="407" r:id="rId19"/>
    <p:sldId id="408" r:id="rId20"/>
    <p:sldId id="405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6600"/>
    <a:srgbClr val="FFFF99"/>
    <a:srgbClr val="CC0000"/>
    <a:srgbClr val="99CCFF"/>
    <a:srgbClr val="CC0066"/>
    <a:srgbClr val="660033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1" autoAdjust="0"/>
    <p:restoredTop sz="94660"/>
  </p:normalViewPr>
  <p:slideViewPr>
    <p:cSldViewPr>
      <p:cViewPr varScale="1">
        <p:scale>
          <a:sx n="139" d="100"/>
          <a:sy n="13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BFE8F5-A921-4F92-9738-7C41862C15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68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1DAAF50-30D9-462D-911D-FF82B69D65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88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9FDC2-53D2-46B7-8BE5-AD535B7F9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0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61EC3-191D-4A4A-880C-FCD472DE9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0"/>
            <a:ext cx="22860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0"/>
            <a:ext cx="67056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34AEB-24F4-4F4D-ABE8-80B83DCB9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8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76"/>
              </a:spcBef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439B9-8ADC-47C9-BB0C-F6114C9950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8A1B9-4BE8-4569-A429-7AB53CCB30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2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B1F66-6B3B-4918-A782-5CC5F32B18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6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94FC0-26ED-4ED7-9BAA-C0BBEFAD31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14E6-B84D-4528-86D0-F350F2C61D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9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FB952-57C9-4446-895D-423F7BD7E4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8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636AC-A54C-465B-939C-D5BF522968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38636-0FDC-43FE-941D-A078B82854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0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9EBBC4-0C9A-40CE-A7B8-ED01FD67786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76200"/>
            <a:ext cx="177323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3" descr="CE-CERT Logo blu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41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0">
          <a:solidFill>
            <a:srgbClr val="0066CC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0">
          <a:solidFill>
            <a:schemeClr val="hlink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b="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 b="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kjohnson@cert.ucr.edu" TargetMode="External"/><Relationship Id="rId4" Type="http://schemas.openxmlformats.org/officeDocument/2006/relationships/hyperlink" Target="mailto:seungju.yoon@arb.ca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kanok@cert.ucr.edu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990600"/>
            <a:ext cx="8153400" cy="2362200"/>
          </a:xfrm>
        </p:spPr>
        <p:txBody>
          <a:bodyPr/>
          <a:lstStyle/>
          <a:p>
            <a:r>
              <a:rPr lang="en-US" sz="3200" dirty="0" smtClean="0"/>
              <a:t>Vocation-Specific Activity Patterns </a:t>
            </a:r>
            <a:br>
              <a:rPr lang="en-US" sz="3200" dirty="0" smtClean="0"/>
            </a:br>
            <a:r>
              <a:rPr lang="en-US" sz="3200" dirty="0" smtClean="0"/>
              <a:t>and Temperature Effects of On-Road </a:t>
            </a:r>
            <a:br>
              <a:rPr lang="en-US" sz="3200" dirty="0" smtClean="0"/>
            </a:br>
            <a:r>
              <a:rPr lang="en-US" sz="3200" dirty="0" smtClean="0"/>
              <a:t>Heavy-Duty Diesel Vehicles </a:t>
            </a:r>
            <a:br>
              <a:rPr lang="en-US" sz="3200" dirty="0" smtClean="0"/>
            </a:br>
            <a:r>
              <a:rPr lang="en-US" sz="3200" dirty="0" smtClean="0"/>
              <a:t>in California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FDC2-53D2-46B7-8BE5-AD535B7F9AA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62000" y="3657600"/>
            <a:ext cx="7543800" cy="1752600"/>
          </a:xfrm>
        </p:spPr>
        <p:txBody>
          <a:bodyPr/>
          <a:lstStyle/>
          <a:p>
            <a:r>
              <a:rPr lang="en-US" dirty="0">
                <a:solidFill>
                  <a:srgbClr val="0066CC"/>
                </a:solidFill>
              </a:rPr>
              <a:t>George Scora</a:t>
            </a:r>
            <a:r>
              <a:rPr lang="en-US" baseline="30000" dirty="0">
                <a:solidFill>
                  <a:srgbClr val="0066CC"/>
                </a:solidFill>
              </a:rPr>
              <a:t>1</a:t>
            </a:r>
            <a:r>
              <a:rPr lang="en-US" dirty="0">
                <a:solidFill>
                  <a:srgbClr val="0066CC"/>
                </a:solidFill>
              </a:rPr>
              <a:t>, Kanok </a:t>
            </a:r>
            <a:r>
              <a:rPr lang="en-US" dirty="0" smtClean="0">
                <a:solidFill>
                  <a:srgbClr val="0066CC"/>
                </a:solidFill>
              </a:rPr>
              <a:t>Boriboonsomsin</a:t>
            </a:r>
            <a:r>
              <a:rPr lang="en-US" baseline="30000" dirty="0" smtClean="0">
                <a:solidFill>
                  <a:srgbClr val="0066CC"/>
                </a:solidFill>
              </a:rPr>
              <a:t>1</a:t>
            </a:r>
            <a:r>
              <a:rPr lang="en-US" dirty="0" smtClean="0">
                <a:solidFill>
                  <a:srgbClr val="0066CC"/>
                </a:solidFill>
              </a:rPr>
              <a:t>, </a:t>
            </a:r>
          </a:p>
          <a:p>
            <a:r>
              <a:rPr lang="en-US" dirty="0" smtClean="0">
                <a:solidFill>
                  <a:srgbClr val="0066CC"/>
                </a:solidFill>
              </a:rPr>
              <a:t>Kent Johnson</a:t>
            </a:r>
            <a:r>
              <a:rPr lang="en-US" baseline="30000" dirty="0" smtClean="0">
                <a:solidFill>
                  <a:srgbClr val="0066CC"/>
                </a:solidFill>
              </a:rPr>
              <a:t>1</a:t>
            </a:r>
            <a:r>
              <a:rPr lang="en-US" dirty="0" smtClean="0">
                <a:solidFill>
                  <a:srgbClr val="0066CC"/>
                </a:solidFill>
              </a:rPr>
              <a:t>, Seungju Yoon</a:t>
            </a:r>
            <a:r>
              <a:rPr lang="en-US" baseline="30000" dirty="0" smtClean="0">
                <a:solidFill>
                  <a:srgbClr val="0066CC"/>
                </a:solidFill>
              </a:rPr>
              <a:t>2</a:t>
            </a:r>
            <a:r>
              <a:rPr lang="en-US" dirty="0" smtClean="0">
                <a:solidFill>
                  <a:srgbClr val="0066CC"/>
                </a:solidFill>
              </a:rPr>
              <a:t>, and Kathy Jaw</a:t>
            </a:r>
            <a:r>
              <a:rPr lang="en-US" baseline="30000" dirty="0" smtClean="0">
                <a:solidFill>
                  <a:srgbClr val="0066CC"/>
                </a:solidFill>
              </a:rPr>
              <a:t>2</a:t>
            </a:r>
            <a:endParaRPr lang="en-US" dirty="0" smtClean="0">
              <a:solidFill>
                <a:srgbClr val="0066CC"/>
              </a:solidFill>
            </a:endParaRPr>
          </a:p>
          <a:p>
            <a:endParaRPr lang="en-US" sz="1000" dirty="0">
              <a:solidFill>
                <a:srgbClr val="0066CC"/>
              </a:solidFill>
            </a:endParaRPr>
          </a:p>
          <a:p>
            <a:r>
              <a:rPr lang="en-US" sz="2000" i="1" baseline="30000" dirty="0">
                <a:solidFill>
                  <a:srgbClr val="006600"/>
                </a:solidFill>
              </a:rPr>
              <a:t>1</a:t>
            </a:r>
            <a:r>
              <a:rPr lang="en-US" sz="2000" i="1" dirty="0" smtClean="0">
                <a:solidFill>
                  <a:srgbClr val="006600"/>
                </a:solidFill>
              </a:rPr>
              <a:t>University </a:t>
            </a:r>
            <a:r>
              <a:rPr lang="en-US" sz="2000" i="1" dirty="0">
                <a:solidFill>
                  <a:srgbClr val="006600"/>
                </a:solidFill>
              </a:rPr>
              <a:t>of California at </a:t>
            </a:r>
            <a:r>
              <a:rPr lang="en-US" sz="2000" i="1" dirty="0" smtClean="0">
                <a:solidFill>
                  <a:srgbClr val="006600"/>
                </a:solidFill>
              </a:rPr>
              <a:t>Riverside</a:t>
            </a:r>
          </a:p>
          <a:p>
            <a:r>
              <a:rPr lang="en-US" sz="2000" i="1" baseline="30000" dirty="0" smtClean="0">
                <a:solidFill>
                  <a:srgbClr val="006600"/>
                </a:solidFill>
              </a:rPr>
              <a:t>2</a:t>
            </a:r>
            <a:r>
              <a:rPr lang="en-US" sz="2000" i="1" dirty="0" smtClean="0">
                <a:solidFill>
                  <a:srgbClr val="006600"/>
                </a:solidFill>
              </a:rPr>
              <a:t>California Air Resources Board</a:t>
            </a:r>
          </a:p>
          <a:p>
            <a:endParaRPr lang="en-US" sz="1000" dirty="0"/>
          </a:p>
          <a:p>
            <a:r>
              <a:rPr lang="en-US" sz="1400" dirty="0" smtClean="0"/>
              <a:t>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International PEMS Conference</a:t>
            </a:r>
            <a:endParaRPr lang="en-US" sz="1400" dirty="0"/>
          </a:p>
          <a:p>
            <a:r>
              <a:rPr lang="en-US" sz="1400" dirty="0" smtClean="0"/>
              <a:t>Riverside, CA</a:t>
            </a:r>
            <a:endParaRPr lang="en-US" sz="1400" dirty="0"/>
          </a:p>
          <a:p>
            <a:r>
              <a:rPr lang="en-US" sz="1400" dirty="0" smtClean="0"/>
              <a:t>March 18, 2016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44562"/>
            <a:ext cx="9144000" cy="731838"/>
          </a:xfrm>
        </p:spPr>
        <p:txBody>
          <a:bodyPr/>
          <a:lstStyle/>
          <a:p>
            <a:r>
              <a:rPr lang="en-US" dirty="0" smtClean="0"/>
              <a:t>Cumulative Frequency for SCR Temperature by Vocation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461125"/>
            <a:ext cx="2133600" cy="320675"/>
          </a:xfrm>
        </p:spPr>
        <p:txBody>
          <a:bodyPr/>
          <a:lstStyle/>
          <a:p>
            <a:fld id="{E94439B9-8ADC-47C9-BB0C-F6114C9950D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866969"/>
            <a:ext cx="8195750" cy="48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0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7772400" cy="731838"/>
          </a:xfrm>
        </p:spPr>
        <p:txBody>
          <a:bodyPr/>
          <a:lstStyle/>
          <a:p>
            <a:r>
              <a:rPr lang="en-US" dirty="0" smtClean="0"/>
              <a:t>SCR Inlet Temperature vs. Velocity by Vocation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200775"/>
            <a:ext cx="7419975" cy="657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2" y="1866397"/>
            <a:ext cx="2524125" cy="4191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3" y="1892968"/>
            <a:ext cx="2143125" cy="4152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510" y="1880936"/>
            <a:ext cx="2152650" cy="4162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771" y="1842333"/>
            <a:ext cx="21431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0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34" y="707598"/>
            <a:ext cx="3459566" cy="1336156"/>
          </a:xfrm>
        </p:spPr>
        <p:txBody>
          <a:bodyPr/>
          <a:lstStyle/>
          <a:p>
            <a:r>
              <a:rPr lang="en-US" sz="2800" dirty="0" smtClean="0"/>
              <a:t>Cold Start and </a:t>
            </a:r>
            <a:br>
              <a:rPr lang="en-US" sz="2800" dirty="0" smtClean="0"/>
            </a:br>
            <a:r>
              <a:rPr lang="en-US" sz="2800" dirty="0" smtClean="0"/>
              <a:t>Idle Effect on Temperature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650" b="3941"/>
          <a:stretch/>
        </p:blipFill>
        <p:spPr>
          <a:xfrm>
            <a:off x="731856" y="2111501"/>
            <a:ext cx="8052148" cy="4463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0507" r="21035"/>
          <a:stretch/>
        </p:blipFill>
        <p:spPr>
          <a:xfrm>
            <a:off x="3641688" y="707598"/>
            <a:ext cx="5456678" cy="3529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819400" y="4480128"/>
            <a:ext cx="589504" cy="370406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734" y="1937810"/>
            <a:ext cx="754274" cy="470523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409762" y="4237056"/>
            <a:ext cx="231926" cy="25874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50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44562"/>
            <a:ext cx="3886200" cy="731838"/>
          </a:xfrm>
        </p:spPr>
        <p:txBody>
          <a:bodyPr/>
          <a:lstStyle/>
          <a:p>
            <a:r>
              <a:rPr lang="en-US" sz="2800" dirty="0" smtClean="0"/>
              <a:t>Low Load Effect </a:t>
            </a:r>
            <a:br>
              <a:rPr lang="en-US" sz="2800" dirty="0" smtClean="0"/>
            </a:br>
            <a:r>
              <a:rPr lang="en-US" sz="2800" dirty="0" smtClean="0"/>
              <a:t>on Temperature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700"/>
          <a:stretch/>
        </p:blipFill>
        <p:spPr>
          <a:xfrm>
            <a:off x="720604" y="2088382"/>
            <a:ext cx="8392574" cy="4472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400" y="696074"/>
            <a:ext cx="4963682" cy="3130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920332" y="3309887"/>
            <a:ext cx="692050" cy="433961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734" y="1937810"/>
            <a:ext cx="754274" cy="4705235"/>
          </a:xfrm>
          <a:prstGeom prst="rect">
            <a:avLst/>
          </a:prstGeom>
        </p:spPr>
      </p:pic>
      <p:cxnSp>
        <p:nvCxnSpPr>
          <p:cNvPr id="13" name="Straight Connector 12"/>
          <p:cNvCxnSpPr>
            <a:stCxn id="3" idx="1"/>
          </p:cNvCxnSpPr>
          <p:nvPr/>
        </p:nvCxnSpPr>
        <p:spPr>
          <a:xfrm flipH="1">
            <a:off x="3612382" y="2261425"/>
            <a:ext cx="517018" cy="1265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38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20762"/>
            <a:ext cx="9144000" cy="731838"/>
          </a:xfrm>
        </p:spPr>
        <p:txBody>
          <a:bodyPr/>
          <a:lstStyle/>
          <a:p>
            <a:r>
              <a:rPr lang="en-US" dirty="0" smtClean="0"/>
              <a:t>Low Load SCR Cooling Effect Resulting from Negative Grade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568" r="3968"/>
          <a:stretch/>
        </p:blipFill>
        <p:spPr>
          <a:xfrm>
            <a:off x="101411" y="2186774"/>
            <a:ext cx="8661588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93" y="5010150"/>
            <a:ext cx="81248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1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project is collecting a rich set of vehicle activity and engine operation data from a variety of HDDV vocations.</a:t>
            </a:r>
          </a:p>
          <a:p>
            <a:r>
              <a:rPr lang="en-US" dirty="0" smtClean="0"/>
              <a:t>Data can be used to:</a:t>
            </a:r>
          </a:p>
          <a:p>
            <a:pPr lvl="1"/>
            <a:r>
              <a:rPr lang="en-US" dirty="0" smtClean="0"/>
              <a:t>Characterize HDDV activity patterns.</a:t>
            </a:r>
          </a:p>
          <a:p>
            <a:pPr lvl="1"/>
            <a:r>
              <a:rPr lang="en-US" dirty="0" smtClean="0"/>
              <a:t>Develop vocation-specific driving cycles.</a:t>
            </a:r>
          </a:p>
          <a:p>
            <a:pPr lvl="1"/>
            <a:r>
              <a:rPr lang="en-US" dirty="0" smtClean="0"/>
              <a:t>Understand implications on SCR effectiveness, real-world NO</a:t>
            </a:r>
            <a:r>
              <a:rPr lang="en-US" baseline="-25000" dirty="0" smtClean="0"/>
              <a:t>x</a:t>
            </a:r>
            <a:r>
              <a:rPr lang="en-US" dirty="0" smtClean="0"/>
              <a:t> emissions, and NO</a:t>
            </a:r>
            <a:r>
              <a:rPr lang="en-US" baseline="-25000" dirty="0" smtClean="0"/>
              <a:t>X</a:t>
            </a:r>
            <a:r>
              <a:rPr lang="en-US" dirty="0" smtClean="0"/>
              <a:t> inventories.</a:t>
            </a:r>
          </a:p>
          <a:p>
            <a:pPr lvl="1"/>
            <a:r>
              <a:rPr lang="en-US" dirty="0" smtClean="0"/>
              <a:t>Develop SCR temperature models.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  <a:p>
            <a:r>
              <a:rPr lang="en-US" dirty="0" smtClean="0"/>
              <a:t>Project is still ongoing.</a:t>
            </a:r>
          </a:p>
          <a:p>
            <a:pPr lvl="1"/>
            <a:r>
              <a:rPr lang="en-US" dirty="0" smtClean="0"/>
              <a:t>Data collection period ending in spring 2016.</a:t>
            </a:r>
          </a:p>
          <a:p>
            <a:pPr lvl="1"/>
            <a:r>
              <a:rPr lang="en-US" dirty="0" smtClean="0"/>
              <a:t>Project completion in summer 2016.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C4B13-14EF-4EEE-B8B7-77AC540A6E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Acknowledgements</a:t>
            </a:r>
          </a:p>
          <a:p>
            <a:pPr lvl="1"/>
            <a:r>
              <a:rPr lang="en-US" dirty="0" smtClean="0"/>
              <a:t>California Air Resources Board</a:t>
            </a:r>
          </a:p>
          <a:p>
            <a:pPr lvl="1"/>
            <a:r>
              <a:rPr lang="en-US" dirty="0" smtClean="0"/>
              <a:t>U.S. Environmental Protection Agency</a:t>
            </a:r>
          </a:p>
          <a:p>
            <a:pPr lvl="1"/>
            <a:r>
              <a:rPr lang="en-US" dirty="0" smtClean="0"/>
              <a:t>Participating fleets</a:t>
            </a:r>
          </a:p>
          <a:p>
            <a:pPr lvl="1"/>
            <a:r>
              <a:rPr lang="en-US" dirty="0" smtClean="0"/>
              <a:t>infoWedge</a:t>
            </a:r>
            <a:endParaRPr lang="en-US" dirty="0"/>
          </a:p>
          <a:p>
            <a:pPr lvl="1"/>
            <a:r>
              <a:rPr lang="en-US" dirty="0"/>
              <a:t>HEM </a:t>
            </a:r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dirty="0" smtClean="0"/>
              <a:t>Contributing staff at CE-CERT, UC Riverside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Contacts</a:t>
            </a:r>
          </a:p>
          <a:p>
            <a:pPr lvl="1"/>
            <a:r>
              <a:rPr lang="en-US" dirty="0" smtClean="0"/>
              <a:t>George Scora (</a:t>
            </a:r>
            <a:r>
              <a:rPr lang="en-US" dirty="0" smtClean="0">
                <a:hlinkClick r:id="rId2"/>
              </a:rPr>
              <a:t>gscora@cert.ucr.edu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Kanok Boriboonsomsin (</a:t>
            </a:r>
            <a:r>
              <a:rPr lang="en-US" dirty="0" smtClean="0">
                <a:hlinkClick r:id="rId2"/>
              </a:rPr>
              <a:t>kanok@cert.ucr.edu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Kent Johnson (</a:t>
            </a:r>
            <a:r>
              <a:rPr lang="en-US" dirty="0" smtClean="0">
                <a:hlinkClick r:id="rId3"/>
              </a:rPr>
              <a:t>kjohnson@cert.ucr.edu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Seungju Yoon (</a:t>
            </a:r>
            <a:r>
              <a:rPr lang="pt-BR" u="sng" dirty="0" smtClean="0">
                <a:hlinkClick r:id="rId4"/>
              </a:rPr>
              <a:t>seungju.yoon@arb.ca.gov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C4B13-14EF-4EEE-B8B7-77AC540A6E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816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14E6-B84D-4528-86D0-F350F2C61D7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870635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03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14E6-B84D-4528-86D0-F350F2C61D7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" y="1828800"/>
            <a:ext cx="8624887" cy="35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84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14E6-B84D-4528-86D0-F350F2C61D7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7" y="1752600"/>
            <a:ext cx="874506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76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5334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1981200"/>
          </a:xfrm>
        </p:spPr>
        <p:txBody>
          <a:bodyPr/>
          <a:lstStyle/>
          <a:p>
            <a:r>
              <a:rPr lang="en-US" sz="2000" dirty="0" smtClean="0"/>
              <a:t>Selective </a:t>
            </a:r>
            <a:r>
              <a:rPr lang="en-US" sz="2000" dirty="0"/>
              <a:t>Catalytic Reduction (SCR</a:t>
            </a:r>
            <a:r>
              <a:rPr lang="en-US" sz="2000" dirty="0" smtClean="0"/>
              <a:t>) is used in most diesel engines to meet 2010 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emission standards.</a:t>
            </a:r>
          </a:p>
          <a:p>
            <a:r>
              <a:rPr lang="en-US" sz="2000" dirty="0" smtClean="0"/>
              <a:t>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Conversion is highly dependent on SCR temperature.</a:t>
            </a:r>
          </a:p>
          <a:p>
            <a:r>
              <a:rPr lang="en-US" sz="2000" dirty="0" smtClean="0"/>
              <a:t>Typically</a:t>
            </a:r>
            <a:r>
              <a:rPr lang="en-US" sz="2000" dirty="0"/>
              <a:t>, </a:t>
            </a:r>
            <a:r>
              <a:rPr lang="en-US" sz="2000" dirty="0" smtClean="0"/>
              <a:t>SCR </a:t>
            </a:r>
            <a:r>
              <a:rPr lang="en-US" sz="2000" dirty="0"/>
              <a:t>needs to be at least 200°C before significant NO</a:t>
            </a:r>
            <a:r>
              <a:rPr lang="en-US" sz="2000" baseline="-25000" dirty="0"/>
              <a:t>x</a:t>
            </a:r>
            <a:r>
              <a:rPr lang="en-US" sz="2000" dirty="0"/>
              <a:t> reduction is </a:t>
            </a:r>
            <a:r>
              <a:rPr lang="en-US" sz="2000" dirty="0" smtClean="0"/>
              <a:t>achieved.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042" y="3124200"/>
            <a:ext cx="3870158" cy="3578757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0421" y="3371910"/>
            <a:ext cx="4868779" cy="334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1076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rgbClr val="0066CC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0">
                <a:solidFill>
                  <a:schemeClr val="hlink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There are several situations where SCR may not be at the required temperature:</a:t>
            </a:r>
          </a:p>
          <a:p>
            <a:pPr lvl="1"/>
            <a:r>
              <a:rPr lang="en-US" sz="1800" kern="0" dirty="0" smtClean="0"/>
              <a:t>Cold start</a:t>
            </a:r>
          </a:p>
          <a:p>
            <a:pPr lvl="1"/>
            <a:r>
              <a:rPr lang="en-US" sz="1800" kern="0" dirty="0" smtClean="0"/>
              <a:t>Idling</a:t>
            </a:r>
          </a:p>
          <a:p>
            <a:pPr lvl="1"/>
            <a:r>
              <a:rPr lang="en-US" sz="1800" kern="0" dirty="0" smtClean="0"/>
              <a:t>Low load engine operation</a:t>
            </a:r>
          </a:p>
          <a:p>
            <a:r>
              <a:rPr lang="en-US" sz="2000" kern="0" dirty="0" smtClean="0"/>
              <a:t>The fraction of these situations in heavy-duty diesel vehicle (HDDV) operation varies by vocational use.</a:t>
            </a:r>
          </a:p>
          <a:p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4966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14E6-B84D-4528-86D0-F350F2C61D7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44" y="1828800"/>
            <a:ext cx="8607911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Characterize HDDV activity </a:t>
            </a:r>
            <a:r>
              <a:rPr lang="en-US" dirty="0"/>
              <a:t>profiles </a:t>
            </a:r>
            <a:r>
              <a:rPr lang="en-US" dirty="0" smtClean="0"/>
              <a:t>(e.g., </a:t>
            </a:r>
            <a:r>
              <a:rPr lang="en-US" dirty="0"/>
              <a:t>duty cycles, starts, and soak time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For different </a:t>
            </a:r>
            <a:r>
              <a:rPr lang="en-US" dirty="0"/>
              <a:t>types of vocational </a:t>
            </a:r>
            <a:r>
              <a:rPr lang="en-US" dirty="0" smtClean="0"/>
              <a:t>use </a:t>
            </a:r>
            <a:r>
              <a:rPr lang="en-US" dirty="0"/>
              <a:t>(</a:t>
            </a:r>
            <a:r>
              <a:rPr lang="en-US" dirty="0" smtClean="0"/>
              <a:t>line </a:t>
            </a:r>
            <a:r>
              <a:rPr lang="en-US" dirty="0"/>
              <a:t>haul, drayage, </a:t>
            </a:r>
            <a:r>
              <a:rPr lang="en-US" dirty="0" smtClean="0"/>
              <a:t>construction, delivery</a:t>
            </a:r>
            <a:r>
              <a:rPr lang="en-US" dirty="0"/>
              <a:t>, etc.)</a:t>
            </a:r>
            <a:endParaRPr lang="en-US" dirty="0" smtClean="0"/>
          </a:p>
          <a:p>
            <a:r>
              <a:rPr lang="en-US" dirty="0" smtClean="0"/>
              <a:t>Identify fraction </a:t>
            </a:r>
            <a:r>
              <a:rPr lang="en-US" dirty="0"/>
              <a:t>of </a:t>
            </a:r>
            <a:r>
              <a:rPr lang="en-US" dirty="0" smtClean="0"/>
              <a:t>vehicle </a:t>
            </a:r>
            <a:r>
              <a:rPr lang="en-US" dirty="0"/>
              <a:t>operation </a:t>
            </a:r>
            <a:r>
              <a:rPr lang="en-US" dirty="0" smtClean="0"/>
              <a:t>that </a:t>
            </a:r>
            <a:r>
              <a:rPr lang="en-US" dirty="0"/>
              <a:t>SCR </a:t>
            </a:r>
            <a:r>
              <a:rPr lang="en-US" dirty="0" smtClean="0"/>
              <a:t>effectiveness may be compromised.</a:t>
            </a:r>
          </a:p>
          <a:p>
            <a:pPr lvl="1"/>
            <a:r>
              <a:rPr lang="en-US" dirty="0" smtClean="0"/>
              <a:t>Low SCR inlet temperature</a:t>
            </a:r>
          </a:p>
          <a:p>
            <a:r>
              <a:rPr lang="en-US" dirty="0" smtClean="0"/>
              <a:t>Compare results </a:t>
            </a:r>
            <a:r>
              <a:rPr lang="en-US" dirty="0"/>
              <a:t>with </a:t>
            </a:r>
            <a:r>
              <a:rPr lang="en-US" dirty="0" smtClean="0"/>
              <a:t>emission </a:t>
            </a:r>
            <a:r>
              <a:rPr lang="en-US" dirty="0"/>
              <a:t>certification test </a:t>
            </a:r>
            <a:r>
              <a:rPr lang="en-US" dirty="0" smtClean="0"/>
              <a:t>cycle.</a:t>
            </a:r>
          </a:p>
          <a:p>
            <a:pPr lvl="1"/>
            <a:r>
              <a:rPr lang="en-US" dirty="0" smtClean="0"/>
              <a:t>Analyze </a:t>
            </a:r>
            <a:r>
              <a:rPr lang="en-US" dirty="0"/>
              <a:t>the representativeness of the certification cycle in reflecting real-world emissions of </a:t>
            </a:r>
            <a:r>
              <a:rPr lang="en-US" dirty="0" err="1"/>
              <a:t>NO</a:t>
            </a:r>
            <a:r>
              <a:rPr lang="en-US" baseline="-25000" dirty="0" err="1"/>
              <a:t>x</a:t>
            </a:r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 real-world vehicle activity and engine operation data from 100 trucks for minimum of one month each.</a:t>
            </a:r>
          </a:p>
          <a:p>
            <a:pPr lvl="1"/>
            <a:r>
              <a:rPr lang="en-US" dirty="0" smtClean="0"/>
              <a:t>Cellular-based GPS &amp; ECU data loggers</a:t>
            </a:r>
          </a:p>
          <a:p>
            <a:pPr lvl="1"/>
            <a:r>
              <a:rPr lang="en-US" dirty="0" smtClean="0"/>
              <a:t>1 Hz data frequency</a:t>
            </a:r>
            <a:endParaRPr lang="en-US" dirty="0"/>
          </a:p>
          <a:p>
            <a:pPr lvl="1"/>
            <a:r>
              <a:rPr lang="en-US" dirty="0" smtClean="0"/>
              <a:t>170 </a:t>
            </a:r>
            <a:r>
              <a:rPr lang="en-US" dirty="0"/>
              <a:t>SPNs </a:t>
            </a:r>
            <a:r>
              <a:rPr lang="en-US" dirty="0" smtClean="0"/>
              <a:t>in J1939 format</a:t>
            </a:r>
          </a:p>
          <a:p>
            <a:r>
              <a:rPr lang="en-US" dirty="0" smtClean="0"/>
              <a:t>Vehicle and engine information</a:t>
            </a:r>
          </a:p>
          <a:p>
            <a:pPr lvl="1"/>
            <a:r>
              <a:rPr lang="en-US" dirty="0"/>
              <a:t>Engine </a:t>
            </a:r>
            <a:r>
              <a:rPr lang="en-US" dirty="0" smtClean="0"/>
              <a:t>&amp; VIN labels</a:t>
            </a:r>
            <a:endParaRPr lang="en-US" dirty="0"/>
          </a:p>
          <a:p>
            <a:pPr lvl="1"/>
            <a:r>
              <a:rPr lang="en-US" dirty="0" smtClean="0"/>
              <a:t>License </a:t>
            </a:r>
            <a:r>
              <a:rPr lang="en-US" dirty="0"/>
              <a:t>plate</a:t>
            </a:r>
          </a:p>
          <a:p>
            <a:pPr lvl="1"/>
            <a:r>
              <a:rPr lang="en-US" dirty="0"/>
              <a:t>Odometer</a:t>
            </a:r>
          </a:p>
          <a:p>
            <a:pPr lvl="1"/>
            <a:r>
              <a:rPr lang="en-US" dirty="0"/>
              <a:t>Body (front, sides, rear)</a:t>
            </a:r>
          </a:p>
          <a:p>
            <a:pPr lvl="1"/>
            <a:r>
              <a:rPr lang="en-US" dirty="0"/>
              <a:t>Exhaust </a:t>
            </a:r>
            <a:r>
              <a:rPr lang="en-US" dirty="0" smtClean="0"/>
              <a:t>temperature probes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29200" y="2616043"/>
            <a:ext cx="3638152" cy="4020819"/>
            <a:chOff x="5029200" y="2616043"/>
            <a:chExt cx="3638152" cy="40208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200" y="4117500"/>
              <a:ext cx="1896294" cy="251936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7960" y="2616043"/>
              <a:ext cx="2129392" cy="283368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6019800" y="4267200"/>
              <a:ext cx="762000" cy="8885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4118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Targeted Truck Vocations</a:t>
            </a:r>
            <a:endParaRPr lang="en-US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 haul</a:t>
            </a:r>
          </a:p>
          <a:p>
            <a:r>
              <a:rPr lang="en-US" dirty="0" smtClean="0"/>
              <a:t>Drayage</a:t>
            </a:r>
          </a:p>
          <a:p>
            <a:r>
              <a:rPr lang="en-US" dirty="0" smtClean="0"/>
              <a:t>Agricultural</a:t>
            </a:r>
          </a:p>
          <a:p>
            <a:r>
              <a:rPr lang="en-US" dirty="0" smtClean="0"/>
              <a:t>Construction</a:t>
            </a:r>
          </a:p>
          <a:p>
            <a:r>
              <a:rPr lang="en-US" dirty="0" smtClean="0"/>
              <a:t>Food/beverage distribution</a:t>
            </a:r>
          </a:p>
          <a:p>
            <a:r>
              <a:rPr lang="en-US" dirty="0" smtClean="0"/>
              <a:t>Shuttle</a:t>
            </a:r>
          </a:p>
          <a:p>
            <a:r>
              <a:rPr lang="en-US" dirty="0" smtClean="0"/>
              <a:t>Refuse</a:t>
            </a:r>
          </a:p>
          <a:p>
            <a:r>
              <a:rPr lang="en-US" dirty="0" smtClean="0"/>
              <a:t>Transit</a:t>
            </a:r>
          </a:p>
          <a:p>
            <a:r>
              <a:rPr lang="en-US" dirty="0" smtClean="0"/>
              <a:t>Public work</a:t>
            </a:r>
          </a:p>
          <a:p>
            <a:r>
              <a:rPr lang="en-US" dirty="0" smtClean="0"/>
              <a:t>Utility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14275"/>
            <a:ext cx="2236297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786" y="4843520"/>
            <a:ext cx="2240280" cy="1673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828" y="4981150"/>
            <a:ext cx="2240280" cy="1664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08" y="1524318"/>
            <a:ext cx="2240280" cy="1670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373" y="3021723"/>
            <a:ext cx="2240280" cy="1682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1640"/>
          <a:stretch/>
        </p:blipFill>
        <p:spPr>
          <a:xfrm>
            <a:off x="4613945" y="3424728"/>
            <a:ext cx="2240280" cy="166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Data</a:t>
            </a:r>
            <a:endParaRPr lang="en-US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trip (engine on to off) of a dump truck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067" name="Group 1066"/>
          <p:cNvGrpSpPr/>
          <p:nvPr/>
        </p:nvGrpSpPr>
        <p:grpSpPr>
          <a:xfrm>
            <a:off x="76200" y="2438400"/>
            <a:ext cx="9003030" cy="3565525"/>
            <a:chOff x="140970" y="2667000"/>
            <a:chExt cx="9003030" cy="3565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70" y="3584575"/>
              <a:ext cx="9003030" cy="2647950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609600" y="5113020"/>
              <a:ext cx="8001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86740" y="2971800"/>
              <a:ext cx="0" cy="274320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188720" y="2971800"/>
              <a:ext cx="0" cy="274320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124200" y="2971800"/>
              <a:ext cx="0" cy="274320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794760" y="2971800"/>
              <a:ext cx="0" cy="274320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105400" y="2971800"/>
              <a:ext cx="0" cy="274320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463540" y="2971800"/>
              <a:ext cx="0" cy="274320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86740" y="3074586"/>
              <a:ext cx="601980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124200" y="3074586"/>
              <a:ext cx="67056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724400" y="3074586"/>
              <a:ext cx="381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5471159" y="3074586"/>
              <a:ext cx="3962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28600" y="2667000"/>
              <a:ext cx="13182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70C0"/>
                  </a:solidFill>
                </a:rPr>
                <a:t>Cold Start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19400" y="2667000"/>
              <a:ext cx="13182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70C0"/>
                  </a:solidFill>
                </a:rPr>
                <a:t>Long Idling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21480" y="2667000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70C0"/>
                  </a:solidFill>
                </a:rPr>
                <a:t>Low-Load Operation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69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1469690"/>
          </a:xfrm>
        </p:spPr>
        <p:txBody>
          <a:bodyPr/>
          <a:lstStyle/>
          <a:p>
            <a:r>
              <a:rPr lang="en-US" dirty="0" smtClean="0"/>
              <a:t>Vehicle Statistics for </a:t>
            </a:r>
            <a:br>
              <a:rPr lang="en-US" dirty="0" smtClean="0"/>
            </a:br>
            <a:r>
              <a:rPr lang="en-US" dirty="0" smtClean="0"/>
              <a:t>Four Selected Vehicles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6" y="2362200"/>
            <a:ext cx="8908947" cy="36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44562"/>
            <a:ext cx="9144000" cy="731838"/>
          </a:xfrm>
        </p:spPr>
        <p:txBody>
          <a:bodyPr/>
          <a:lstStyle/>
          <a:p>
            <a:r>
              <a:rPr lang="en-US" dirty="0" smtClean="0"/>
              <a:t>Joint Speed-acceleration Frequency Distribution by Vocation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" y="1875962"/>
            <a:ext cx="2552700" cy="4238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5425"/>
          <a:stretch/>
        </p:blipFill>
        <p:spPr>
          <a:xfrm>
            <a:off x="2610896" y="1876001"/>
            <a:ext cx="2142862" cy="4248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98" y="1929495"/>
            <a:ext cx="2152650" cy="4200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969" y="1907731"/>
            <a:ext cx="2171700" cy="4200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6200775"/>
            <a:ext cx="7419975" cy="657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3515" t="90573" r="77530" b="4034"/>
          <a:stretch/>
        </p:blipFill>
        <p:spPr>
          <a:xfrm>
            <a:off x="2572326" y="5715000"/>
            <a:ext cx="228600" cy="22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3515" t="90573" r="77530" b="4034"/>
          <a:stretch/>
        </p:blipFill>
        <p:spPr>
          <a:xfrm>
            <a:off x="4758269" y="5715000"/>
            <a:ext cx="228600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3515" t="90573" r="77530" b="4034"/>
          <a:stretch/>
        </p:blipFill>
        <p:spPr>
          <a:xfrm>
            <a:off x="6951969" y="5728518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9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" y="2676869"/>
            <a:ext cx="8624887" cy="3536637"/>
          </a:xfrm>
          <a:prstGeom prst="rect">
            <a:avLst/>
          </a:prstGeom>
        </p:spPr>
      </p:pic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 Temperature Distribution</a:t>
            </a:r>
            <a:endParaRPr lang="en-US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191000"/>
          </a:xfrm>
        </p:spPr>
        <p:txBody>
          <a:bodyPr/>
          <a:lstStyle/>
          <a:p>
            <a:r>
              <a:rPr lang="en-US" dirty="0" smtClean="0"/>
              <a:t>25.4% of the trip having SCR temp. lower than 200 °C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39B9-8ADC-47C9-BB0C-F6114C9950DE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105649" y="5083370"/>
            <a:ext cx="4279087" cy="762428"/>
            <a:chOff x="4137660" y="4998720"/>
            <a:chExt cx="4236720" cy="877824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4145280" y="4998720"/>
              <a:ext cx="0" cy="8778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137660" y="5006340"/>
              <a:ext cx="4236720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584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11530</TotalTime>
  <Words>527</Words>
  <Application>Microsoft Macintosh PowerPoint</Application>
  <PresentationFormat>On-screen Show (4:3)</PresentationFormat>
  <Paragraphs>112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Vocation-Specific Activity Patterns  and Temperature Effects of On-Road  Heavy-Duty Diesel Vehicles  in California</vt:lpstr>
      <vt:lpstr>Background</vt:lpstr>
      <vt:lpstr>Project Objectives</vt:lpstr>
      <vt:lpstr>Approach</vt:lpstr>
      <vt:lpstr>Targeted Truck Vocations</vt:lpstr>
      <vt:lpstr>Sample Data</vt:lpstr>
      <vt:lpstr>Vehicle Statistics for  Four Selected Vehicles</vt:lpstr>
      <vt:lpstr>Joint Speed-acceleration Frequency Distribution by Vocation</vt:lpstr>
      <vt:lpstr>SCR Temperature Distribution</vt:lpstr>
      <vt:lpstr>Cumulative Frequency for SCR Temperature by Vocation</vt:lpstr>
      <vt:lpstr>SCR Inlet Temperature vs. Velocity by Vocation</vt:lpstr>
      <vt:lpstr>Cold Start and  Idle Effect on Temperature</vt:lpstr>
      <vt:lpstr>Low Load Effect  on Temperature</vt:lpstr>
      <vt:lpstr>Low Load SCR Cooling Effect Resulting from Negative Grade</vt:lpstr>
      <vt:lpstr>Summary</vt:lpstr>
      <vt:lpstr>Additional Information</vt:lpstr>
      <vt:lpstr>Extra</vt:lpstr>
      <vt:lpstr>Extra</vt:lpstr>
      <vt:lpstr>Extra</vt:lpstr>
      <vt:lpstr>Extra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kanok</dc:creator>
  <cp:lastModifiedBy>video</cp:lastModifiedBy>
  <cp:revision>389</cp:revision>
  <dcterms:created xsi:type="dcterms:W3CDTF">2010-04-09T18:35:11Z</dcterms:created>
  <dcterms:modified xsi:type="dcterms:W3CDTF">2016-03-18T17:20:52Z</dcterms:modified>
</cp:coreProperties>
</file>