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87" r:id="rId3"/>
    <p:sldId id="293" r:id="rId4"/>
    <p:sldId id="296" r:id="rId5"/>
    <p:sldId id="298" r:id="rId6"/>
    <p:sldId id="299" r:id="rId7"/>
    <p:sldId id="301" r:id="rId8"/>
    <p:sldId id="303" r:id="rId9"/>
    <p:sldId id="295" r:id="rId10"/>
    <p:sldId id="300" r:id="rId11"/>
    <p:sldId id="305" r:id="rId12"/>
    <p:sldId id="304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960F7-59D3-4641-88FF-81256B6D39A8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94CD-0F18-46F2-BC47-EA8B321B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world convertible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CC39-71D1-425A-AC94-87BBA8DBB75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5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EEDC2-118A-417A-8E8D-BF7F5FC05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71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4698-4665-4397-AE86-48A23E9B1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14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DCA14-FE6C-49CC-9C40-81FD61C2C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91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679D0D-8498-41FC-92EC-DEB3FA5B7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3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28DF8-73D6-445E-B2CE-D0B77D51E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60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EEDC2-118A-417A-8E8D-BF7F5FC050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0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5A0C-2745-4A1C-B48C-9C84CD7945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6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E88-61F0-425D-B507-0CDC8FBC4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7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A6DF-953A-44E5-8F6F-0468D74422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5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8FD9-A424-49A2-9B00-8CA1661692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4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774A-418D-4E82-9ECE-E5AA54D0F0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4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5A0C-2745-4A1C-B48C-9C84CD79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30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753B-FADD-48B1-B648-ECACFC8BB8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4A3B3-CDFA-45F5-BF2F-72ECD994EE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8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17CB-30C5-4959-9595-1AB7ED7E9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2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4698-4665-4397-AE86-48A23E9B14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3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DCA14-FE6C-49CC-9C40-81FD61C2CD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4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679D0D-8498-41FC-92EC-DEB3FA5B71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9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28DF8-73D6-445E-B2CE-D0B77D51EB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E88-61F0-425D-B507-0CDC8FBC4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98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A6DF-953A-44E5-8F6F-0468D7442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39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8FD9-A424-49A2-9B00-8CA166169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4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774A-418D-4E82-9ECE-E5AA54D0F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753B-FADD-48B1-B648-ECACFC8BB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4A3B3-CDFA-45F5-BF2F-72ECD994E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31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17CB-30C5-4959-9595-1AB7ED7E9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C4A344-8438-4B4B-9716-5CCCC2E86D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C4A344-8438-4B4B-9716-5CCCC2E86D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emf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gi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hyperlink" Target="http://www.google.com/url?sa=i&amp;rct=j&amp;q=&amp;esrc=s&amp;source=images&amp;cd=&amp;cad=rja&amp;uact=8&amp;ved=0ahUKEwiOv7GdyMnLAhVFwmMKHe9jACkQjRwIBw&amp;url=http://www.audriving.com/traffic-signs.php&amp;psig=AFQjCNF2OK_f5wuDeA5OoTo2sCbUaHAiGQ&amp;ust=1458367433581358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3.jpeg"/><Relationship Id="rId23" Type="http://schemas.openxmlformats.org/officeDocument/2006/relationships/image" Target="../media/image20.gif"/><Relationship Id="rId10" Type="http://schemas.openxmlformats.org/officeDocument/2006/relationships/image" Target="../media/image9.emf"/><Relationship Id="rId19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microsoft.com/office/2007/relationships/hdphoto" Target="../media/hdphoto2.wdp"/><Relationship Id="rId22" Type="http://schemas.openxmlformats.org/officeDocument/2006/relationships/hyperlink" Target="http://www.google.com/url?sa=i&amp;rct=j&amp;q=&amp;esrc=s&amp;source=images&amp;cd=&amp;cad=rja&amp;uact=8&amp;ved=0ahUKEwijvfPkx8nLAhUOymMKHZeuC-wQjRwIBw&amp;url=http://blog.backupify.com/2012/08/30/why-salesforce-exports-arent-really-a-salesforce-backup/&amp;psig=AFQjCNEpCMm4BdREY2WGTPxMryiHngw33g&amp;ust=14583673165865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89038"/>
            <a:ext cx="8229600" cy="2468562"/>
          </a:xfrm>
        </p:spPr>
        <p:txBody>
          <a:bodyPr/>
          <a:lstStyle/>
          <a:p>
            <a:r>
              <a:rPr lang="en-US" altLang="en-US" dirty="0" smtClean="0"/>
              <a:t>Thinking Off-Cycle About</a:t>
            </a:r>
            <a:br>
              <a:rPr lang="en-US" altLang="en-US" dirty="0" smtClean="0"/>
            </a:br>
            <a:r>
              <a:rPr lang="en-US" altLang="en-US" dirty="0" smtClean="0"/>
              <a:t>the Future of PEMS</a:t>
            </a:r>
            <a:endParaRPr lang="en-US" alt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71600" y="3806077"/>
            <a:ext cx="66294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6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International PEMS Conference and Workshop (2016)</a:t>
            </a:r>
          </a:p>
          <a:p>
            <a:pPr algn="ctr"/>
            <a:r>
              <a:rPr lang="en-US" altLang="en-US" sz="2000" dirty="0" smtClean="0"/>
              <a:t>University of California, Riverside CE-CERT</a:t>
            </a:r>
          </a:p>
          <a:p>
            <a:pPr algn="ctr"/>
            <a:r>
              <a:rPr lang="en-US" altLang="en-US" sz="2000" dirty="0" smtClean="0"/>
              <a:t>March 18, 2016</a:t>
            </a:r>
          </a:p>
          <a:p>
            <a:pPr algn="ctr"/>
            <a:endParaRPr lang="en-US" altLang="en-US" sz="2000" dirty="0" smtClean="0"/>
          </a:p>
          <a:p>
            <a:pPr algn="ctr"/>
            <a:r>
              <a:rPr lang="en-US" altLang="en-US" sz="2000" dirty="0" smtClean="0"/>
              <a:t>Leo Breton</a:t>
            </a:r>
          </a:p>
          <a:p>
            <a:pPr algn="ctr"/>
            <a:r>
              <a:rPr lang="en-US" altLang="en-US" sz="2000" dirty="0" smtClean="0"/>
              <a:t>Department of Energy</a:t>
            </a:r>
          </a:p>
          <a:p>
            <a:pPr algn="ctr"/>
            <a:r>
              <a:rPr lang="en-US" altLang="en-US" sz="2000" dirty="0" smtClean="0"/>
              <a:t>Vehicle Technologies Program</a:t>
            </a:r>
            <a:endParaRPr lang="en-US" altLang="en-US" sz="2000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987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Future Cost / Quality Considerations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1" y="926068"/>
            <a:ext cx="8915400" cy="5931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Of course lower cost is always good, all else being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PEMS </a:t>
            </a:r>
            <a:r>
              <a:rPr lang="en-US" sz="2400" i="1" dirty="0" smtClean="0"/>
              <a:t>is</a:t>
            </a:r>
            <a:r>
              <a:rPr lang="en-US" sz="2400" dirty="0" smtClean="0"/>
              <a:t> a low cost way of doing near-lab quality data acquisition but standards are needed and drive up cost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Don’t expect another defeat device in my lifetime – too costly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future uses will be for discerning small differences in fuel economy/emissions – high quality is needed for what WE do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Consider the OEM legal ramifications – your data </a:t>
            </a:r>
            <a:r>
              <a:rPr lang="en-US" sz="2400" i="1" dirty="0" smtClean="0"/>
              <a:t>will</a:t>
            </a:r>
            <a:r>
              <a:rPr lang="en-US" sz="2400" dirty="0" smtClean="0"/>
              <a:t> be used by others who don’t know limitations for purposes you cannot control</a:t>
            </a:r>
            <a:endParaRPr lang="en-US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fought the battle in the ’90s and prevailed – make sure we don’t regress…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52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89038"/>
            <a:ext cx="8229600" cy="2468562"/>
          </a:xfrm>
        </p:spPr>
        <p:txBody>
          <a:bodyPr/>
          <a:lstStyle/>
          <a:p>
            <a:r>
              <a:rPr lang="en-US" altLang="en-US" dirty="0" smtClean="0"/>
              <a:t>Happy Testing!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Thank </a:t>
            </a:r>
            <a:r>
              <a:rPr lang="en-US" altLang="en-US" dirty="0" smtClean="0"/>
              <a:t>You</a:t>
            </a:r>
            <a:r>
              <a:rPr lang="en-US" altLang="en-US" dirty="0" smtClean="0"/>
              <a:t>!!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9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987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We have come a long way since 1995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34" y="838622"/>
            <a:ext cx="4685666" cy="3123778"/>
          </a:xfrm>
          <a:prstGeom prst="rect">
            <a:avLst/>
          </a:prstGeom>
        </p:spPr>
      </p:pic>
      <p:pic>
        <p:nvPicPr>
          <p:cNvPr id="6" name="Picture 3" descr="chassi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0"/>
            <a:ext cx="4572001" cy="30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838199"/>
            <a:ext cx="4724400" cy="2920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/>
              <a:t>1995 - Life Was Easy</a:t>
            </a:r>
          </a:p>
          <a:p>
            <a:pPr marL="9144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Road Testing Impossible</a:t>
            </a:r>
          </a:p>
          <a:p>
            <a:pPr marL="9144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No Equipment Available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Off-Cycle Denial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NAAQ Not Responding - Keep Reducing </a:t>
            </a:r>
            <a:r>
              <a:rPr lang="en-US" sz="2800" dirty="0" err="1" smtClean="0"/>
              <a:t>Stds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963290"/>
            <a:ext cx="4572000" cy="3047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/>
              <a:t>2016 - Life Complicated</a:t>
            </a:r>
          </a:p>
          <a:p>
            <a:pPr marL="9144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Commercial Equipment</a:t>
            </a:r>
          </a:p>
          <a:p>
            <a:pPr marL="9144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Defeat Devices Don’t Pay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Off-Cycle Emissions On Everyone’s Radar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Calibration Headaches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2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98731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Calibration Space Dimensions</a:t>
            </a:r>
            <a:endParaRPr lang="en-US" sz="4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93498" y="914400"/>
            <a:ext cx="6959902" cy="5807503"/>
            <a:chOff x="1193498" y="914400"/>
            <a:chExt cx="6959902" cy="580750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81200" y="3962400"/>
              <a:ext cx="5410200" cy="0"/>
            </a:xfrm>
            <a:prstGeom prst="straightConnector1">
              <a:avLst/>
            </a:prstGeom>
            <a:ln w="50800">
              <a:headEnd type="arrow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1714500" y="3695700"/>
              <a:ext cx="5562600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800000">
              <a:off x="1760976" y="3962399"/>
              <a:ext cx="5562600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3600000">
              <a:off x="1581150" y="3695700"/>
              <a:ext cx="5562600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-1800000">
              <a:off x="1787807" y="3928055"/>
              <a:ext cx="5562600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-3600000">
              <a:off x="1866900" y="3695700"/>
              <a:ext cx="5562600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63746" y="4112721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Throttle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124200"/>
              <a:ext cx="1604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Coolant Temp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1676400"/>
              <a:ext cx="1655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Ambient Temp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5713" y="937146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Throttle Movement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23940" y="943722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Baro</a:t>
              </a:r>
              <a:r>
                <a:rPr lang="en-US" dirty="0" smtClean="0"/>
                <a:t> Pressure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6964" y="220241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8069" y="349353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Aux. Loads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3498" y="5372504"/>
              <a:ext cx="1723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Catalyst/Piston</a:t>
              </a:r>
            </a:p>
            <a:p>
              <a:r>
                <a:rPr lang="en-US" dirty="0" smtClean="0"/>
                <a:t>Temps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84514" y="627838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Boost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3907" y="5404837"/>
              <a:ext cx="1659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Vehicle Speed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3934" y="615502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Engine Speed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10158" y="63525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2045732"/>
              <a:ext cx="3814728" cy="3897867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9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" y="4136150"/>
            <a:ext cx="1032297" cy="7012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141"/>
          <p:cNvSpPr/>
          <p:nvPr/>
        </p:nvSpPr>
        <p:spPr>
          <a:xfrm rot="19117304">
            <a:off x="1069704" y="6075723"/>
            <a:ext cx="140095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rot="2750471">
            <a:off x="2510009" y="5036333"/>
            <a:ext cx="161391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rot="2750471">
            <a:off x="791151" y="5047827"/>
            <a:ext cx="161391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0872"/>
            <a:ext cx="1179576" cy="140512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5233"/>
            <a:ext cx="1179576" cy="140512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74571"/>
            <a:ext cx="1179576" cy="1405128"/>
          </a:xfrm>
          <a:prstGeom prst="rect">
            <a:avLst/>
          </a:prstGeom>
        </p:spPr>
      </p:pic>
      <p:pic>
        <p:nvPicPr>
          <p:cNvPr id="84" name="Picture 3" descr="marqu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48" y="1036213"/>
            <a:ext cx="1074895" cy="7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ROVER PEMS Timeline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4799" y="2088356"/>
            <a:ext cx="8553803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78109" y="5669756"/>
            <a:ext cx="602289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5447299" y="4184856"/>
            <a:ext cx="465020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304799" y="2316956"/>
            <a:ext cx="8423993" cy="20990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71417" y="5895995"/>
            <a:ext cx="5600983" cy="2361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0547" y="2850356"/>
            <a:ext cx="0" cy="3352800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7" idx="3"/>
          </p:cNvCxnSpPr>
          <p:nvPr/>
        </p:nvCxnSpPr>
        <p:spPr>
          <a:xfrm>
            <a:off x="7743480" y="2337946"/>
            <a:ext cx="28920" cy="4400611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3" descr="chassi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1081143"/>
            <a:ext cx="1060013" cy="7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050381"/>
            <a:ext cx="6181725" cy="29527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54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0912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79634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2438400" y="217845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1995</a:t>
            </a:r>
            <a:endParaRPr lang="en-US" sz="1200" dirty="0"/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73" y="2079634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4352297" y="218349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1998</a:t>
            </a:r>
            <a:endParaRPr lang="en-US" sz="1200" dirty="0"/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09" y="2088356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00218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/>
          <p:nvPr/>
        </p:nvSpPr>
        <p:spPr>
          <a:xfrm rot="5400000">
            <a:off x="7473593" y="288885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2000</a:t>
            </a:r>
            <a:endParaRPr lang="en-US" sz="1200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14601"/>
            <a:ext cx="781402" cy="10413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8" name="TextBox 97"/>
          <p:cNvSpPr txBox="1"/>
          <p:nvPr/>
        </p:nvSpPr>
        <p:spPr>
          <a:xfrm>
            <a:off x="8078311" y="3733800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Patent</a:t>
            </a:r>
          </a:p>
          <a:p>
            <a:r>
              <a:rPr lang="en-US" sz="1200" dirty="0" smtClean="0"/>
              <a:t>Issued</a:t>
            </a:r>
            <a:endParaRPr lang="en-US" sz="1200" dirty="0"/>
          </a:p>
        </p:txBody>
      </p:sp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9482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Box 99"/>
          <p:cNvSpPr txBox="1"/>
          <p:nvPr/>
        </p:nvSpPr>
        <p:spPr>
          <a:xfrm rot="5400000">
            <a:off x="7496248" y="499811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2002</a:t>
            </a:r>
            <a:endParaRPr lang="en-US" sz="1200" dirty="0"/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08" y="5445236"/>
            <a:ext cx="820306" cy="105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64" y="4327209"/>
            <a:ext cx="1602387" cy="124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09" y="5646279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0800000" lon="1080000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5800097" y="575985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2002</a:t>
            </a:r>
            <a:endParaRPr lang="en-US" sz="1200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1066800" y="6400800"/>
            <a:ext cx="1253796" cy="0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0" b="98710" l="5393" r="95994">
                        <a14:foregroundMark x1="16487" y1="9032" x2="17874" y2="8710"/>
                        <a14:foregroundMark x1="12327" y1="84194" x2="17103" y2="81613"/>
                        <a14:foregroundMark x1="35747" y1="78387" x2="43297" y2="80323"/>
                        <a14:foregroundMark x1="64561" y1="83548" x2="65639" y2="84516"/>
                        <a14:foregroundMark x1="72419" y1="22903" x2="72419" y2="22903"/>
                        <a14:foregroundMark x1="71495" y1="91290" x2="75809" y2="82903"/>
                        <a14:foregroundMark x1="82897" y1="81613" x2="84438" y2="90323"/>
                        <a14:backgroundMark x1="75347" y1="6452" x2="90755" y2="72903"/>
                        <a14:backgroundMark x1="8937" y1="10968" x2="9707" y2="40645"/>
                        <a14:backgroundMark x1="7550" y1="86774" x2="29430" y2="96774"/>
                        <a14:backgroundMark x1="33436" y1="92903" x2="51926" y2="92258"/>
                        <a14:backgroundMark x1="73806" y1="73871" x2="81972" y2="55806"/>
                        <a14:backgroundMark x1="90601" y1="11935" x2="91217" y2="24516"/>
                        <a14:backgroundMark x1="57935" y1="2258" x2="68105" y2="5806"/>
                        <a14:backgroundMark x1="19260" y1="5161" x2="22650" y2="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993691" cy="4746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0800000" lon="10800000" rev="81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22" l="905" r="97738">
                        <a14:foregroundMark x1="9050" y1="73913" x2="13575" y2="76522"/>
                        <a14:foregroundMark x1="4072" y1="81739" x2="4072" y2="81739"/>
                        <a14:foregroundMark x1="5430" y1="86957" x2="7240" y2="82609"/>
                        <a14:foregroundMark x1="62443" y1="71304" x2="68778" y2="85217"/>
                        <a14:foregroundMark x1="62896" y1="86957" x2="66063" y2="86957"/>
                        <a14:foregroundMark x1="24887" y1="85217" x2="28507" y2="76522"/>
                        <a14:foregroundMark x1="85068" y1="68696" x2="85068" y2="68696"/>
                        <a14:foregroundMark x1="69231" y1="39130" x2="73756" y2="47826"/>
                        <a14:backgroundMark x1="6787" y1="9565" x2="16290" y2="30435"/>
                        <a14:backgroundMark x1="76471" y1="6087" x2="90045" y2="21739"/>
                        <a14:backgroundMark x1="33937" y1="3478" x2="36199" y2="4348"/>
                        <a14:backgroundMark x1="61086" y1="3478" x2="63348" y2="4348"/>
                        <a14:backgroundMark x1="2715" y1="35652" x2="20814" y2="3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4" y="6310312"/>
            <a:ext cx="1052513" cy="54768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31992" y="2199446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FTP</a:t>
            </a:r>
            <a:endParaRPr lang="en-US" sz="1200" dirty="0"/>
          </a:p>
        </p:txBody>
      </p: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63" y="990150"/>
            <a:ext cx="1102050" cy="7347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8" y="2623590"/>
            <a:ext cx="952500" cy="952500"/>
          </a:xfrm>
          <a:prstGeom prst="rect">
            <a:avLst/>
          </a:prstGeom>
        </p:spPr>
      </p:pic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39" y="2543622"/>
            <a:ext cx="1286023" cy="12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5" y="5154935"/>
            <a:ext cx="934585" cy="115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1266564" cy="13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30" y="2623590"/>
            <a:ext cx="999032" cy="12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9"/>
          <a:stretch>
            <a:fillRect/>
          </a:stretch>
        </p:blipFill>
        <p:spPr bwMode="auto">
          <a:xfrm>
            <a:off x="8131486" y="4267200"/>
            <a:ext cx="860114" cy="1063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traight Connector 138"/>
          <p:cNvCxnSpPr/>
          <p:nvPr/>
        </p:nvCxnSpPr>
        <p:spPr>
          <a:xfrm>
            <a:off x="2514600" y="5257800"/>
            <a:ext cx="1600200" cy="0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38200" y="5334000"/>
            <a:ext cx="1600200" cy="0"/>
          </a:xfrm>
          <a:prstGeom prst="line">
            <a:avLst/>
          </a:prstGeom>
          <a:ln w="25400" cmpd="sng">
            <a:solidFill>
              <a:srgbClr val="FFC000"/>
            </a:solidFill>
            <a:prstDash val="lgDash"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8" name="Picture 18" descr="http://blog.backupify.com/wp-content/uploads/2012/08/Warning-Back-Up-Sign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14" y="4404755"/>
            <a:ext cx="779768" cy="11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https://encrypted-tbn2.gstatic.com/images?q=tbn:ANd9GcRPa724LWME0UhXyJei82boVTF0Cc792jOWvWF7CLbBaMGzlHiQPA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3" y="4343400"/>
            <a:ext cx="95250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3217391" y="5291834"/>
            <a:ext cx="524503" cy="276999"/>
          </a:xfrm>
          <a:prstGeom prst="rect">
            <a:avLst/>
          </a:prstGeom>
          <a:noFill/>
          <a:scene3d>
            <a:camera prst="orthographicFront">
              <a:rot lat="10800000" lon="10800000" rev="8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2008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8026062" y="649610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Commercial</a:t>
            </a:r>
          </a:p>
        </p:txBody>
      </p:sp>
    </p:spTree>
    <p:extLst>
      <p:ext uri="{BB962C8B-B14F-4D97-AF65-F5344CB8AC3E}">
        <p14:creationId xmlns:p14="http://schemas.microsoft.com/office/powerpoint/2010/main" val="24747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987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Flexible System Was Created</a:t>
            </a:r>
            <a:endParaRPr lang="en-US" sz="40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6200" y="838200"/>
            <a:ext cx="8991600" cy="5029200"/>
            <a:chOff x="2160" y="3216"/>
            <a:chExt cx="4080" cy="187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456"/>
              <a:ext cx="1553" cy="1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817" y="3327"/>
            <a:ext cx="2381" cy="1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1" name="Image" r:id="rId5" imgW="9752381" imgH="7314286" progId="PhotoDeluxeBusiness.Image.1">
                    <p:embed/>
                  </p:oleObj>
                </mc:Choice>
                <mc:Fallback>
                  <p:oleObj name="Image" r:id="rId5" imgW="9752381" imgH="7314286" progId="PhotoDeluxeBusiness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" y="3327"/>
                          <a:ext cx="2381" cy="1761"/>
                        </a:xfrm>
                        <a:prstGeom prst="rect">
                          <a:avLst/>
                        </a:prstGeom>
                        <a:noFill/>
                        <a:ln w="12700" cap="sq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505" y="3523"/>
              <a:ext cx="518" cy="408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382" tIns="46191" rIns="92382" bIns="46191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609" y="3897"/>
              <a:ext cx="1794" cy="102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382" tIns="46191" rIns="92382" bIns="46191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747" y="3216"/>
              <a:ext cx="2174" cy="30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382" tIns="46191" rIns="92382" bIns="46191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817" y="3216"/>
              <a:ext cx="2423" cy="1838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382" tIns="46191" rIns="92382" bIns="46191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" y="5105400"/>
            <a:ext cx="3063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Converter Efficiency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Smoke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Drivers Trace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Route Playback On Dyno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NTE </a:t>
            </a:r>
            <a:r>
              <a:rPr lang="en-US" dirty="0" err="1" smtClean="0"/>
              <a:t>Realtime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Auxiliary Analog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987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Marathon Testing</a:t>
            </a:r>
            <a:endParaRPr lang="en-US" sz="4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4" y="889749"/>
            <a:ext cx="7407346" cy="573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7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Z testingRemotemon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8194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6"/>
                </a:solidFill>
                <a:cs typeface="+mn-cs"/>
              </a:rPr>
              <a:t>Remote </a:t>
            </a:r>
            <a:r>
              <a:rPr lang="en-US" sz="4000" dirty="0">
                <a:solidFill>
                  <a:schemeClr val="accent6"/>
                </a:solidFill>
                <a:cs typeface="+mn-cs"/>
              </a:rPr>
              <a:t>Monitoring </a:t>
            </a:r>
            <a:r>
              <a:rPr lang="en-US" sz="4000" dirty="0" smtClean="0">
                <a:solidFill>
                  <a:schemeClr val="accent6"/>
                </a:solidFill>
              </a:rPr>
              <a:t>Chase Vehicle</a:t>
            </a:r>
            <a:endParaRPr lang="en-US" sz="4000" dirty="0">
              <a:solidFill>
                <a:schemeClr val="accent6"/>
              </a:solidFill>
              <a:cs typeface="+mn-cs"/>
            </a:endParaRPr>
          </a:p>
        </p:txBody>
      </p:sp>
      <p:pic>
        <p:nvPicPr>
          <p:cNvPr id="62468" name="Picture 2" descr="AZ CityPhoen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504950"/>
            <a:ext cx="43957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Monitoring From Chase Vehicle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18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987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Still Other Engines Out There… </a:t>
            </a:r>
            <a:endParaRPr lang="en-US" sz="4000" dirty="0"/>
          </a:p>
        </p:txBody>
      </p:sp>
      <p:pic>
        <p:nvPicPr>
          <p:cNvPr id="11" name="Picture 5" descr="C:\PHOTOEN\Mower3\mow_car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1767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987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0778"/>
            <a:ext cx="9144000" cy="82950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000" dirty="0" smtClean="0"/>
              <a:t>“Blind Testing” Concept Still Important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1" y="926068"/>
            <a:ext cx="8915400" cy="57795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Mass emissions </a:t>
            </a:r>
            <a:r>
              <a:rPr lang="en-US" sz="2400" dirty="0"/>
              <a:t>a</a:t>
            </a:r>
            <a:r>
              <a:rPr lang="en-US" sz="2400" dirty="0" smtClean="0"/>
              <a:t>ccurately </a:t>
            </a:r>
            <a:r>
              <a:rPr lang="en-US" sz="2400" dirty="0"/>
              <a:t>d</a:t>
            </a:r>
            <a:r>
              <a:rPr lang="en-US" sz="2400" dirty="0" smtClean="0"/>
              <a:t>etermined </a:t>
            </a:r>
            <a:r>
              <a:rPr lang="en-US" sz="2400" dirty="0"/>
              <a:t>b</a:t>
            </a:r>
            <a:r>
              <a:rPr lang="en-US" sz="2400" dirty="0" smtClean="0"/>
              <a:t>y </a:t>
            </a:r>
            <a:r>
              <a:rPr lang="en-US" sz="2400" dirty="0"/>
              <a:t>a</a:t>
            </a:r>
            <a:r>
              <a:rPr lang="en-US" sz="2400" dirty="0" smtClean="0"/>
              <a:t>ctual </a:t>
            </a:r>
            <a:r>
              <a:rPr lang="en-US" sz="2400" dirty="0"/>
              <a:t>m</a:t>
            </a:r>
            <a:r>
              <a:rPr lang="en-US" sz="2400" dirty="0" smtClean="0"/>
              <a:t>easurements of concentrations </a:t>
            </a:r>
            <a:r>
              <a:rPr lang="en-US" sz="2400" i="1" dirty="0" smtClean="0"/>
              <a:t>and</a:t>
            </a: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xhaust </a:t>
            </a:r>
            <a:r>
              <a:rPr lang="en-US" sz="2400" dirty="0"/>
              <a:t>f</a:t>
            </a:r>
            <a:r>
              <a:rPr lang="en-US" sz="2400" dirty="0" smtClean="0"/>
              <a:t>low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</a:t>
            </a:r>
            <a:r>
              <a:rPr lang="en-US" sz="2400" dirty="0"/>
              <a:t>s</a:t>
            </a:r>
            <a:r>
              <a:rPr lang="en-US" sz="2400" dirty="0" smtClean="0"/>
              <a:t>tream data reserved for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information is needed from manufacturer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methodology is exactly the same for gas/diesel, all manufacturers, turbo/non-turbo, and any size engine from HDD to lawnmower.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Relying on OBD data or proprietary/manufacturer data is a slippery slope which should be avoided.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3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342</Words>
  <Application>Microsoft Office PowerPoint</Application>
  <PresentationFormat>On-screen Show (4:3)</PresentationFormat>
  <Paragraphs>87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1_Default Design</vt:lpstr>
      <vt:lpstr>Image</vt:lpstr>
      <vt:lpstr>Thinking Off-Cycle About the Future of PEMS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Happy Testing!  Thank You!!</vt:lpstr>
    </vt:vector>
  </TitlesOfParts>
  <Company>EPA - OTAQ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Testing Methods</dc:title>
  <dc:creator>OTAQ5Y20X41</dc:creator>
  <cp:lastModifiedBy>Acer</cp:lastModifiedBy>
  <cp:revision>64</cp:revision>
  <dcterms:created xsi:type="dcterms:W3CDTF">2006-09-05T14:58:09Z</dcterms:created>
  <dcterms:modified xsi:type="dcterms:W3CDTF">2016-03-18T13:56:09Z</dcterms:modified>
</cp:coreProperties>
</file>