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34"/>
  </p:notesMasterIdLst>
  <p:sldIdLst>
    <p:sldId id="256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77" r:id="rId11"/>
    <p:sldId id="278" r:id="rId12"/>
    <p:sldId id="265" r:id="rId13"/>
    <p:sldId id="279" r:id="rId14"/>
    <p:sldId id="281" r:id="rId15"/>
    <p:sldId id="280" r:id="rId16"/>
    <p:sldId id="297" r:id="rId17"/>
    <p:sldId id="295" r:id="rId18"/>
    <p:sldId id="296" r:id="rId19"/>
    <p:sldId id="292" r:id="rId20"/>
    <p:sldId id="282" r:id="rId21"/>
    <p:sldId id="293" r:id="rId22"/>
    <p:sldId id="284" r:id="rId23"/>
    <p:sldId id="288" r:id="rId24"/>
    <p:sldId id="289" r:id="rId25"/>
    <p:sldId id="267" r:id="rId26"/>
    <p:sldId id="269" r:id="rId27"/>
    <p:sldId id="294" r:id="rId28"/>
    <p:sldId id="272" r:id="rId29"/>
    <p:sldId id="275" r:id="rId30"/>
    <p:sldId id="290" r:id="rId31"/>
    <p:sldId id="291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E418A-399A-4644-B1DB-8AF8A7625A5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026A-1C9F-49CF-A4DB-C753AF5E26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867B-324C-4DF4-B420-27EAF52F2A2D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3A18-F911-44CC-A0EF-C29FEBC12BEE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9FB-9C65-46B4-9F02-5A4729A26F6D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5F267A-7BC2-4FDE-B1C4-56AC94CBB341}" type="datetime1">
              <a:rPr lang="en-US" smtClean="0"/>
              <a:t>4/3/2014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201DE-C47A-487D-BC08-573EABEFCCCC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F729AF-C2B4-47C9-A8BA-3E3E874BA5BC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652BA-B228-4FAE-BE9D-9E1AD84DC390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19BA6-36B0-44E5-9FBC-99765B5CF40C}" type="datetime1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3C0B6-3890-4FE2-B17A-10FA96D01364}" type="datetime1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E9CE0-B4C6-4BAE-B78A-8EA87A8F177F}" type="datetime1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435F6-68C6-4C49-8586-612377E36BD1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CA6D-EB37-4C78-983B-DC931C530364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7A897-5911-4F3B-B7ED-812492D39D2E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AC94C-5D57-48F2-81CD-A5B942C72197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66C02D6-B969-42E2-9037-851065C38C11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3EC2-F05E-43DB-8275-19D09D8B1FC8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904-1C84-4719-86F8-684DE61D31F1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0E0-2936-4549-B8B9-2B333E3C239E}" type="datetime1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0BF5-4BB5-41D6-A535-147564D1608C}" type="datetime1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8DAC-0435-4715-BA4D-4B82815A63EB}" type="datetime1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7E57-B713-45F3-926F-A97D06BD0B38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5B3B-ED0B-4CDD-9EF1-D307ABCB77EE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0B401-1BEB-4089-A398-CC1AF3354297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93B0E3-56D1-4F35-A5BC-3D7B68526B7F}" type="datetime1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1B089A-1380-49BB-8703-8AF8B4DA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Test Programs to Achieve Quality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886200"/>
            <a:ext cx="64008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James </a:t>
            </a:r>
            <a:r>
              <a:rPr lang="en-US" sz="2600" dirty="0" err="1" smtClean="0"/>
              <a:t>Warila</a:t>
            </a:r>
            <a:r>
              <a:rPr lang="en-US" sz="2600" dirty="0" smtClean="0"/>
              <a:t>, Carl </a:t>
            </a:r>
            <a:r>
              <a:rPr lang="en-US" sz="2600" dirty="0" err="1" smtClean="0"/>
              <a:t>Fulper</a:t>
            </a:r>
            <a:r>
              <a:rPr lang="en-US" sz="2600" dirty="0" smtClean="0"/>
              <a:t>, David Hawkins</a:t>
            </a:r>
          </a:p>
          <a:p>
            <a:r>
              <a:rPr lang="en-US" sz="2200" dirty="0" smtClean="0"/>
              <a:t>USEPA National Vehicle &amp; Fuel Emissions Laboratory</a:t>
            </a:r>
          </a:p>
          <a:p>
            <a:r>
              <a:rPr lang="en-US" sz="2200" dirty="0" smtClean="0"/>
              <a:t>Ann Arbor, Michigan</a:t>
            </a:r>
          </a:p>
          <a:p>
            <a:r>
              <a:rPr lang="en-US" dirty="0" smtClean="0"/>
              <a:t>2014 PEMS International Conference</a:t>
            </a:r>
          </a:p>
          <a:p>
            <a:r>
              <a:rPr lang="en-US" dirty="0" smtClean="0"/>
              <a:t>April 3-4, 2014</a:t>
            </a:r>
          </a:p>
          <a:p>
            <a:r>
              <a:rPr lang="en-US" dirty="0" smtClean="0"/>
              <a:t>Riverside, California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9882"/>
            <a:ext cx="8120888" cy="63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3434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rebuchet MS" pitchFamily="34" charset="0"/>
              </a:rPr>
              <a:t>A Month in the Life </a:t>
            </a:r>
            <a:br>
              <a:rPr lang="en-US" sz="3600" b="1" dirty="0" smtClean="0">
                <a:latin typeface="Trebuchet MS" pitchFamily="34" charset="0"/>
              </a:rPr>
            </a:br>
            <a:r>
              <a:rPr lang="en-US" sz="3600" b="1" dirty="0" smtClean="0">
                <a:latin typeface="Trebuchet MS" pitchFamily="34" charset="0"/>
              </a:rPr>
              <a:t>of a Dozer</a:t>
            </a:r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4420" y="265093"/>
            <a:ext cx="31838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ebuchet MS" pitchFamily="34" charset="0"/>
              </a:rPr>
              <a:t>Hours of operation</a:t>
            </a:r>
          </a:p>
          <a:p>
            <a:r>
              <a:rPr lang="en-US" sz="2800" dirty="0" smtClean="0">
                <a:latin typeface="Trebuchet MS" pitchFamily="34" charset="0"/>
              </a:rPr>
              <a:t>by week and day</a:t>
            </a:r>
          </a:p>
          <a:p>
            <a:r>
              <a:rPr lang="en-US" sz="2000" dirty="0" smtClean="0">
                <a:latin typeface="Trebuchet MS" pitchFamily="34" charset="0"/>
              </a:rPr>
              <a:t>9/16-10/25, 2007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358463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Are these typical weeks?</a:t>
            </a:r>
          </a:p>
          <a:p>
            <a:r>
              <a:rPr lang="en-US" sz="2400" dirty="0" smtClean="0">
                <a:latin typeface="Trebuchet MS" pitchFamily="34" charset="0"/>
              </a:rPr>
              <a:t>Is this a typical month?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486400"/>
            <a:ext cx="2888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Can we project:</a:t>
            </a:r>
          </a:p>
          <a:p>
            <a:r>
              <a:rPr lang="en-US" sz="2400" dirty="0" smtClean="0">
                <a:latin typeface="Trebuchet MS" pitchFamily="34" charset="0"/>
              </a:rPr>
              <a:t>seasonal operation?</a:t>
            </a:r>
          </a:p>
          <a:p>
            <a:r>
              <a:rPr lang="en-US" sz="2400" dirty="0" smtClean="0">
                <a:latin typeface="Trebuchet MS" pitchFamily="34" charset="0"/>
              </a:rPr>
              <a:t>annual operation?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10540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&lt;insert </a:t>
            </a:r>
            <a:r>
              <a:rPr lang="en-US" dirty="0" err="1" smtClean="0"/>
              <a:t>pic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66686"/>
            <a:ext cx="2817902" cy="20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target population defined?</a:t>
            </a:r>
          </a:p>
          <a:p>
            <a:pPr lvl="1"/>
            <a:r>
              <a:rPr lang="en-US" dirty="0" smtClean="0"/>
              <a:t>May be effortless</a:t>
            </a:r>
          </a:p>
          <a:p>
            <a:pPr lvl="1"/>
            <a:r>
              <a:rPr lang="en-US" dirty="0" smtClean="0"/>
              <a:t>May be quite difficult</a:t>
            </a:r>
          </a:p>
          <a:p>
            <a:pPr lvl="1"/>
            <a:r>
              <a:rPr lang="en-US" dirty="0" smtClean="0"/>
              <a:t>Depends on objectives</a:t>
            </a:r>
          </a:p>
          <a:p>
            <a:r>
              <a:rPr lang="en-US" dirty="0" smtClean="0"/>
              <a:t>How to sample the population?</a:t>
            </a:r>
          </a:p>
          <a:p>
            <a:pPr lvl="1"/>
            <a:r>
              <a:rPr lang="en-US" dirty="0" smtClean="0"/>
              <a:t>Sample and average across differences?</a:t>
            </a:r>
          </a:p>
          <a:p>
            <a:pPr lvl="1"/>
            <a:r>
              <a:rPr lang="en-US" dirty="0" smtClean="0"/>
              <a:t>Stratify and sample independently?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_BM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352800"/>
            <a:ext cx="2466975" cy="1847850"/>
          </a:xfrm>
          <a:prstGeom prst="rect">
            <a:avLst/>
          </a:prstGeom>
        </p:spPr>
      </p:pic>
      <p:pic>
        <p:nvPicPr>
          <p:cNvPr id="7" name="Picture 6" descr="Comb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352800"/>
            <a:ext cx="2628900" cy="1743075"/>
          </a:xfrm>
          <a:prstGeom prst="rect">
            <a:avLst/>
          </a:prstGeom>
        </p:spPr>
      </p:pic>
      <p:pic>
        <p:nvPicPr>
          <p:cNvPr id="8" name="Picture 7" descr="doze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724400"/>
            <a:ext cx="3457574" cy="1676400"/>
          </a:xfrm>
          <a:prstGeom prst="rect">
            <a:avLst/>
          </a:prstGeom>
        </p:spPr>
      </p:pic>
      <p:pic>
        <p:nvPicPr>
          <p:cNvPr id="9" name="Picture 8" descr="motorcyc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219200"/>
            <a:ext cx="2524125" cy="1809750"/>
          </a:xfrm>
          <a:prstGeom prst="rect">
            <a:avLst/>
          </a:prstGeom>
        </p:spPr>
      </p:pic>
      <p:pic>
        <p:nvPicPr>
          <p:cNvPr id="10" name="Picture 9" descr="schoolB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2819400"/>
            <a:ext cx="2990850" cy="1524000"/>
          </a:xfrm>
          <a:prstGeom prst="rect">
            <a:avLst/>
          </a:prstGeom>
        </p:spPr>
      </p:pic>
      <p:pic>
        <p:nvPicPr>
          <p:cNvPr id="11" name="Picture 10" descr="SUV_toyo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4962525"/>
            <a:ext cx="2419350" cy="1895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04800"/>
            <a:ext cx="8087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Defining</a:t>
            </a:r>
            <a:r>
              <a:rPr lang="en-US" sz="40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 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Populations Can be Easy</a:t>
            </a:r>
            <a:endParaRPr lang="en-US" sz="4000" b="1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pic>
        <p:nvPicPr>
          <p:cNvPr id="4" name="Picture 3" descr="18WheelerWithLights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0495" y="1724247"/>
            <a:ext cx="2561905" cy="1780953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Defining Populations can be Hard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/>
            </a:r>
            <a:br>
              <a:rPr lang="en-US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</a:br>
            <a: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Example:  Dozers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701" t="13010" b="10408"/>
          <a:stretch>
            <a:fillRect/>
          </a:stretch>
        </p:blipFill>
        <p:spPr bwMode="auto">
          <a:xfrm>
            <a:off x="86282" y="2179807"/>
            <a:ext cx="8981518" cy="35351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ebuchet MS" pitchFamily="34" charset="0"/>
              </a:rPr>
              <a:t>Simply seeking dozers?   Easy</a:t>
            </a:r>
            <a:endParaRPr lang="en-US" sz="2800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72" y="5791200"/>
            <a:ext cx="8402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 pitchFamily="34" charset="0"/>
              </a:rPr>
              <a:t>Seeking dozers in size range?                             Need  rated power</a:t>
            </a:r>
          </a:p>
          <a:p>
            <a:r>
              <a:rPr lang="en-US" sz="2000" dirty="0" smtClean="0">
                <a:latin typeface="Trebuchet MS" pitchFamily="34" charset="0"/>
              </a:rPr>
              <a:t>Seeking dozers certified to Tier-2 Standard?   Need rated power and MY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Distinguishing Populations can be Hard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/>
            </a:r>
            <a:br>
              <a:rPr lang="en-US" sz="36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</a:br>
            <a:r>
              <a:rPr lang="en-US" sz="36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Example: Gasoline-Electric hybrids</a:t>
            </a:r>
            <a:endParaRPr lang="en-US" sz="3600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pic>
        <p:nvPicPr>
          <p:cNvPr id="5" name="Picture 4" descr="Prius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9" y="3448178"/>
            <a:ext cx="3312507" cy="2495422"/>
          </a:xfrm>
          <a:prstGeom prst="rect">
            <a:avLst/>
          </a:prstGeom>
        </p:spPr>
      </p:pic>
      <p:pic>
        <p:nvPicPr>
          <p:cNvPr id="6" name="Picture 5" descr="PriusByS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701800"/>
            <a:ext cx="3124200" cy="208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828800"/>
            <a:ext cx="3881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ebuchet MS" pitchFamily="34" charset="0"/>
              </a:rPr>
              <a:t>All </a:t>
            </a:r>
            <a:r>
              <a:rPr lang="en-US" sz="2800" dirty="0" err="1" smtClean="0">
                <a:latin typeface="Trebuchet MS" pitchFamily="34" charset="0"/>
              </a:rPr>
              <a:t>Priuses</a:t>
            </a:r>
            <a:r>
              <a:rPr lang="en-US" sz="2800" dirty="0" smtClean="0">
                <a:latin typeface="Trebuchet MS" pitchFamily="34" charset="0"/>
              </a:rPr>
              <a:t> look alike,</a:t>
            </a:r>
          </a:p>
          <a:p>
            <a:r>
              <a:rPr lang="en-US" sz="2800" dirty="0" smtClean="0">
                <a:latin typeface="Trebuchet MS" pitchFamily="34" charset="0"/>
              </a:rPr>
              <a:t>but are they the same?</a:t>
            </a:r>
            <a:endParaRPr lang="en-US" sz="28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962400"/>
            <a:ext cx="45672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Since 2004, </a:t>
            </a:r>
            <a:r>
              <a:rPr lang="en-US" sz="2400" dirty="0" err="1" smtClean="0">
                <a:latin typeface="Trebuchet MS" pitchFamily="34" charset="0"/>
              </a:rPr>
              <a:t>Priuses</a:t>
            </a:r>
            <a:r>
              <a:rPr lang="en-US" sz="2400" dirty="0" smtClean="0">
                <a:latin typeface="Trebuchet MS" pitchFamily="34" charset="0"/>
              </a:rPr>
              <a:t> certified to </a:t>
            </a:r>
          </a:p>
          <a:p>
            <a:r>
              <a:rPr lang="en-US" sz="2400" dirty="0" smtClean="0">
                <a:latin typeface="Trebuchet MS" pitchFamily="34" charset="0"/>
              </a:rPr>
              <a:t>   Bin-3 standard,  OR</a:t>
            </a:r>
          </a:p>
          <a:p>
            <a:r>
              <a:rPr lang="en-US" sz="2400" dirty="0" smtClean="0">
                <a:latin typeface="Trebuchet MS" pitchFamily="34" charset="0"/>
              </a:rPr>
              <a:t>   SULEV standard</a:t>
            </a:r>
          </a:p>
          <a:p>
            <a:endParaRPr lang="en-US" sz="2400" dirty="0" smtClean="0">
              <a:latin typeface="Trebuchet MS" pitchFamily="34" charset="0"/>
            </a:endParaRPr>
          </a:p>
          <a:p>
            <a:r>
              <a:rPr lang="en-US" sz="2400" dirty="0" smtClean="0">
                <a:latin typeface="Trebuchet MS" pitchFamily="34" charset="0"/>
              </a:rPr>
              <a:t>How distinguish?</a:t>
            </a:r>
          </a:p>
          <a:p>
            <a:r>
              <a:rPr lang="en-US" sz="2400" dirty="0" smtClean="0">
                <a:latin typeface="Trebuchet MS" pitchFamily="34" charset="0"/>
              </a:rPr>
              <a:t>   Model year not enough</a:t>
            </a:r>
          </a:p>
          <a:p>
            <a:r>
              <a:rPr lang="en-US" sz="2400" dirty="0" smtClean="0">
                <a:latin typeface="Trebuchet MS" pitchFamily="34" charset="0"/>
              </a:rPr>
              <a:t>   Need Engine Family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Convenience Sample</a:t>
            </a:r>
          </a:p>
          <a:p>
            <a:pPr lvl="1"/>
            <a:r>
              <a:rPr lang="en-US" dirty="0" smtClean="0"/>
              <a:t>Acquire the vehicles that are handy</a:t>
            </a:r>
          </a:p>
          <a:p>
            <a:r>
              <a:rPr lang="en-US" dirty="0" smtClean="0"/>
              <a:t>Judgment Sample</a:t>
            </a:r>
          </a:p>
          <a:p>
            <a:pPr lvl="1"/>
            <a:r>
              <a:rPr lang="en-US" dirty="0" smtClean="0"/>
              <a:t>Develop selection criteria</a:t>
            </a:r>
          </a:p>
          <a:p>
            <a:pPr lvl="1"/>
            <a:r>
              <a:rPr lang="en-US" dirty="0" smtClean="0"/>
              <a:t>Acquire “typical” examples</a:t>
            </a:r>
          </a:p>
          <a:p>
            <a:r>
              <a:rPr lang="en-US" dirty="0" smtClean="0"/>
              <a:t>Probability Samples</a:t>
            </a:r>
          </a:p>
          <a:p>
            <a:pPr lvl="1"/>
            <a:r>
              <a:rPr lang="en-US" dirty="0" smtClean="0"/>
              <a:t>Select vehicles at known probabilities</a:t>
            </a:r>
          </a:p>
          <a:p>
            <a:pPr lvl="2"/>
            <a:r>
              <a:rPr lang="en-US" dirty="0" smtClean="0"/>
              <a:t>Equal</a:t>
            </a:r>
          </a:p>
          <a:p>
            <a:pPr lvl="2"/>
            <a:r>
              <a:rPr lang="en-US" dirty="0" smtClean="0"/>
              <a:t>Unequal</a:t>
            </a:r>
          </a:p>
          <a:p>
            <a:pPr lvl="1"/>
            <a:r>
              <a:rPr lang="en-US" dirty="0" smtClean="0"/>
              <a:t>Important for fleet surveys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Sampling a Population</a:t>
            </a:r>
            <a:b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</a:br>
            <a:r>
              <a:rPr lang="en-US" sz="3600" i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with internal differences</a:t>
            </a:r>
            <a:endParaRPr lang="en-US" i="1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58197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14812"/>
            <a:ext cx="289455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4953000"/>
            <a:ext cx="16273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N</a:t>
            </a:r>
            <a:r>
              <a:rPr lang="en-US" sz="3600" b="1" dirty="0" smtClean="0"/>
              <a:t> = 200</a:t>
            </a:r>
          </a:p>
          <a:p>
            <a:r>
              <a:rPr lang="en-US" sz="3200" b="1" i="1" dirty="0" smtClean="0">
                <a:solidFill>
                  <a:srgbClr val="0000FF"/>
                </a:solidFill>
              </a:rPr>
              <a:t>f</a:t>
            </a:r>
            <a:r>
              <a:rPr lang="en-US" sz="3200" b="1" dirty="0" smtClean="0">
                <a:solidFill>
                  <a:srgbClr val="0000FF"/>
                </a:solidFill>
              </a:rPr>
              <a:t> = 7/10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 = 3/10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962400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n</a:t>
            </a:r>
            <a:r>
              <a:rPr lang="en-US" sz="2400" b="1" dirty="0" smtClean="0"/>
              <a:t> = 20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56501" y="396240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n</a:t>
            </a:r>
            <a:r>
              <a:rPr lang="en-US" sz="2000" b="1" dirty="0" smtClean="0">
                <a:solidFill>
                  <a:srgbClr val="0000FF"/>
                </a:solidFill>
              </a:rPr>
              <a:t> = 10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396240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 = 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Sampling a Population</a:t>
            </a:r>
            <a:b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</a:br>
            <a:r>
              <a:rPr lang="en-US" sz="3600" i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with internal differences AND a rare trait</a:t>
            </a:r>
            <a:endParaRPr lang="en-US" i="1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181600"/>
            <a:ext cx="43327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N</a:t>
            </a:r>
            <a:r>
              <a:rPr lang="en-US" sz="3600" b="1" dirty="0" smtClean="0"/>
              <a:t> = 200</a:t>
            </a:r>
            <a:r>
              <a:rPr lang="en-US" sz="3200" b="1" dirty="0" smtClean="0"/>
              <a:t>        </a:t>
            </a:r>
            <a:r>
              <a:rPr lang="en-US" sz="3200" b="1" i="1" dirty="0" err="1" smtClean="0"/>
              <a:t>f</a:t>
            </a:r>
            <a:r>
              <a:rPr lang="en-US" sz="2000" b="1" dirty="0" err="1" smtClean="0"/>
              <a:t>rare</a:t>
            </a:r>
            <a:r>
              <a:rPr lang="en-US" sz="3200" b="1" dirty="0" smtClean="0"/>
              <a:t> = 2/100</a:t>
            </a:r>
          </a:p>
          <a:p>
            <a:r>
              <a:rPr lang="en-US" sz="3200" b="1" i="1" dirty="0" smtClean="0">
                <a:solidFill>
                  <a:srgbClr val="0000FF"/>
                </a:solidFill>
              </a:rPr>
              <a:t>f</a:t>
            </a:r>
            <a:r>
              <a:rPr lang="en-US" sz="3200" b="1" dirty="0" smtClean="0">
                <a:solidFill>
                  <a:srgbClr val="0000FF"/>
                </a:solidFill>
              </a:rPr>
              <a:t> =  7/10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 =  3/10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886200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n</a:t>
            </a:r>
            <a:r>
              <a:rPr lang="en-US" sz="2400" b="1" dirty="0" smtClean="0"/>
              <a:t> = 20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388620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n</a:t>
            </a:r>
            <a:r>
              <a:rPr lang="en-US" sz="2000" b="1" dirty="0" smtClean="0">
                <a:solidFill>
                  <a:srgbClr val="0000FF"/>
                </a:solidFill>
              </a:rPr>
              <a:t> = 10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88620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 = 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143000"/>
            <a:ext cx="58197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290530"/>
            <a:ext cx="2438400" cy="25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43600" y="20574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Like high emissions …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46238"/>
            <a:ext cx="8763000" cy="2087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If you can’t measure the one you want, should you measure the one you have?</a:t>
            </a:r>
            <a:endParaRPr lang="en-US" sz="3600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886200"/>
            <a:ext cx="62915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It may be worth the trouble to screen first</a:t>
            </a:r>
          </a:p>
          <a:p>
            <a:endParaRPr lang="en-US" sz="2800" dirty="0" smtClean="0"/>
          </a:p>
          <a:p>
            <a:r>
              <a:rPr lang="en-US" sz="2800" dirty="0" smtClean="0"/>
              <a:t>Screen for technology, standards, etc.</a:t>
            </a:r>
          </a:p>
          <a:p>
            <a:r>
              <a:rPr lang="en-US" sz="2800" dirty="0" smtClean="0"/>
              <a:t>Screen for emissions level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Screening for Standard</a:t>
            </a:r>
            <a:b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</a:br>
            <a:r>
              <a:rPr lang="en-US" sz="3600" i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Example: Nissan </a:t>
            </a:r>
            <a:r>
              <a:rPr lang="en-US" sz="3600" i="1" dirty="0" err="1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Altima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/>
            </a:r>
            <a:b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</a:br>
            <a:r>
              <a:rPr lang="en-US" sz="32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Sales by Standard (%)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747233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is Demanding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“Quality” means</a:t>
            </a:r>
          </a:p>
          <a:p>
            <a:pPr lvl="1"/>
            <a:r>
              <a:rPr lang="en-US" dirty="0" smtClean="0"/>
              <a:t>Accuracy AND</a:t>
            </a:r>
          </a:p>
          <a:p>
            <a:pPr lvl="1"/>
            <a:r>
              <a:rPr lang="en-US" dirty="0" smtClean="0"/>
              <a:t>Representativeness</a:t>
            </a:r>
          </a:p>
          <a:p>
            <a:r>
              <a:rPr lang="en-US" dirty="0" smtClean="0"/>
              <a:t>Measurement is Difficult and Expensive</a:t>
            </a:r>
          </a:p>
          <a:p>
            <a:pPr lvl="1"/>
            <a:r>
              <a:rPr lang="en-US" dirty="0" smtClean="0"/>
              <a:t>Vehicles and Engines are diverse</a:t>
            </a:r>
          </a:p>
          <a:p>
            <a:pPr lvl="1"/>
            <a:r>
              <a:rPr lang="en-US" dirty="0" smtClean="0"/>
              <a:t>Vehicles difficult to acquire or recruit</a:t>
            </a:r>
          </a:p>
          <a:p>
            <a:pPr lvl="1"/>
            <a:r>
              <a:rPr lang="en-US" dirty="0" smtClean="0"/>
              <a:t>Techniques detailed and expensive</a:t>
            </a:r>
          </a:p>
          <a:p>
            <a:pPr lvl="1"/>
            <a:r>
              <a:rPr lang="en-US" dirty="0" smtClean="0"/>
              <a:t>Emissions are highly variable</a:t>
            </a:r>
          </a:p>
          <a:p>
            <a:pPr lvl="1"/>
            <a:r>
              <a:rPr lang="en-US" dirty="0" smtClean="0"/>
              <a:t>Vehicles becoming very clean</a:t>
            </a:r>
          </a:p>
          <a:p>
            <a:r>
              <a:rPr lang="en-US" dirty="0" smtClean="0"/>
              <a:t>Small fractions of “dirty” vehicles contribute much emissions</a:t>
            </a:r>
          </a:p>
          <a:p>
            <a:pPr lvl="1"/>
            <a:r>
              <a:rPr lang="en-US" dirty="0" smtClean="0"/>
              <a:t>But they are harder to find</a:t>
            </a:r>
          </a:p>
          <a:p>
            <a:r>
              <a:rPr lang="en-US" dirty="0" smtClean="0"/>
              <a:t>PEMS, PAMS have much to contribute!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57200" y="893999"/>
          <a:ext cx="7620000" cy="5887801"/>
        </p:xfrm>
        <a:graphic>
          <a:graphicData uri="http://schemas.openxmlformats.org/presentationml/2006/ole">
            <p:oleObj spid="_x0000_s71682" name="Acrobat Document" r:id="rId3" imgW="10385640" imgH="8032320" progId="AcroExch.Document.7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590800" y="381000"/>
            <a:ext cx="411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59436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lbany AMT" pitchFamily="34" charset="0"/>
              </a:rPr>
              <a:t>Evaporative Index (EI23)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62116"/>
            <a:ext cx="70866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Screening for Emissions Level</a:t>
            </a:r>
            <a:endParaRPr lang="en-US" sz="2400" dirty="0" smtClean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Evaporative Hydrocarbons</a:t>
            </a:r>
            <a:endParaRPr lang="en-US" sz="3600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41887"/>
            <a:ext cx="553998" cy="430823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Hot-Soak Emissions (g/15-min)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886200"/>
            <a:ext cx="383181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Vehicles:  Cars and Trucks</a:t>
            </a:r>
          </a:p>
          <a:p>
            <a:r>
              <a:rPr lang="en-US" sz="2400" b="1" dirty="0" smtClean="0">
                <a:latin typeface="Trebuchet MS" pitchFamily="34" charset="0"/>
              </a:rPr>
              <a:t>MY:  1991-1995</a:t>
            </a:r>
          </a:p>
          <a:p>
            <a:r>
              <a:rPr lang="en-US" sz="2400" dirty="0" smtClean="0">
                <a:latin typeface="Trebuchet MS" pitchFamily="34" charset="0"/>
              </a:rPr>
              <a:t>Index:       Remote sensing</a:t>
            </a:r>
          </a:p>
          <a:p>
            <a:r>
              <a:rPr lang="en-US" sz="2400" dirty="0" smtClean="0">
                <a:latin typeface="Trebuchet MS" pitchFamily="34" charset="0"/>
              </a:rPr>
              <a:t>“Truth”:    Hot-soak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752600"/>
            <a:ext cx="309732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Measured Sample</a:t>
            </a:r>
            <a:endParaRPr lang="en-US" sz="28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09600" y="640782"/>
          <a:ext cx="7947025" cy="6141018"/>
        </p:xfrm>
        <a:graphic>
          <a:graphicData uri="http://schemas.openxmlformats.org/presentationml/2006/ole">
            <p:oleObj spid="_x0000_s33794" name="Acrobat Document" r:id="rId3" imgW="10385640" imgH="8032320" progId="AcroExch.Document.7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590800" y="381000"/>
            <a:ext cx="411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ScSc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5867400"/>
            <a:ext cx="5029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lbany AMT" pitchFamily="34" charset="0"/>
              </a:rPr>
              <a:t>Evaporative Index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76200"/>
            <a:ext cx="70866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Screening for Emissions Level</a:t>
            </a:r>
            <a:endParaRPr lang="en-US" sz="2400" dirty="0" smtClean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Evaporative Hydrocarbons</a:t>
            </a:r>
            <a:endParaRPr lang="en-US" sz="3600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341887"/>
            <a:ext cx="553998" cy="430823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Hot-Soak Emissions (g/15-min)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810000"/>
            <a:ext cx="383181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Vehicles:  Cars and Trucks</a:t>
            </a:r>
          </a:p>
          <a:p>
            <a:r>
              <a:rPr lang="en-US" sz="2400" b="1" dirty="0" smtClean="0">
                <a:latin typeface="Trebuchet MS" pitchFamily="34" charset="0"/>
              </a:rPr>
              <a:t>MY:  1991-1995</a:t>
            </a:r>
          </a:p>
          <a:p>
            <a:r>
              <a:rPr lang="en-US" sz="2400" dirty="0" smtClean="0">
                <a:latin typeface="Trebuchet MS" pitchFamily="34" charset="0"/>
              </a:rPr>
              <a:t>Index:       Remote sensing</a:t>
            </a:r>
          </a:p>
          <a:p>
            <a:r>
              <a:rPr lang="en-US" sz="2400" dirty="0" smtClean="0">
                <a:latin typeface="Trebuchet MS" pitchFamily="34" charset="0"/>
              </a:rPr>
              <a:t>“Truth”:    Hot-soak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447800"/>
            <a:ext cx="28119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Projected Fleet</a:t>
            </a:r>
            <a:endParaRPr lang="en-US" sz="28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Unweighted</a:t>
            </a:r>
            <a:r>
              <a:rPr lang="en-US" dirty="0" smtClean="0"/>
              <a:t>: MY 1996-2003</a:t>
            </a:r>
            <a:br>
              <a:rPr lang="en-US" dirty="0" smtClean="0"/>
            </a:br>
            <a:endParaRPr lang="en-US" sz="2700" i="1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800100" y="952500"/>
          <a:ext cx="7543800" cy="5829300"/>
        </p:xfrm>
        <a:graphic>
          <a:graphicData uri="http://schemas.openxmlformats.org/presentationml/2006/ole">
            <p:oleObj spid="_x0000_s38914" name="Acrobat Document" r:id="rId3" imgW="10385640" imgH="8032320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304800"/>
            <a:ext cx="70866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Screening for Emissions Level</a:t>
            </a:r>
            <a:endParaRPr lang="en-US" sz="2400" dirty="0" smtClean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Evaporative Hydrocarbons</a:t>
            </a:r>
            <a:endParaRPr lang="en-US" sz="3600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002" y="1341887"/>
            <a:ext cx="553998" cy="430823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Hot-Soak Emissions (g/15-min)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3669" y="3886200"/>
            <a:ext cx="321517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 pitchFamily="34" charset="0"/>
              </a:rPr>
              <a:t>Vehicles:  Cars and Trucks</a:t>
            </a:r>
          </a:p>
          <a:p>
            <a:r>
              <a:rPr lang="en-US" sz="2000" b="1" dirty="0" smtClean="0">
                <a:latin typeface="Trebuchet MS" pitchFamily="34" charset="0"/>
              </a:rPr>
              <a:t>MY:  1996-2003</a:t>
            </a:r>
          </a:p>
          <a:p>
            <a:r>
              <a:rPr lang="en-US" sz="2000" dirty="0" smtClean="0">
                <a:latin typeface="Trebuchet MS" pitchFamily="34" charset="0"/>
              </a:rPr>
              <a:t>Index:       Remote sensing</a:t>
            </a:r>
          </a:p>
          <a:p>
            <a:r>
              <a:rPr lang="en-US" sz="2000" dirty="0" smtClean="0">
                <a:latin typeface="Trebuchet MS" pitchFamily="34" charset="0"/>
              </a:rPr>
              <a:t>“Truth”:    Hot-soak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59436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lbany AMT" pitchFamily="34" charset="0"/>
              </a:rPr>
              <a:t>Evaporative Index (EI23)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838980"/>
            <a:ext cx="309732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Measured Sample</a:t>
            </a:r>
            <a:endParaRPr lang="en-US" sz="28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Weighted: MY 1996-2003</a:t>
            </a:r>
            <a:br>
              <a:rPr lang="en-US" dirty="0" smtClean="0"/>
            </a:br>
            <a:endParaRPr lang="en-US" sz="2700" i="1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00100" y="800100"/>
          <a:ext cx="7543800" cy="5829300"/>
        </p:xfrm>
        <a:graphic>
          <a:graphicData uri="http://schemas.openxmlformats.org/presentationml/2006/ole">
            <p:oleObj spid="_x0000_s39938" name="Acrobat Document" r:id="rId3" imgW="10385640" imgH="8032320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28600"/>
            <a:ext cx="70866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Screening for Emissions Level</a:t>
            </a:r>
            <a:endParaRPr lang="en-US" sz="2400" dirty="0" smtClean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Evaporative Hydrocarbons</a:t>
            </a:r>
            <a:endParaRPr lang="en-US" sz="3600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002" y="1341887"/>
            <a:ext cx="553998" cy="430823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Hot-Soak Emissions (g/15-min)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58674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lbany AMT" pitchFamily="34" charset="0"/>
              </a:rPr>
              <a:t>Evaporative Index (EI23)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2269" y="3810000"/>
            <a:ext cx="321517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 pitchFamily="34" charset="0"/>
              </a:rPr>
              <a:t>Vehicles:  Cars and Trucks</a:t>
            </a:r>
          </a:p>
          <a:p>
            <a:r>
              <a:rPr lang="en-US" sz="2000" b="1" dirty="0" smtClean="0">
                <a:latin typeface="Trebuchet MS" pitchFamily="34" charset="0"/>
              </a:rPr>
              <a:t>MY:  1996-2003</a:t>
            </a:r>
          </a:p>
          <a:p>
            <a:r>
              <a:rPr lang="en-US" sz="2000" dirty="0" smtClean="0">
                <a:latin typeface="Trebuchet MS" pitchFamily="34" charset="0"/>
              </a:rPr>
              <a:t>Index:       Remote sensing</a:t>
            </a:r>
          </a:p>
          <a:p>
            <a:r>
              <a:rPr lang="en-US" sz="2000" dirty="0" smtClean="0">
                <a:latin typeface="Trebuchet MS" pitchFamily="34" charset="0"/>
              </a:rPr>
              <a:t>“Truth”:    Hot-soak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686580"/>
            <a:ext cx="28119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Projected Fleet</a:t>
            </a:r>
            <a:endParaRPr lang="en-US" sz="28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Representative Behavior?</a:t>
            </a:r>
            <a:br>
              <a:rPr lang="en-US" dirty="0" smtClean="0"/>
            </a:br>
            <a:r>
              <a:rPr lang="en-US" sz="2800" i="1" dirty="0" smtClean="0"/>
              <a:t>PEMS </a:t>
            </a:r>
            <a:r>
              <a:rPr lang="en-US" sz="2400" i="1" dirty="0" smtClean="0"/>
              <a:t>and</a:t>
            </a:r>
            <a:r>
              <a:rPr lang="en-US" sz="2800" i="1" dirty="0" smtClean="0"/>
              <a:t> PAMS come into their own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Heavy Duty Trucks and Buses</a:t>
            </a:r>
          </a:p>
          <a:p>
            <a:pPr lvl="1"/>
            <a:r>
              <a:rPr lang="en-US" dirty="0" smtClean="0"/>
              <a:t>Can the chassis dyno simulate high-speed driving while loaded?</a:t>
            </a:r>
          </a:p>
          <a:p>
            <a:r>
              <a:rPr lang="en-US" dirty="0" smtClean="0"/>
              <a:t>Heavy Nonroad Equipment</a:t>
            </a:r>
          </a:p>
          <a:p>
            <a:pPr lvl="1"/>
            <a:r>
              <a:rPr lang="en-US" dirty="0" smtClean="0"/>
              <a:t>Can the engine dyno simulate different equipment types</a:t>
            </a:r>
          </a:p>
          <a:p>
            <a:r>
              <a:rPr lang="en-US" dirty="0" smtClean="0"/>
              <a:t>Cars and Trucks</a:t>
            </a:r>
          </a:p>
          <a:p>
            <a:pPr lvl="1"/>
            <a:r>
              <a:rPr lang="en-US" dirty="0" smtClean="0"/>
              <a:t>Can the dynamometer simulate road grade?</a:t>
            </a:r>
          </a:p>
          <a:p>
            <a:r>
              <a:rPr lang="en-US" dirty="0" smtClean="0"/>
              <a:t>Advanced technologies</a:t>
            </a:r>
          </a:p>
          <a:p>
            <a:pPr lvl="1"/>
            <a:r>
              <a:rPr lang="en-US" dirty="0" smtClean="0"/>
              <a:t>Can a test cycle capture a hybrid’s start/stop pattern?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Capturing Representative Behavior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The right instrument over the right period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Heavy Equipment?</a:t>
            </a:r>
          </a:p>
          <a:p>
            <a:pPr lvl="1"/>
            <a:r>
              <a:rPr lang="en-US" dirty="0" smtClean="0"/>
              <a:t>Emissions</a:t>
            </a:r>
          </a:p>
          <a:p>
            <a:pPr lvl="2"/>
            <a:r>
              <a:rPr lang="en-US" dirty="0" smtClean="0"/>
              <a:t>How long does it take to characterize a “duty cycle”?</a:t>
            </a:r>
          </a:p>
          <a:p>
            <a:pPr lvl="2"/>
            <a:r>
              <a:rPr lang="en-US" dirty="0" smtClean="0"/>
              <a:t>Dozer vs. excavator vs. articulated hauler?</a:t>
            </a:r>
          </a:p>
          <a:p>
            <a:r>
              <a:rPr lang="en-US" dirty="0" smtClean="0"/>
              <a:t>Cars?</a:t>
            </a:r>
          </a:p>
          <a:p>
            <a:pPr lvl="1"/>
            <a:r>
              <a:rPr lang="en-US" dirty="0" smtClean="0"/>
              <a:t>Emissions?</a:t>
            </a:r>
          </a:p>
          <a:p>
            <a:pPr lvl="2"/>
            <a:r>
              <a:rPr lang="en-US" dirty="0" smtClean="0"/>
              <a:t>How long to profile canister purge patterns?</a:t>
            </a:r>
          </a:p>
          <a:p>
            <a:pPr lvl="2"/>
            <a:r>
              <a:rPr lang="en-US" dirty="0" smtClean="0"/>
              <a:t>How long to profile a hybrid’s start/stop pattern?</a:t>
            </a:r>
          </a:p>
          <a:p>
            <a:pPr lvl="1"/>
            <a:r>
              <a:rPr lang="en-US" dirty="0" smtClean="0"/>
              <a:t>Activity?</a:t>
            </a:r>
          </a:p>
          <a:p>
            <a:pPr lvl="2"/>
            <a:r>
              <a:rPr lang="en-US" dirty="0" smtClean="0"/>
              <a:t>How long to characterize vehicles’ driving patterns?</a:t>
            </a:r>
          </a:p>
          <a:p>
            <a:pPr lvl="3"/>
            <a:r>
              <a:rPr lang="en-US" dirty="0" smtClean="0"/>
              <a:t>Starts, soaks, operation?</a:t>
            </a:r>
          </a:p>
          <a:p>
            <a:pPr lvl="3"/>
            <a:r>
              <a:rPr lang="en-US" dirty="0" smtClean="0"/>
              <a:t>Including business trips, vacations,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Vehicle-Specific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Basis for MOVES emission rates</a:t>
            </a:r>
          </a:p>
          <a:p>
            <a:pPr lvl="1"/>
            <a:r>
              <a:rPr lang="en-US" dirty="0" smtClean="0"/>
              <a:t>Exhaust emissions</a:t>
            </a:r>
          </a:p>
          <a:p>
            <a:pPr lvl="1"/>
            <a:r>
              <a:rPr lang="en-US" dirty="0" smtClean="0"/>
              <a:t>Running operation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Relate emissions to power </a:t>
            </a:r>
          </a:p>
          <a:p>
            <a:pPr lvl="2"/>
            <a:r>
              <a:rPr lang="en-US" dirty="0" smtClean="0"/>
              <a:t>PEMS over short time period (hours – days)</a:t>
            </a:r>
          </a:p>
          <a:p>
            <a:pPr lvl="1"/>
            <a:r>
              <a:rPr lang="en-US" dirty="0" smtClean="0"/>
              <a:t>Characterize operating profiles</a:t>
            </a:r>
          </a:p>
          <a:p>
            <a:pPr lvl="2"/>
            <a:r>
              <a:rPr lang="en-US" dirty="0" smtClean="0"/>
              <a:t>PAMS over longer time period (hours – months)</a:t>
            </a:r>
          </a:p>
          <a:p>
            <a:r>
              <a:rPr lang="en-US" dirty="0" smtClean="0"/>
              <a:t>Method 1:  Road-Load method</a:t>
            </a:r>
          </a:p>
          <a:p>
            <a:r>
              <a:rPr lang="en-US" dirty="0" smtClean="0"/>
              <a:t>Method 2:  Direct torque measurement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09696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Method 1: PAMS without OBD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All vehicles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Fields</a:t>
            </a:r>
          </a:p>
          <a:p>
            <a:pPr lvl="1"/>
            <a:r>
              <a:rPr lang="en-US" sz="2400" dirty="0" smtClean="0"/>
              <a:t>Vehicle speed (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/>
              <a:t>, mph, m/sec)   (by GPS)</a:t>
            </a:r>
          </a:p>
          <a:p>
            <a:pPr lvl="1"/>
            <a:r>
              <a:rPr lang="en-US" sz="2400" dirty="0" smtClean="0"/>
              <a:t>Road-load coefficients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400" dirty="0" smtClean="0"/>
              <a:t>Vehicle weight    (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/>
              <a:t>, Mg)</a:t>
            </a:r>
          </a:p>
          <a:p>
            <a:r>
              <a:rPr lang="en-US" sz="2800" dirty="0" smtClean="0"/>
              <a:t>Calculations</a:t>
            </a:r>
          </a:p>
          <a:p>
            <a:pPr lvl="1"/>
            <a:r>
              <a:rPr lang="en-US" sz="2400" dirty="0" smtClean="0"/>
              <a:t>Acceleration by difference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VSP by equation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Braking by deceleration 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5334000"/>
          <a:ext cx="5802312" cy="1219200"/>
        </p:xfrm>
        <a:graphic>
          <a:graphicData uri="http://schemas.openxmlformats.org/presentationml/2006/ole">
            <p:oleObj spid="_x0000_s1026" name="Equation" r:id="rId3" imgW="1968480" imgH="4190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77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Method 2: PAMS with enhanced OBD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100" i="1" dirty="0" smtClean="0"/>
              <a:t>very useful for hybrids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Vehicle speed (</a:t>
            </a:r>
            <a:r>
              <a:rPr lang="en-US" sz="41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1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, mph, m/sec)</a:t>
            </a:r>
          </a:p>
          <a:p>
            <a:pPr lvl="1"/>
            <a:r>
              <a:rPr lang="en-US" dirty="0" smtClean="0"/>
              <a:t>Engine speed  (</a:t>
            </a:r>
            <a:r>
              <a:rPr lang="en-US" sz="38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, RPM)</a:t>
            </a:r>
          </a:p>
          <a:p>
            <a:pPr lvl="1"/>
            <a:r>
              <a:rPr lang="en-US" dirty="0" smtClean="0"/>
              <a:t>Torque   (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/>
              <a:t>, Nm)</a:t>
            </a:r>
          </a:p>
          <a:p>
            <a:pPr lvl="1"/>
            <a:r>
              <a:rPr lang="en-US" dirty="0" smtClean="0"/>
              <a:t>Vehicle weight    (</a:t>
            </a:r>
            <a:r>
              <a:rPr lang="en-US" sz="3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, Mg)</a:t>
            </a:r>
          </a:p>
          <a:p>
            <a:pPr lvl="1"/>
            <a:r>
              <a:rPr lang="en-US" dirty="0" smtClean="0"/>
              <a:t>Brake light indicator</a:t>
            </a:r>
          </a:p>
          <a:p>
            <a:r>
              <a:rPr lang="en-US" dirty="0" smtClean="0"/>
              <a:t>Calculations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VSP by equation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Braking by indicator </a:t>
            </a:r>
          </a:p>
          <a:p>
            <a:pPr lvl="1">
              <a:buNone/>
            </a:pPr>
            <a:endParaRPr lang="en-US" dirty="0" smtClean="0"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33975" y="4038600"/>
          <a:ext cx="2444750" cy="1263650"/>
        </p:xfrm>
        <a:graphic>
          <a:graphicData uri="http://schemas.openxmlformats.org/presentationml/2006/ole">
            <p:oleObj spid="_x0000_s5122" name="Equation" r:id="rId3" imgW="761760" imgH="39348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The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Route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in Ann Arbor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pic>
        <p:nvPicPr>
          <p:cNvPr id="4" name="Content Placeholder 3" descr="latLongAltPlo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7543800" cy="5271230"/>
          </a:xfrm>
        </p:spPr>
      </p:pic>
      <p:sp>
        <p:nvSpPr>
          <p:cNvPr id="5" name="TextBox 4"/>
          <p:cNvSpPr txBox="1"/>
          <p:nvPr/>
        </p:nvSpPr>
        <p:spPr>
          <a:xfrm>
            <a:off x="4953000" y="1447800"/>
            <a:ext cx="3854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Driving a </a:t>
            </a:r>
            <a:r>
              <a:rPr lang="en-US" sz="2400" dirty="0" err="1" smtClean="0">
                <a:latin typeface="Trebuchet MS" pitchFamily="34" charset="0"/>
              </a:rPr>
              <a:t>Prius</a:t>
            </a:r>
            <a:r>
              <a:rPr lang="en-US" sz="2400" dirty="0" smtClean="0">
                <a:latin typeface="Trebuchet MS" pitchFamily="34" charset="0"/>
              </a:rPr>
              <a:t> (with PAMS)</a:t>
            </a:r>
          </a:p>
          <a:p>
            <a:r>
              <a:rPr lang="en-US" sz="2400" dirty="0" smtClean="0">
                <a:latin typeface="Trebuchet MS" pitchFamily="34" charset="0"/>
              </a:rPr>
              <a:t>   down the hill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the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suited to some questions</a:t>
            </a:r>
          </a:p>
          <a:p>
            <a:pPr lvl="2"/>
            <a:r>
              <a:rPr lang="en-US" dirty="0" smtClean="0"/>
              <a:t>Effect of temperature on emissions</a:t>
            </a:r>
          </a:p>
          <a:p>
            <a:pPr lvl="2"/>
            <a:r>
              <a:rPr lang="en-US" dirty="0" smtClean="0"/>
              <a:t>Effect of fuels on emissions</a:t>
            </a:r>
          </a:p>
          <a:p>
            <a:r>
              <a:rPr lang="en-US" dirty="0" smtClean="0"/>
              <a:t>Fleet Surveys</a:t>
            </a:r>
          </a:p>
          <a:p>
            <a:pPr lvl="1"/>
            <a:r>
              <a:rPr lang="en-US" dirty="0" smtClean="0"/>
              <a:t>Needed to characterize fleets</a:t>
            </a:r>
          </a:p>
          <a:p>
            <a:pPr lvl="1"/>
            <a:r>
              <a:rPr lang="en-US" dirty="0" smtClean="0"/>
              <a:t>Needed to characterize “real world”</a:t>
            </a:r>
          </a:p>
          <a:p>
            <a:pPr lvl="1"/>
            <a:r>
              <a:rPr lang="en-US" dirty="0" smtClean="0"/>
              <a:t>Needed to get representative averages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rebuchet MS" pitchFamily="34" charset="0"/>
              </a:rPr>
              <a:t>Driving down the Hill</a:t>
            </a:r>
            <a:endParaRPr lang="en-US" sz="4000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Trebuchet MS" pitchFamily="34" charset="0"/>
            </a:endParaRPr>
          </a:p>
        </p:txBody>
      </p:sp>
      <p:pic>
        <p:nvPicPr>
          <p:cNvPr id="6" name="Picture 5" descr="VSPTimeSeries5M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38225"/>
            <a:ext cx="7772400" cy="5819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29540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Altitude (ft)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981200"/>
            <a:ext cx="280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Vehicle Speed (mph)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105400"/>
            <a:ext cx="265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VSP </a:t>
            </a:r>
            <a:r>
              <a:rPr lang="en-US" b="1" dirty="0" smtClean="0">
                <a:solidFill>
                  <a:srgbClr val="0000FF"/>
                </a:solidFill>
              </a:rPr>
              <a:t>(kW/Mg, method 1)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405735"/>
            <a:ext cx="265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VSP </a:t>
            </a:r>
            <a:r>
              <a:rPr lang="en-US" b="1" dirty="0" smtClean="0">
                <a:solidFill>
                  <a:srgbClr val="FF0000"/>
                </a:solidFill>
              </a:rPr>
              <a:t>(kW/Mg, method 2)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00600" y="1524001"/>
            <a:ext cx="457200" cy="304800"/>
          </a:xfrm>
          <a:custGeom>
            <a:avLst/>
            <a:gdLst>
              <a:gd name="connsiteX0" fmla="*/ 532660 w 532660"/>
              <a:gd name="connsiteY0" fmla="*/ 16276 h 335872"/>
              <a:gd name="connsiteX1" fmla="*/ 292963 w 532660"/>
              <a:gd name="connsiteY1" fmla="*/ 16276 h 335872"/>
              <a:gd name="connsiteX2" fmla="*/ 142043 w 532660"/>
              <a:gd name="connsiteY2" fmla="*/ 113931 h 335872"/>
              <a:gd name="connsiteX3" fmla="*/ 142043 w 532660"/>
              <a:gd name="connsiteY3" fmla="*/ 113931 h 335872"/>
              <a:gd name="connsiteX4" fmla="*/ 0 w 532660"/>
              <a:gd name="connsiteY4" fmla="*/ 335872 h 33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60" h="335872">
                <a:moveTo>
                  <a:pt x="532660" y="16276"/>
                </a:moveTo>
                <a:cubicBezTo>
                  <a:pt x="445363" y="8138"/>
                  <a:pt x="358066" y="0"/>
                  <a:pt x="292963" y="16276"/>
                </a:cubicBezTo>
                <a:cubicBezTo>
                  <a:pt x="227860" y="32552"/>
                  <a:pt x="142043" y="113931"/>
                  <a:pt x="142043" y="113931"/>
                </a:cubicBezTo>
                <a:lnTo>
                  <a:pt x="142043" y="113931"/>
                </a:lnTo>
                <a:lnTo>
                  <a:pt x="0" y="335872"/>
                </a:lnTo>
              </a:path>
            </a:pathLst>
          </a:custGeom>
          <a:ln w="28575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42012" y="2209800"/>
            <a:ext cx="806388" cy="409113"/>
          </a:xfrm>
          <a:custGeom>
            <a:avLst/>
            <a:gdLst>
              <a:gd name="connsiteX0" fmla="*/ 798990 w 798990"/>
              <a:gd name="connsiteY0" fmla="*/ 0 h 381740"/>
              <a:gd name="connsiteX1" fmla="*/ 239697 w 798990"/>
              <a:gd name="connsiteY1" fmla="*/ 133165 h 381740"/>
              <a:gd name="connsiteX2" fmla="*/ 0 w 798990"/>
              <a:gd name="connsiteY2" fmla="*/ 381740 h 381740"/>
              <a:gd name="connsiteX3" fmla="*/ 0 w 798990"/>
              <a:gd name="connsiteY3" fmla="*/ 381740 h 38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990" h="381740">
                <a:moveTo>
                  <a:pt x="798990" y="0"/>
                </a:moveTo>
                <a:cubicBezTo>
                  <a:pt x="585926" y="34771"/>
                  <a:pt x="372862" y="69542"/>
                  <a:pt x="239697" y="133165"/>
                </a:cubicBezTo>
                <a:cubicBezTo>
                  <a:pt x="106532" y="196788"/>
                  <a:pt x="0" y="381740"/>
                  <a:pt x="0" y="381740"/>
                </a:cubicBezTo>
                <a:lnTo>
                  <a:pt x="0" y="381740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90801" y="4648200"/>
            <a:ext cx="762000" cy="609600"/>
          </a:xfrm>
          <a:custGeom>
            <a:avLst/>
            <a:gdLst>
              <a:gd name="connsiteX0" fmla="*/ 798991 w 798991"/>
              <a:gd name="connsiteY0" fmla="*/ 870011 h 870011"/>
              <a:gd name="connsiteX1" fmla="*/ 541538 w 798991"/>
              <a:gd name="connsiteY1" fmla="*/ 266330 h 870011"/>
              <a:gd name="connsiteX2" fmla="*/ 0 w 798991"/>
              <a:gd name="connsiteY2" fmla="*/ 0 h 870011"/>
              <a:gd name="connsiteX3" fmla="*/ 0 w 798991"/>
              <a:gd name="connsiteY3" fmla="*/ 0 h 8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991" h="870011">
                <a:moveTo>
                  <a:pt x="798991" y="870011"/>
                </a:moveTo>
                <a:cubicBezTo>
                  <a:pt x="736847" y="640671"/>
                  <a:pt x="674703" y="411332"/>
                  <a:pt x="541538" y="266330"/>
                </a:cubicBezTo>
                <a:cubicBezTo>
                  <a:pt x="408373" y="12132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4583668"/>
            <a:ext cx="212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Decel</a:t>
            </a:r>
            <a:r>
              <a:rPr lang="en-US" b="1" dirty="0" smtClean="0">
                <a:solidFill>
                  <a:srgbClr val="7030A0"/>
                </a:solidFill>
              </a:rPr>
              <a:t>/braking mode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1445" y="4964668"/>
            <a:ext cx="211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Brake-light indicator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332303" y="4412202"/>
            <a:ext cx="958788" cy="1269507"/>
          </a:xfrm>
          <a:custGeom>
            <a:avLst/>
            <a:gdLst>
              <a:gd name="connsiteX0" fmla="*/ 0 w 958788"/>
              <a:gd name="connsiteY0" fmla="*/ 1269507 h 1269507"/>
              <a:gd name="connsiteX1" fmla="*/ 639192 w 958788"/>
              <a:gd name="connsiteY1" fmla="*/ 798990 h 1269507"/>
              <a:gd name="connsiteX2" fmla="*/ 958788 w 958788"/>
              <a:gd name="connsiteY2" fmla="*/ 0 h 12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788" h="1269507">
                <a:moveTo>
                  <a:pt x="0" y="1269507"/>
                </a:moveTo>
                <a:cubicBezTo>
                  <a:pt x="239697" y="1140040"/>
                  <a:pt x="479394" y="1010574"/>
                  <a:pt x="639192" y="798990"/>
                </a:cubicBezTo>
                <a:cubicBezTo>
                  <a:pt x="798990" y="587406"/>
                  <a:pt x="878889" y="293703"/>
                  <a:pt x="958788" y="0"/>
                </a:cubicBezTo>
              </a:path>
            </a:pathLst>
          </a:cu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 your objectives</a:t>
            </a:r>
          </a:p>
          <a:p>
            <a:r>
              <a:rPr lang="en-US" dirty="0" smtClean="0"/>
              <a:t>Define your population(s) under study</a:t>
            </a:r>
          </a:p>
          <a:p>
            <a:r>
              <a:rPr lang="en-US" dirty="0" smtClean="0"/>
              <a:t>Sample the population</a:t>
            </a:r>
          </a:p>
          <a:p>
            <a:pPr lvl="1"/>
            <a:r>
              <a:rPr lang="en-US" dirty="0" smtClean="0"/>
              <a:t>Convenience sample?</a:t>
            </a:r>
          </a:p>
          <a:p>
            <a:pPr lvl="1"/>
            <a:r>
              <a:rPr lang="en-US" dirty="0" smtClean="0"/>
              <a:t>Judgment sample?</a:t>
            </a:r>
          </a:p>
          <a:p>
            <a:pPr lvl="1"/>
            <a:r>
              <a:rPr lang="en-US" dirty="0" smtClean="0"/>
              <a:t>Probability sample?</a:t>
            </a:r>
          </a:p>
          <a:p>
            <a:r>
              <a:rPr lang="en-US" dirty="0" smtClean="0"/>
              <a:t>Measure accurately</a:t>
            </a:r>
          </a:p>
          <a:p>
            <a:r>
              <a:rPr lang="en-US" dirty="0" smtClean="0"/>
              <a:t>Measure representative behavior</a:t>
            </a:r>
          </a:p>
          <a:p>
            <a:pPr lvl="1"/>
            <a:r>
              <a:rPr lang="en-US" dirty="0" smtClean="0"/>
              <a:t>Right instrument over</a:t>
            </a:r>
          </a:p>
          <a:p>
            <a:pPr lvl="1"/>
            <a:r>
              <a:rPr lang="en-US" dirty="0" smtClean="0"/>
              <a:t>Right period</a:t>
            </a:r>
          </a:p>
          <a:p>
            <a:r>
              <a:rPr lang="en-US" dirty="0" smtClean="0"/>
              <a:t>Result:  High Quality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Right Tools?</a:t>
            </a:r>
            <a:br>
              <a:rPr lang="en-US" dirty="0" smtClean="0"/>
            </a:br>
            <a:r>
              <a:rPr lang="en-US" sz="4000" dirty="0" smtClean="0"/>
              <a:t>Depends 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Experiments</a:t>
            </a:r>
          </a:p>
          <a:p>
            <a:pPr lvl="1"/>
            <a:r>
              <a:rPr lang="en-US" dirty="0" smtClean="0"/>
              <a:t>Stick with laboratory?    </a:t>
            </a:r>
          </a:p>
          <a:p>
            <a:pPr lvl="2"/>
            <a:r>
              <a:rPr lang="en-US" dirty="0" smtClean="0"/>
              <a:t>Better repeatability?</a:t>
            </a:r>
          </a:p>
          <a:p>
            <a:pPr lvl="2"/>
            <a:r>
              <a:rPr lang="en-US" dirty="0" smtClean="0"/>
              <a:t>Better experimental control?</a:t>
            </a:r>
          </a:p>
          <a:p>
            <a:pPr lvl="1"/>
            <a:r>
              <a:rPr lang="en-US" dirty="0" smtClean="0"/>
              <a:t>Can try PEMS?</a:t>
            </a:r>
          </a:p>
          <a:p>
            <a:pPr lvl="2"/>
            <a:r>
              <a:rPr lang="en-US" dirty="0" smtClean="0"/>
              <a:t>Less expensive?</a:t>
            </a:r>
          </a:p>
          <a:p>
            <a:pPr lvl="2"/>
            <a:r>
              <a:rPr lang="en-US" dirty="0" smtClean="0"/>
              <a:t>Less experimental control?    </a:t>
            </a:r>
          </a:p>
          <a:p>
            <a:r>
              <a:rPr lang="en-US" dirty="0" smtClean="0"/>
              <a:t>For Fleet Surveys</a:t>
            </a:r>
          </a:p>
          <a:p>
            <a:pPr lvl="1"/>
            <a:r>
              <a:rPr lang="en-US" dirty="0" smtClean="0"/>
              <a:t>Can use laboratory instruments</a:t>
            </a:r>
          </a:p>
          <a:p>
            <a:pPr lvl="1"/>
            <a:r>
              <a:rPr lang="en-US" dirty="0" smtClean="0"/>
              <a:t>PEMS, PAMS ideal</a:t>
            </a:r>
          </a:p>
          <a:p>
            <a:pPr lvl="2"/>
            <a:r>
              <a:rPr lang="en-US" dirty="0" smtClean="0"/>
              <a:t>Quicker </a:t>
            </a:r>
          </a:p>
          <a:p>
            <a:pPr lvl="2"/>
            <a:r>
              <a:rPr lang="en-US" dirty="0" smtClean="0"/>
              <a:t>Less expensive?</a:t>
            </a:r>
          </a:p>
          <a:p>
            <a:pPr lvl="2"/>
            <a:r>
              <a:rPr lang="en-US" dirty="0" smtClean="0"/>
              <a:t>Can take instruments to vehicle</a:t>
            </a:r>
          </a:p>
          <a:p>
            <a:pPr lvl="2"/>
            <a:r>
              <a:rPr lang="en-US" dirty="0" smtClean="0"/>
              <a:t>Incorporate real behavior</a:t>
            </a:r>
          </a:p>
          <a:p>
            <a:pPr lvl="2"/>
            <a:r>
              <a:rPr lang="en-US" dirty="0" smtClean="0"/>
              <a:t>Integrate external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  <a:noFill/>
                <a:latin typeface="Trebuchet MS" pitchFamily="34" charset="0"/>
              </a:rPr>
              <a:t>Survey and Experiment</a:t>
            </a:r>
            <a:br>
              <a:rPr lang="en-US" dirty="0" smtClean="0">
                <a:ln>
                  <a:solidFill>
                    <a:srgbClr val="002060"/>
                  </a:solidFill>
                </a:ln>
                <a:noFill/>
                <a:latin typeface="Trebuchet MS" pitchFamily="34" charset="0"/>
              </a:rPr>
            </a:br>
            <a:r>
              <a:rPr lang="en-US" sz="4000" dirty="0" smtClean="0">
                <a:ln>
                  <a:solidFill>
                    <a:srgbClr val="002060"/>
                  </a:solidFill>
                </a:ln>
                <a:noFill/>
                <a:latin typeface="Trebuchet MS" pitchFamily="34" charset="0"/>
              </a:rPr>
              <a:t>Estimating Temperature Trends (PM)</a:t>
            </a:r>
            <a:endParaRPr lang="en-US" sz="4000" dirty="0">
              <a:ln>
                <a:solidFill>
                  <a:srgbClr val="002060"/>
                </a:solidFill>
              </a:ln>
              <a:noFill/>
              <a:latin typeface="Trebuchet MS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3138" t="6061" r="29808" b="2425"/>
          <a:stretch>
            <a:fillRect/>
          </a:stretch>
        </p:blipFill>
        <p:spPr bwMode="auto">
          <a:xfrm>
            <a:off x="1981200" y="525078"/>
            <a:ext cx="4103361" cy="724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295400" y="1962090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rebuchet MS" pitchFamily="34" charset="0"/>
              </a:rPr>
              <a:t>Experiment</a:t>
            </a:r>
            <a:endParaRPr lang="en-US" sz="20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491449" y="2354062"/>
            <a:ext cx="346229" cy="541538"/>
          </a:xfrm>
          <a:custGeom>
            <a:avLst/>
            <a:gdLst>
              <a:gd name="connsiteX0" fmla="*/ 0 w 346229"/>
              <a:gd name="connsiteY0" fmla="*/ 0 h 541538"/>
              <a:gd name="connsiteX1" fmla="*/ 62143 w 346229"/>
              <a:gd name="connsiteY1" fmla="*/ 363984 h 541538"/>
              <a:gd name="connsiteX2" fmla="*/ 346229 w 346229"/>
              <a:gd name="connsiteY2" fmla="*/ 541538 h 5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229" h="541538">
                <a:moveTo>
                  <a:pt x="0" y="0"/>
                </a:moveTo>
                <a:cubicBezTo>
                  <a:pt x="2219" y="136864"/>
                  <a:pt x="4438" y="273728"/>
                  <a:pt x="62143" y="363984"/>
                </a:cubicBezTo>
                <a:cubicBezTo>
                  <a:pt x="119848" y="454240"/>
                  <a:pt x="233038" y="497889"/>
                  <a:pt x="346229" y="541538"/>
                </a:cubicBezTo>
              </a:path>
            </a:pathLst>
          </a:custGeom>
          <a:ln w="158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4724400"/>
            <a:ext cx="1411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Experiment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34322" y="4500239"/>
            <a:ext cx="648070" cy="452761"/>
          </a:xfrm>
          <a:custGeom>
            <a:avLst/>
            <a:gdLst>
              <a:gd name="connsiteX0" fmla="*/ 0 w 648070"/>
              <a:gd name="connsiteY0" fmla="*/ 452761 h 452761"/>
              <a:gd name="connsiteX1" fmla="*/ 399495 w 648070"/>
              <a:gd name="connsiteY1" fmla="*/ 355107 h 452761"/>
              <a:gd name="connsiteX2" fmla="*/ 648070 w 648070"/>
              <a:gd name="connsiteY2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070" h="452761">
                <a:moveTo>
                  <a:pt x="0" y="452761"/>
                </a:moveTo>
                <a:cubicBezTo>
                  <a:pt x="145741" y="441664"/>
                  <a:pt x="291483" y="430567"/>
                  <a:pt x="399495" y="355107"/>
                </a:cubicBezTo>
                <a:cubicBezTo>
                  <a:pt x="507507" y="279647"/>
                  <a:pt x="577788" y="139823"/>
                  <a:pt x="648070" y="0"/>
                </a:cubicBezTo>
              </a:path>
            </a:pathLst>
          </a:custGeom>
          <a:ln w="158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12387" y="2038290"/>
            <a:ext cx="14900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Fleet Survey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10361" y="2265286"/>
            <a:ext cx="2325950" cy="630314"/>
          </a:xfrm>
          <a:custGeom>
            <a:avLst/>
            <a:gdLst>
              <a:gd name="connsiteX0" fmla="*/ 2325950 w 2325950"/>
              <a:gd name="connsiteY0" fmla="*/ 0 h 630314"/>
              <a:gd name="connsiteX1" fmla="*/ 1260629 w 2325950"/>
              <a:gd name="connsiteY1" fmla="*/ 62143 h 630314"/>
              <a:gd name="connsiteX2" fmla="*/ 0 w 2325950"/>
              <a:gd name="connsiteY2" fmla="*/ 630314 h 63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5950" h="630314">
                <a:moveTo>
                  <a:pt x="2325950" y="0"/>
                </a:moveTo>
                <a:lnTo>
                  <a:pt x="1260629" y="62143"/>
                </a:lnTo>
                <a:cubicBezTo>
                  <a:pt x="872971" y="167195"/>
                  <a:pt x="436485" y="398754"/>
                  <a:pt x="0" y="630314"/>
                </a:cubicBezTo>
              </a:path>
            </a:pathLst>
          </a:custGeom>
          <a:ln w="15875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“Good”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Instrument calibration, etc.</a:t>
            </a:r>
          </a:p>
          <a:p>
            <a:pPr lvl="1"/>
            <a:r>
              <a:rPr lang="en-US" dirty="0" smtClean="0"/>
              <a:t>Congruence of scale?</a:t>
            </a:r>
          </a:p>
          <a:p>
            <a:pPr lvl="2"/>
            <a:r>
              <a:rPr lang="en-US" dirty="0" smtClean="0"/>
              <a:t>Scale of phenomenon vs. scale of measurement?</a:t>
            </a:r>
          </a:p>
          <a:p>
            <a:r>
              <a:rPr lang="en-US" dirty="0" smtClean="0"/>
              <a:t>Representativeness</a:t>
            </a:r>
          </a:p>
          <a:p>
            <a:pPr lvl="1"/>
            <a:r>
              <a:rPr lang="en-US" dirty="0" smtClean="0"/>
              <a:t>Is the vehicle sample representative?</a:t>
            </a:r>
          </a:p>
          <a:p>
            <a:pPr lvl="2"/>
            <a:r>
              <a:rPr lang="en-US" dirty="0" smtClean="0"/>
              <a:t>Critical for fleet surveys?</a:t>
            </a:r>
          </a:p>
          <a:p>
            <a:pPr lvl="2"/>
            <a:r>
              <a:rPr lang="en-US" dirty="0" smtClean="0"/>
              <a:t>Less important for experiments</a:t>
            </a:r>
          </a:p>
          <a:p>
            <a:pPr lvl="1"/>
            <a:r>
              <a:rPr lang="en-US" dirty="0" smtClean="0"/>
              <a:t>Is the behavior representative?</a:t>
            </a:r>
          </a:p>
          <a:p>
            <a:pPr lvl="2"/>
            <a:r>
              <a:rPr lang="en-US" dirty="0" smtClean="0"/>
              <a:t>Laboratory:   is the test cycle representative?</a:t>
            </a:r>
          </a:p>
          <a:p>
            <a:r>
              <a:rPr lang="en-US" dirty="0" smtClean="0"/>
              <a:t>Difficult to get both simultaneously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Calibrations</a:t>
            </a:r>
          </a:p>
          <a:p>
            <a:pPr lvl="1"/>
            <a:r>
              <a:rPr lang="en-US" dirty="0" smtClean="0"/>
              <a:t>Spans, audits, etc.</a:t>
            </a:r>
          </a:p>
          <a:p>
            <a:pPr lvl="1"/>
            <a:r>
              <a:rPr lang="en-US" dirty="0" smtClean="0"/>
              <a:t>Linearity of response, etc.</a:t>
            </a:r>
          </a:p>
          <a:p>
            <a:pPr lvl="1"/>
            <a:r>
              <a:rPr lang="en-US" dirty="0" smtClean="0"/>
              <a:t>Drift</a:t>
            </a:r>
          </a:p>
          <a:p>
            <a:r>
              <a:rPr lang="en-US" dirty="0" smtClean="0"/>
              <a:t>Alignment of time series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Congruence of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 of Phenomenon vs. Acquisition rate?</a:t>
            </a:r>
          </a:p>
          <a:p>
            <a:pPr lvl="1"/>
            <a:r>
              <a:rPr lang="en-US" dirty="0" smtClean="0"/>
              <a:t>We measure emissions @ ~1.0 Hz</a:t>
            </a:r>
          </a:p>
          <a:p>
            <a:pPr lvl="1"/>
            <a:r>
              <a:rPr lang="en-US" dirty="0" smtClean="0"/>
              <a:t>Do emissions occur at  1.0 Hz?</a:t>
            </a:r>
          </a:p>
          <a:p>
            <a:pPr lvl="2"/>
            <a:r>
              <a:rPr lang="en-US" dirty="0" smtClean="0"/>
              <a:t>Effects of lag, history, etc.</a:t>
            </a:r>
          </a:p>
          <a:p>
            <a:pPr lvl="2"/>
            <a:r>
              <a:rPr lang="en-US" dirty="0" smtClean="0"/>
              <a:t>Dilution, mixing in sample train</a:t>
            </a:r>
          </a:p>
          <a:p>
            <a:pPr lvl="2"/>
            <a:r>
              <a:rPr lang="en-US" dirty="0" smtClean="0"/>
              <a:t>Alignment of exhaust flow, analyzers, etc.</a:t>
            </a:r>
          </a:p>
          <a:p>
            <a:r>
              <a:rPr lang="en-US" dirty="0" smtClean="0"/>
              <a:t>Scale of Phenomenon vs. Measurement Period</a:t>
            </a:r>
          </a:p>
          <a:p>
            <a:pPr lvl="1"/>
            <a:r>
              <a:rPr lang="en-US" dirty="0" smtClean="0"/>
              <a:t>How long to characterize the operation of a dozer?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O_and_exhflow_timeSeri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6219825" cy="62198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19400" y="381000"/>
            <a:ext cx="0" cy="5715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02576" y="685800"/>
            <a:ext cx="366158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rebuchet MS" pitchFamily="34" charset="0"/>
              </a:rPr>
              <a:t>Exhaust Flow (kg/hr)</a:t>
            </a:r>
            <a:endParaRPr lang="en-US" sz="2800" b="1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3290" y="3897868"/>
            <a:ext cx="206338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rebuchet MS" pitchFamily="34" charset="0"/>
              </a:rPr>
              <a:t>[NO] (</a:t>
            </a:r>
            <a:r>
              <a:rPr lang="en-US" sz="2800" b="1" dirty="0" err="1" smtClean="0">
                <a:latin typeface="Trebuchet MS" pitchFamily="34" charset="0"/>
              </a:rPr>
              <a:t>ppm</a:t>
            </a:r>
            <a:r>
              <a:rPr lang="en-US" sz="2800" b="1" dirty="0" smtClean="0">
                <a:latin typeface="Trebuchet MS" pitchFamily="34" charset="0"/>
              </a:rPr>
              <a:t>)</a:t>
            </a:r>
            <a:endParaRPr lang="en-US" sz="2800" b="1" dirty="0">
              <a:latin typeface="Trebuchet MS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381000"/>
            <a:ext cx="0" cy="5715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800" y="381000"/>
            <a:ext cx="0" cy="5715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381000"/>
            <a:ext cx="0" cy="5715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3000" y="381000"/>
            <a:ext cx="0" cy="5715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1295400"/>
            <a:ext cx="33528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Are the time series aligned?</a:t>
            </a:r>
          </a:p>
          <a:p>
            <a:endParaRPr lang="en-US" sz="2400" dirty="0" smtClean="0">
              <a:latin typeface="Trebuchet MS" pitchFamily="34" charset="0"/>
            </a:endParaRPr>
          </a:p>
          <a:p>
            <a:r>
              <a:rPr lang="en-US" sz="2400" dirty="0" smtClean="0">
                <a:latin typeface="Trebuchet MS" pitchFamily="34" charset="0"/>
              </a:rPr>
              <a:t>If YES, emissions response lags exhaust flow?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5632" y="4572000"/>
            <a:ext cx="340976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If NO, we need to re-align?  How?</a:t>
            </a:r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9A-1380-49BB-8703-8AF8B4DA76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1184</Words>
  <Application>Microsoft Office PowerPoint</Application>
  <PresentationFormat>On-screen Show (4:3)</PresentationFormat>
  <Paragraphs>294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Opulent</vt:lpstr>
      <vt:lpstr>Acrobat Document</vt:lpstr>
      <vt:lpstr>Equation</vt:lpstr>
      <vt:lpstr>Developing Test Programs to Achieve Quality Results</vt:lpstr>
      <vt:lpstr>Quality is Demanding</vt:lpstr>
      <vt:lpstr>Start with the Objectives</vt:lpstr>
      <vt:lpstr>What are the Right Tools? Depends on Objectives</vt:lpstr>
      <vt:lpstr>Survey and Experiment Estimating Temperature Trends (PM)</vt:lpstr>
      <vt:lpstr>What is “Good” Data?</vt:lpstr>
      <vt:lpstr>Measurement Accuracy</vt:lpstr>
      <vt:lpstr>Congruence of Scale</vt:lpstr>
      <vt:lpstr>Slide 9</vt:lpstr>
      <vt:lpstr>A Month in the Life  of a Dozer</vt:lpstr>
      <vt:lpstr>Representative Samples</vt:lpstr>
      <vt:lpstr>Slide 12</vt:lpstr>
      <vt:lpstr>Defining Populations can be Hard Example:  Dozers</vt:lpstr>
      <vt:lpstr>Distinguishing Populations can be Hard Example: Gasoline-Electric hybrids</vt:lpstr>
      <vt:lpstr>Sampling</vt:lpstr>
      <vt:lpstr>Sampling a Population with internal differences</vt:lpstr>
      <vt:lpstr>Sampling a Population with internal differences AND a rare trait</vt:lpstr>
      <vt:lpstr>If you can’t measure the one you want, should you measure the one you have?</vt:lpstr>
      <vt:lpstr>Screening for Standard Example: Nissan Altima Sales by Standard (%)</vt:lpstr>
      <vt:lpstr>Slide 20</vt:lpstr>
      <vt:lpstr>Slide 21</vt:lpstr>
      <vt:lpstr>Unweighted: MY 1996-2003 </vt:lpstr>
      <vt:lpstr>Weighted: MY 1996-2003 </vt:lpstr>
      <vt:lpstr>Representative Behavior? PEMS and PAMS come into their own</vt:lpstr>
      <vt:lpstr>Capturing Representative Behavior The right instrument over the right period</vt:lpstr>
      <vt:lpstr>Calculating Vehicle-Specific Power</vt:lpstr>
      <vt:lpstr>Method 1: PAMS without OBD All vehicles</vt:lpstr>
      <vt:lpstr>Method 2: PAMS with enhanced OBD very useful for hybrids</vt:lpstr>
      <vt:lpstr>The Route in Ann Arbor</vt:lpstr>
      <vt:lpstr>Driving down the Hill</vt:lpstr>
      <vt:lpstr>Summary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Warila, James</dc:creator>
  <cp:lastModifiedBy>Administrator</cp:lastModifiedBy>
  <cp:revision>111</cp:revision>
  <dcterms:created xsi:type="dcterms:W3CDTF">2014-03-19T16:58:57Z</dcterms:created>
  <dcterms:modified xsi:type="dcterms:W3CDTF">2014-04-03T19:17:00Z</dcterms:modified>
</cp:coreProperties>
</file>