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26"/>
  </p:notesMasterIdLst>
  <p:handoutMasterIdLst>
    <p:handoutMasterId r:id="rId27"/>
  </p:handoutMasterIdLst>
  <p:sldIdLst>
    <p:sldId id="256" r:id="rId2"/>
    <p:sldId id="509" r:id="rId3"/>
    <p:sldId id="527" r:id="rId4"/>
    <p:sldId id="511" r:id="rId5"/>
    <p:sldId id="512" r:id="rId6"/>
    <p:sldId id="513" r:id="rId7"/>
    <p:sldId id="528" r:id="rId8"/>
    <p:sldId id="514" r:id="rId9"/>
    <p:sldId id="515" r:id="rId10"/>
    <p:sldId id="535" r:id="rId11"/>
    <p:sldId id="530" r:id="rId12"/>
    <p:sldId id="531" r:id="rId13"/>
    <p:sldId id="532" r:id="rId14"/>
    <p:sldId id="538" r:id="rId15"/>
    <p:sldId id="533" r:id="rId16"/>
    <p:sldId id="479" r:id="rId17"/>
    <p:sldId id="534" r:id="rId18"/>
    <p:sldId id="536" r:id="rId19"/>
    <p:sldId id="521" r:id="rId20"/>
    <p:sldId id="537" r:id="rId21"/>
    <p:sldId id="498" r:id="rId22"/>
    <p:sldId id="499" r:id="rId23"/>
    <p:sldId id="500" r:id="rId24"/>
    <p:sldId id="510" r:id="rId25"/>
  </p:sldIdLst>
  <p:sldSz cx="9144000" cy="6858000" type="screen4x3"/>
  <p:notesSz cx="7010400" cy="9296400"/>
  <p:defaultTextStyle>
    <a:defPPr>
      <a:defRPr lang="en-US"/>
    </a:defPPr>
    <a:lvl1pPr algn="r" rtl="0" fontAlgn="base">
      <a:spcBef>
        <a:spcPct val="35000"/>
      </a:spcBef>
      <a:spcAft>
        <a:spcPct val="0"/>
      </a:spcAft>
      <a:buClr>
        <a:srgbClr val="FF140A"/>
      </a:buClr>
      <a:buFont typeface="Wingdings" pitchFamily="-65" charset="2"/>
      <a:defRPr kern="1200">
        <a:solidFill>
          <a:schemeClr val="tx1"/>
        </a:solidFill>
        <a:latin typeface="Arial" charset="0"/>
        <a:ea typeface="+mn-ea"/>
        <a:cs typeface="Arial" charset="0"/>
      </a:defRPr>
    </a:lvl1pPr>
    <a:lvl2pPr marL="457200" algn="r" rtl="0" fontAlgn="base">
      <a:spcBef>
        <a:spcPct val="35000"/>
      </a:spcBef>
      <a:spcAft>
        <a:spcPct val="0"/>
      </a:spcAft>
      <a:buClr>
        <a:srgbClr val="FF140A"/>
      </a:buClr>
      <a:buFont typeface="Wingdings" pitchFamily="-65" charset="2"/>
      <a:defRPr kern="1200">
        <a:solidFill>
          <a:schemeClr val="tx1"/>
        </a:solidFill>
        <a:latin typeface="Arial" charset="0"/>
        <a:ea typeface="+mn-ea"/>
        <a:cs typeface="Arial" charset="0"/>
      </a:defRPr>
    </a:lvl2pPr>
    <a:lvl3pPr marL="914400" algn="r" rtl="0" fontAlgn="base">
      <a:spcBef>
        <a:spcPct val="35000"/>
      </a:spcBef>
      <a:spcAft>
        <a:spcPct val="0"/>
      </a:spcAft>
      <a:buClr>
        <a:srgbClr val="FF140A"/>
      </a:buClr>
      <a:buFont typeface="Wingdings" pitchFamily="-65" charset="2"/>
      <a:defRPr kern="1200">
        <a:solidFill>
          <a:schemeClr val="tx1"/>
        </a:solidFill>
        <a:latin typeface="Arial" charset="0"/>
        <a:ea typeface="+mn-ea"/>
        <a:cs typeface="Arial" charset="0"/>
      </a:defRPr>
    </a:lvl3pPr>
    <a:lvl4pPr marL="1371600" algn="r" rtl="0" fontAlgn="base">
      <a:spcBef>
        <a:spcPct val="35000"/>
      </a:spcBef>
      <a:spcAft>
        <a:spcPct val="0"/>
      </a:spcAft>
      <a:buClr>
        <a:srgbClr val="FF140A"/>
      </a:buClr>
      <a:buFont typeface="Wingdings" pitchFamily="-65" charset="2"/>
      <a:defRPr kern="1200">
        <a:solidFill>
          <a:schemeClr val="tx1"/>
        </a:solidFill>
        <a:latin typeface="Arial" charset="0"/>
        <a:ea typeface="+mn-ea"/>
        <a:cs typeface="Arial" charset="0"/>
      </a:defRPr>
    </a:lvl4pPr>
    <a:lvl5pPr marL="1828800" algn="r" rtl="0" fontAlgn="base">
      <a:spcBef>
        <a:spcPct val="35000"/>
      </a:spcBef>
      <a:spcAft>
        <a:spcPct val="0"/>
      </a:spcAft>
      <a:buClr>
        <a:srgbClr val="FF140A"/>
      </a:buClr>
      <a:buFont typeface="Wingdings" pitchFamily="-65" charset="2"/>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D.Gladis (Cummins)" initials="DG"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00FF"/>
    <a:srgbClr val="FFFF00"/>
    <a:srgbClr val="339966"/>
    <a:srgbClr val="339933"/>
    <a:srgbClr val="FFFFCC"/>
    <a:srgbClr val="FF0000"/>
    <a:srgbClr val="00FF00"/>
    <a:srgbClr val="FF66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96184" autoAdjust="0"/>
  </p:normalViewPr>
  <p:slideViewPr>
    <p:cSldViewPr snapToGrid="0">
      <p:cViewPr>
        <p:scale>
          <a:sx n="100" d="100"/>
          <a:sy n="100" d="100"/>
        </p:scale>
        <p:origin x="-194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37493" cy="465500"/>
          </a:xfrm>
          <a:prstGeom prst="rect">
            <a:avLst/>
          </a:prstGeom>
          <a:noFill/>
          <a:ln w="9525">
            <a:noFill/>
            <a:miter lim="800000"/>
            <a:headEnd/>
            <a:tailEnd/>
          </a:ln>
          <a:effectLst/>
        </p:spPr>
        <p:txBody>
          <a:bodyPr vert="horz" wrap="square" lIns="98828" tIns="49414" rIns="98828" bIns="49414" numCol="1" anchor="t" anchorCtr="0" compatLnSpc="1">
            <a:prstTxWarp prst="textNoShape">
              <a:avLst/>
            </a:prstTxWarp>
          </a:bodyPr>
          <a:lstStyle>
            <a:lvl1pPr algn="l" eaLnBrk="0" hangingPunct="0">
              <a:spcBef>
                <a:spcPct val="0"/>
              </a:spcBef>
              <a:buClrTx/>
              <a:buFontTx/>
              <a:buNone/>
              <a:defRPr sz="1300"/>
            </a:lvl1pPr>
          </a:lstStyle>
          <a:p>
            <a:endParaRPr lang="en-US" dirty="0"/>
          </a:p>
        </p:txBody>
      </p:sp>
      <p:sp>
        <p:nvSpPr>
          <p:cNvPr id="48131" name="Rectangle 3"/>
          <p:cNvSpPr>
            <a:spLocks noGrp="1" noChangeArrowheads="1"/>
          </p:cNvSpPr>
          <p:nvPr>
            <p:ph type="dt" sz="quarter" idx="1"/>
          </p:nvPr>
        </p:nvSpPr>
        <p:spPr bwMode="auto">
          <a:xfrm>
            <a:off x="3971170" y="0"/>
            <a:ext cx="3037493" cy="465500"/>
          </a:xfrm>
          <a:prstGeom prst="rect">
            <a:avLst/>
          </a:prstGeom>
          <a:noFill/>
          <a:ln w="9525">
            <a:noFill/>
            <a:miter lim="800000"/>
            <a:headEnd/>
            <a:tailEnd/>
          </a:ln>
          <a:effectLst/>
        </p:spPr>
        <p:txBody>
          <a:bodyPr vert="horz" wrap="square" lIns="98828" tIns="49414" rIns="98828" bIns="49414" numCol="1" anchor="t" anchorCtr="0" compatLnSpc="1">
            <a:prstTxWarp prst="textNoShape">
              <a:avLst/>
            </a:prstTxWarp>
          </a:bodyPr>
          <a:lstStyle>
            <a:lvl1pPr eaLnBrk="0" hangingPunct="0">
              <a:spcBef>
                <a:spcPct val="0"/>
              </a:spcBef>
              <a:buClrTx/>
              <a:buFontTx/>
              <a:buNone/>
              <a:defRPr sz="1300"/>
            </a:lvl1pPr>
          </a:lstStyle>
          <a:p>
            <a:endParaRPr lang="en-US" dirty="0"/>
          </a:p>
        </p:txBody>
      </p:sp>
      <p:sp>
        <p:nvSpPr>
          <p:cNvPr id="48132" name="Rectangle 4"/>
          <p:cNvSpPr>
            <a:spLocks noGrp="1" noChangeArrowheads="1"/>
          </p:cNvSpPr>
          <p:nvPr>
            <p:ph type="ftr" sz="quarter" idx="2"/>
          </p:nvPr>
        </p:nvSpPr>
        <p:spPr bwMode="auto">
          <a:xfrm>
            <a:off x="0" y="8829202"/>
            <a:ext cx="3037493" cy="465500"/>
          </a:xfrm>
          <a:prstGeom prst="rect">
            <a:avLst/>
          </a:prstGeom>
          <a:noFill/>
          <a:ln w="9525">
            <a:noFill/>
            <a:miter lim="800000"/>
            <a:headEnd/>
            <a:tailEnd/>
          </a:ln>
          <a:effectLst/>
        </p:spPr>
        <p:txBody>
          <a:bodyPr vert="horz" wrap="square" lIns="98828" tIns="49414" rIns="98828" bIns="49414" numCol="1" anchor="b" anchorCtr="0" compatLnSpc="1">
            <a:prstTxWarp prst="textNoShape">
              <a:avLst/>
            </a:prstTxWarp>
          </a:bodyPr>
          <a:lstStyle>
            <a:lvl1pPr algn="l" eaLnBrk="0" hangingPunct="0">
              <a:spcBef>
                <a:spcPct val="0"/>
              </a:spcBef>
              <a:buClrTx/>
              <a:buFontTx/>
              <a:buNone/>
              <a:defRPr sz="1300"/>
            </a:lvl1pPr>
          </a:lstStyle>
          <a:p>
            <a:endParaRPr lang="en-US" dirty="0"/>
          </a:p>
        </p:txBody>
      </p:sp>
      <p:sp>
        <p:nvSpPr>
          <p:cNvPr id="48133" name="Rectangle 5"/>
          <p:cNvSpPr>
            <a:spLocks noGrp="1" noChangeArrowheads="1"/>
          </p:cNvSpPr>
          <p:nvPr>
            <p:ph type="sldNum" sz="quarter" idx="3"/>
          </p:nvPr>
        </p:nvSpPr>
        <p:spPr bwMode="auto">
          <a:xfrm>
            <a:off x="3971170" y="8829202"/>
            <a:ext cx="3037493" cy="465500"/>
          </a:xfrm>
          <a:prstGeom prst="rect">
            <a:avLst/>
          </a:prstGeom>
          <a:noFill/>
          <a:ln w="9525">
            <a:noFill/>
            <a:miter lim="800000"/>
            <a:headEnd/>
            <a:tailEnd/>
          </a:ln>
          <a:effectLst/>
        </p:spPr>
        <p:txBody>
          <a:bodyPr vert="horz" wrap="square" lIns="98828" tIns="49414" rIns="98828" bIns="49414" numCol="1" anchor="b" anchorCtr="0" compatLnSpc="1">
            <a:prstTxWarp prst="textNoShape">
              <a:avLst/>
            </a:prstTxWarp>
          </a:bodyPr>
          <a:lstStyle>
            <a:lvl1pPr eaLnBrk="0" hangingPunct="0">
              <a:spcBef>
                <a:spcPct val="0"/>
              </a:spcBef>
              <a:buClrTx/>
              <a:buFontTx/>
              <a:buNone/>
              <a:defRPr sz="1300"/>
            </a:lvl1pPr>
          </a:lstStyle>
          <a:p>
            <a:fld id="{62544911-7972-461D-9CFB-67E6417998AB}" type="slidenum">
              <a:rPr lang="en-US"/>
              <a:pPr/>
              <a:t>‹#›</a:t>
            </a:fld>
            <a:endParaRPr lang="en-US" dirty="0"/>
          </a:p>
        </p:txBody>
      </p:sp>
    </p:spTree>
    <p:extLst>
      <p:ext uri="{BB962C8B-B14F-4D97-AF65-F5344CB8AC3E}">
        <p14:creationId xmlns:p14="http://schemas.microsoft.com/office/powerpoint/2010/main" val="3702243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7493" cy="465500"/>
          </a:xfrm>
          <a:prstGeom prst="rect">
            <a:avLst/>
          </a:prstGeom>
          <a:noFill/>
          <a:ln w="9525">
            <a:noFill/>
            <a:miter lim="800000"/>
            <a:headEnd/>
            <a:tailEnd/>
          </a:ln>
          <a:effectLst/>
        </p:spPr>
        <p:txBody>
          <a:bodyPr vert="horz" wrap="square" lIns="98828" tIns="49414" rIns="98828" bIns="49414" numCol="1" anchor="t" anchorCtr="0" compatLnSpc="1">
            <a:prstTxWarp prst="textNoShape">
              <a:avLst/>
            </a:prstTxWarp>
          </a:bodyPr>
          <a:lstStyle>
            <a:lvl1pPr algn="l" eaLnBrk="0" hangingPunct="0">
              <a:spcBef>
                <a:spcPct val="0"/>
              </a:spcBef>
              <a:buClrTx/>
              <a:buFontTx/>
              <a:buNone/>
              <a:defRPr sz="1300"/>
            </a:lvl1pPr>
          </a:lstStyle>
          <a:p>
            <a:endParaRPr lang="en-US" dirty="0"/>
          </a:p>
        </p:txBody>
      </p:sp>
      <p:sp>
        <p:nvSpPr>
          <p:cNvPr id="50179" name="Rectangle 3"/>
          <p:cNvSpPr>
            <a:spLocks noGrp="1" noChangeArrowheads="1"/>
          </p:cNvSpPr>
          <p:nvPr>
            <p:ph type="dt" idx="1"/>
          </p:nvPr>
        </p:nvSpPr>
        <p:spPr bwMode="auto">
          <a:xfrm>
            <a:off x="3971170" y="0"/>
            <a:ext cx="3037493" cy="465500"/>
          </a:xfrm>
          <a:prstGeom prst="rect">
            <a:avLst/>
          </a:prstGeom>
          <a:noFill/>
          <a:ln w="9525">
            <a:noFill/>
            <a:miter lim="800000"/>
            <a:headEnd/>
            <a:tailEnd/>
          </a:ln>
          <a:effectLst/>
        </p:spPr>
        <p:txBody>
          <a:bodyPr vert="horz" wrap="square" lIns="98828" tIns="49414" rIns="98828" bIns="49414" numCol="1" anchor="t" anchorCtr="0" compatLnSpc="1">
            <a:prstTxWarp prst="textNoShape">
              <a:avLst/>
            </a:prstTxWarp>
          </a:bodyPr>
          <a:lstStyle>
            <a:lvl1pPr eaLnBrk="0" hangingPunct="0">
              <a:spcBef>
                <a:spcPct val="0"/>
              </a:spcBef>
              <a:buClrTx/>
              <a:buFontTx/>
              <a:buNone/>
              <a:defRPr sz="1300"/>
            </a:lvl1pPr>
          </a:lstStyle>
          <a:p>
            <a:endParaRPr lang="en-US" dirty="0"/>
          </a:p>
        </p:txBody>
      </p:sp>
      <p:sp>
        <p:nvSpPr>
          <p:cNvPr id="5018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50181" name="Rectangle 5"/>
          <p:cNvSpPr>
            <a:spLocks noGrp="1" noChangeArrowheads="1"/>
          </p:cNvSpPr>
          <p:nvPr>
            <p:ph type="body" sz="quarter" idx="3"/>
          </p:nvPr>
        </p:nvSpPr>
        <p:spPr bwMode="auto">
          <a:xfrm>
            <a:off x="700694" y="4415451"/>
            <a:ext cx="5609015" cy="4184399"/>
          </a:xfrm>
          <a:prstGeom prst="rect">
            <a:avLst/>
          </a:prstGeom>
          <a:noFill/>
          <a:ln w="9525">
            <a:noFill/>
            <a:miter lim="800000"/>
            <a:headEnd/>
            <a:tailEnd/>
          </a:ln>
          <a:effectLst/>
        </p:spPr>
        <p:txBody>
          <a:bodyPr vert="horz" wrap="square" lIns="98828" tIns="49414" rIns="98828" bIns="494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2" name="Rectangle 6"/>
          <p:cNvSpPr>
            <a:spLocks noGrp="1" noChangeArrowheads="1"/>
          </p:cNvSpPr>
          <p:nvPr>
            <p:ph type="ftr" sz="quarter" idx="4"/>
          </p:nvPr>
        </p:nvSpPr>
        <p:spPr bwMode="auto">
          <a:xfrm>
            <a:off x="0" y="8829202"/>
            <a:ext cx="3037493" cy="465500"/>
          </a:xfrm>
          <a:prstGeom prst="rect">
            <a:avLst/>
          </a:prstGeom>
          <a:noFill/>
          <a:ln w="9525">
            <a:noFill/>
            <a:miter lim="800000"/>
            <a:headEnd/>
            <a:tailEnd/>
          </a:ln>
          <a:effectLst/>
        </p:spPr>
        <p:txBody>
          <a:bodyPr vert="horz" wrap="square" lIns="98828" tIns="49414" rIns="98828" bIns="49414" numCol="1" anchor="b" anchorCtr="0" compatLnSpc="1">
            <a:prstTxWarp prst="textNoShape">
              <a:avLst/>
            </a:prstTxWarp>
          </a:bodyPr>
          <a:lstStyle>
            <a:lvl1pPr algn="l" eaLnBrk="0" hangingPunct="0">
              <a:spcBef>
                <a:spcPct val="0"/>
              </a:spcBef>
              <a:buClrTx/>
              <a:buFontTx/>
              <a:buNone/>
              <a:defRPr sz="1300"/>
            </a:lvl1pPr>
          </a:lstStyle>
          <a:p>
            <a:endParaRPr lang="en-US" dirty="0"/>
          </a:p>
        </p:txBody>
      </p:sp>
      <p:sp>
        <p:nvSpPr>
          <p:cNvPr id="50183" name="Rectangle 7"/>
          <p:cNvSpPr>
            <a:spLocks noGrp="1" noChangeArrowheads="1"/>
          </p:cNvSpPr>
          <p:nvPr>
            <p:ph type="sldNum" sz="quarter" idx="5"/>
          </p:nvPr>
        </p:nvSpPr>
        <p:spPr bwMode="auto">
          <a:xfrm>
            <a:off x="3971170" y="8829202"/>
            <a:ext cx="3037493" cy="465500"/>
          </a:xfrm>
          <a:prstGeom prst="rect">
            <a:avLst/>
          </a:prstGeom>
          <a:noFill/>
          <a:ln w="9525">
            <a:noFill/>
            <a:miter lim="800000"/>
            <a:headEnd/>
            <a:tailEnd/>
          </a:ln>
          <a:effectLst/>
        </p:spPr>
        <p:txBody>
          <a:bodyPr vert="horz" wrap="square" lIns="98828" tIns="49414" rIns="98828" bIns="49414" numCol="1" anchor="b" anchorCtr="0" compatLnSpc="1">
            <a:prstTxWarp prst="textNoShape">
              <a:avLst/>
            </a:prstTxWarp>
          </a:bodyPr>
          <a:lstStyle>
            <a:lvl1pPr eaLnBrk="0" hangingPunct="0">
              <a:spcBef>
                <a:spcPct val="0"/>
              </a:spcBef>
              <a:buClrTx/>
              <a:buFontTx/>
              <a:buNone/>
              <a:defRPr sz="1300"/>
            </a:lvl1pPr>
          </a:lstStyle>
          <a:p>
            <a:fld id="{5F175A69-64E8-4A05-8A2C-3D4486AC7B6C}" type="slidenum">
              <a:rPr lang="en-US"/>
              <a:pPr/>
              <a:t>‹#›</a:t>
            </a:fld>
            <a:endParaRPr lang="en-US" dirty="0"/>
          </a:p>
        </p:txBody>
      </p:sp>
    </p:spTree>
    <p:extLst>
      <p:ext uri="{BB962C8B-B14F-4D97-AF65-F5344CB8AC3E}">
        <p14:creationId xmlns:p14="http://schemas.microsoft.com/office/powerpoint/2010/main" val="38722414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xfrm>
            <a:off x="934720" y="4415790"/>
            <a:ext cx="5140960" cy="4183380"/>
          </a:xfrm>
          <a:noFill/>
        </p:spPr>
        <p:txBody>
          <a:bodyPr wrap="square" numCol="1" anchor="t" anchorCtr="0" compatLnSpc="1">
            <a:prstTxWarp prst="textNoShape">
              <a:avLst/>
            </a:prstTxWarp>
          </a:bodyPr>
          <a:lstStyle/>
          <a:p>
            <a:pPr eaLnBrk="1" hangingPunct="1"/>
            <a:r>
              <a:rPr lang="en-US" baseline="0" dirty="0" smtClean="0"/>
              <a:t>The MPS dilution system works under both Bernoulli equation and the equations for laminar flow in capillaries. These equations describe the analytical relationship between the sample flow, dilution flows (major and minor) as a function of the inlet temperature and pressure of the sample (exhaust) gas.</a:t>
            </a:r>
          </a:p>
          <a:p>
            <a:pPr eaLnBrk="1" hangingPunct="1"/>
            <a:endParaRPr lang="en-US" baseline="0" dirty="0" smtClean="0"/>
          </a:p>
          <a:p>
            <a:pPr eaLnBrk="1" hangingPunct="1"/>
            <a:r>
              <a:rPr lang="en-US" baseline="0" dirty="0" err="1" smtClean="0"/>
              <a:t>Bernoullis</a:t>
            </a:r>
            <a:r>
              <a:rPr lang="en-US" baseline="0" dirty="0" smtClean="0"/>
              <a:t> equation states that the pressure drop between the inlet and outlet of the diluter must equal the pressure drops across the sample capillary + second transport capillary and the </a:t>
            </a:r>
            <a:r>
              <a:rPr lang="en-US" baseline="0" dirty="0" err="1" smtClean="0"/>
              <a:t>venturi</a:t>
            </a:r>
            <a:r>
              <a:rPr lang="en-US" baseline="0" dirty="0" smtClean="0"/>
              <a:t>. Each of these pressure drops can be calculated from theory and the equations can be re-arranged to calculate the dilution flows (for an assumed total </a:t>
            </a:r>
            <a:r>
              <a:rPr lang="en-US" baseline="0" dirty="0" err="1" smtClean="0"/>
              <a:t>flowrate</a:t>
            </a:r>
            <a:r>
              <a:rPr lang="en-US" baseline="0" dirty="0" smtClean="0"/>
              <a:t>) for ANY sample </a:t>
            </a:r>
            <a:r>
              <a:rPr lang="en-US" baseline="0" dirty="0" err="1" smtClean="0"/>
              <a:t>flowrate</a:t>
            </a:r>
            <a:r>
              <a:rPr lang="en-US" baseline="0" dirty="0" smtClean="0"/>
              <a:t> at ANY temperature or Pressure.</a:t>
            </a:r>
          </a:p>
          <a:p>
            <a:pPr eaLnBrk="1" hangingPunct="1"/>
            <a:endParaRPr lang="en-US" baseline="0" dirty="0" smtClean="0"/>
          </a:p>
          <a:p>
            <a:pPr eaLnBrk="1" hangingPunct="1"/>
            <a:r>
              <a:rPr lang="en-US" baseline="0" dirty="0" smtClean="0"/>
              <a:t>For example, for a given major </a:t>
            </a:r>
            <a:r>
              <a:rPr lang="en-US" baseline="0" dirty="0" err="1" smtClean="0"/>
              <a:t>flowrate</a:t>
            </a:r>
            <a:r>
              <a:rPr lang="en-US" baseline="0" dirty="0" smtClean="0"/>
              <a:t>, the sample flow rate can be changed over a wide range by changing the minor flow rate. This is due to the change in pressure in the primary mixing chamber.  </a:t>
            </a:r>
          </a:p>
          <a:p>
            <a:pPr eaLnBrk="1" hangingPunct="1"/>
            <a:endParaRPr lang="en-US" baseline="0" dirty="0" smtClean="0"/>
          </a:p>
          <a:p>
            <a:pPr eaLnBrk="1" hangingPunct="1"/>
            <a:r>
              <a:rPr lang="en-US" baseline="0" dirty="0" smtClean="0"/>
              <a:t>An example would be as follows:  The major </a:t>
            </a:r>
            <a:r>
              <a:rPr lang="en-US" baseline="0" dirty="0" err="1" smtClean="0"/>
              <a:t>flowrate</a:t>
            </a:r>
            <a:r>
              <a:rPr lang="en-US" baseline="0" dirty="0" smtClean="0"/>
              <a:t> is set to 6 SLPM with generates a “suction pressure” in the </a:t>
            </a:r>
            <a:r>
              <a:rPr lang="en-US" baseline="0" dirty="0" err="1" smtClean="0"/>
              <a:t>venturi</a:t>
            </a:r>
            <a:r>
              <a:rPr lang="en-US" baseline="0" dirty="0" smtClean="0"/>
              <a:t> of 3 </a:t>
            </a:r>
            <a:r>
              <a:rPr lang="en-US" baseline="0" dirty="0" err="1" smtClean="0"/>
              <a:t>kPA</a:t>
            </a:r>
            <a:r>
              <a:rPr lang="en-US" baseline="0" dirty="0" smtClean="0"/>
              <a:t> (0.5rhov2). If </a:t>
            </a:r>
            <a:r>
              <a:rPr lang="en-US" baseline="0" dirty="0" err="1" smtClean="0"/>
              <a:t>Qminor</a:t>
            </a:r>
            <a:r>
              <a:rPr lang="en-US" baseline="0" dirty="0" smtClean="0"/>
              <a:t> is zero then the pressure in the primary mixing chamber will be equal to the balance 3kPa minus the pressure dropped across the secondary capillary</a:t>
            </a:r>
          </a:p>
          <a:p>
            <a:pPr eaLnBrk="1" hangingPunct="1"/>
            <a:endParaRPr lang="en-US" baseline="0" dirty="0" smtClean="0"/>
          </a:p>
          <a:p>
            <a:pPr eaLnBrk="1" hangingPunct="1"/>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47B37-8242-49B2-9C0D-B33E46535B18}" type="slidenum">
              <a:rPr lang="en-US" smtClean="0"/>
              <a:pPr/>
              <a:t>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47B37-8242-49B2-9C0D-B33E46535B18}" type="slidenum">
              <a:rPr lang="en-US" smtClean="0"/>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47B37-8242-49B2-9C0D-B33E46535B18}"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47B37-8242-49B2-9C0D-B33E46535B18}"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47B37-8242-49B2-9C0D-B33E46535B18}" type="slidenum">
              <a:rPr lang="en-US" smtClean="0"/>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47B37-8242-49B2-9C0D-B33E46535B18}"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66825" y="1700213"/>
            <a:ext cx="6681788" cy="788987"/>
          </a:xfrm>
        </p:spPr>
        <p:txBody>
          <a:bodyPr anchor="t"/>
          <a:lstStyle>
            <a:lvl1pPr>
              <a:defRPr sz="3600"/>
            </a:lvl1pPr>
          </a:lstStyle>
          <a:p>
            <a:r>
              <a:rPr lang="en-US" smtClean="0"/>
              <a:t>Click to edit Master title style</a:t>
            </a:r>
            <a:endParaRPr lang="en-US"/>
          </a:p>
        </p:txBody>
      </p:sp>
      <p:sp>
        <p:nvSpPr>
          <p:cNvPr id="7171" name="Rectangle 3"/>
          <p:cNvSpPr>
            <a:spLocks noGrp="1" noChangeArrowheads="1"/>
          </p:cNvSpPr>
          <p:nvPr>
            <p:ph type="subTitle" idx="1"/>
          </p:nvPr>
        </p:nvSpPr>
        <p:spPr>
          <a:xfrm>
            <a:off x="1300163" y="2559050"/>
            <a:ext cx="6651625" cy="903288"/>
          </a:xfrm>
        </p:spPr>
        <p:txBody>
          <a:bodyPr/>
          <a:lstStyle>
            <a:lvl1pPr marL="0" indent="0">
              <a:buFont typeface="Wingdings" pitchFamily="-65" charset="2"/>
              <a:buNone/>
              <a:defRPr sz="2000"/>
            </a:lvl1pPr>
          </a:lstStyle>
          <a:p>
            <a:r>
              <a:rPr lang="en-US" smtClean="0"/>
              <a:t>Click to edit Master subtitle style</a:t>
            </a:r>
            <a:endParaRPr lang="en-US"/>
          </a:p>
        </p:txBody>
      </p:sp>
      <p:sp>
        <p:nvSpPr>
          <p:cNvPr id="7175" name="Rectangle 7"/>
          <p:cNvSpPr>
            <a:spLocks noChangeArrowheads="1"/>
          </p:cNvSpPr>
          <p:nvPr/>
        </p:nvSpPr>
        <p:spPr bwMode="ltGray">
          <a:xfrm>
            <a:off x="0" y="0"/>
            <a:ext cx="914400" cy="6858000"/>
          </a:xfrm>
          <a:prstGeom prst="rect">
            <a:avLst/>
          </a:prstGeom>
          <a:solidFill>
            <a:srgbClr val="EE2C23"/>
          </a:solidFill>
          <a:ln w="9525">
            <a:noFill/>
            <a:miter lim="800000"/>
            <a:headEnd/>
            <a:tailEnd/>
          </a:ln>
          <a:effectLst/>
        </p:spPr>
        <p:txBody>
          <a:bodyPr wrap="none" anchor="ctr"/>
          <a:lstStyle/>
          <a:p>
            <a:endParaRPr lang="en-US" dirty="0"/>
          </a:p>
        </p:txBody>
      </p:sp>
      <p:pic>
        <p:nvPicPr>
          <p:cNvPr id="7183" name="Picture 15" descr="CumminslogoBLACK_1inchTall"/>
          <p:cNvPicPr>
            <a:picLocks noChangeAspect="1" noChangeArrowheads="1"/>
          </p:cNvPicPr>
          <p:nvPr/>
        </p:nvPicPr>
        <p:blipFill>
          <a:blip r:embed="rId2" cstate="screen"/>
          <a:srcRect/>
          <a:stretch>
            <a:fillRect/>
          </a:stretch>
        </p:blipFill>
        <p:spPr bwMode="auto">
          <a:xfrm>
            <a:off x="7759700" y="457200"/>
            <a:ext cx="1079500" cy="938213"/>
          </a:xfrm>
          <a:prstGeom prst="rect">
            <a:avLst/>
          </a:prstGeom>
          <a:noFill/>
        </p:spPr>
      </p:pic>
      <p:pic>
        <p:nvPicPr>
          <p:cNvPr id="7195" name="Picture 27" descr="2003AR_GenSet_Installation_Wyoming MI_DSC_0518-WHITELOGO"/>
          <p:cNvPicPr>
            <a:picLocks noChangeAspect="1" noChangeArrowheads="1"/>
          </p:cNvPicPr>
          <p:nvPr/>
        </p:nvPicPr>
        <p:blipFill>
          <a:blip r:embed="rId3" cstate="screen"/>
          <a:srcRect/>
          <a:stretch>
            <a:fillRect/>
          </a:stretch>
        </p:blipFill>
        <p:spPr bwMode="ltGray">
          <a:xfrm>
            <a:off x="3076575" y="4019550"/>
            <a:ext cx="1876425" cy="2700338"/>
          </a:xfrm>
          <a:prstGeom prst="rect">
            <a:avLst/>
          </a:prstGeom>
          <a:noFill/>
          <a:ln w="9525">
            <a:noFill/>
            <a:miter lim="800000"/>
            <a:headEnd/>
            <a:tailEnd/>
          </a:ln>
        </p:spPr>
      </p:pic>
      <p:pic>
        <p:nvPicPr>
          <p:cNvPr id="7196" name="Picture 28"/>
          <p:cNvPicPr>
            <a:picLocks noChangeAspect="1" noChangeArrowheads="1"/>
          </p:cNvPicPr>
          <p:nvPr/>
        </p:nvPicPr>
        <p:blipFill>
          <a:blip r:embed="rId4" cstate="screen"/>
          <a:srcRect l="754" t="2742" r="1190" b="56"/>
          <a:stretch>
            <a:fillRect/>
          </a:stretch>
        </p:blipFill>
        <p:spPr bwMode="ltGray">
          <a:xfrm>
            <a:off x="5091113" y="4019550"/>
            <a:ext cx="1878012" cy="2700338"/>
          </a:xfrm>
          <a:prstGeom prst="rect">
            <a:avLst/>
          </a:prstGeom>
          <a:noFill/>
          <a:ln w="12700">
            <a:noFill/>
            <a:miter lim="800000"/>
            <a:headEnd/>
            <a:tailEnd/>
          </a:ln>
          <a:effectLst/>
        </p:spPr>
      </p:pic>
      <p:pic>
        <p:nvPicPr>
          <p:cNvPr id="7202" name="Picture 34" descr="QSB6_7_Tier4_Turbo-3Qtr-High_crop307a"/>
          <p:cNvPicPr>
            <a:picLocks noChangeAspect="1" noChangeArrowheads="1"/>
          </p:cNvPicPr>
          <p:nvPr/>
        </p:nvPicPr>
        <p:blipFill>
          <a:blip r:embed="rId5" cstate="screen"/>
          <a:srcRect/>
          <a:stretch>
            <a:fillRect/>
          </a:stretch>
        </p:blipFill>
        <p:spPr bwMode="ltGray">
          <a:xfrm>
            <a:off x="1057275" y="4019550"/>
            <a:ext cx="1871663" cy="2700338"/>
          </a:xfrm>
          <a:prstGeom prst="rect">
            <a:avLst/>
          </a:prstGeom>
          <a:noFill/>
        </p:spPr>
      </p:pic>
      <p:pic>
        <p:nvPicPr>
          <p:cNvPr id="7203" name="Picture 35" descr="Dist_Generic_Directional2x3PPT"/>
          <p:cNvPicPr>
            <a:picLocks noChangeAspect="1" noChangeArrowheads="1"/>
          </p:cNvPicPr>
          <p:nvPr/>
        </p:nvPicPr>
        <p:blipFill>
          <a:blip r:embed="rId6" cstate="screen"/>
          <a:srcRect/>
          <a:stretch>
            <a:fillRect/>
          </a:stretch>
        </p:blipFill>
        <p:spPr bwMode="ltGray">
          <a:xfrm>
            <a:off x="7113588" y="4017963"/>
            <a:ext cx="1873250" cy="270192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chemeClr val="tx1"/>
              </a:solidFill>
            </a:endParaRPr>
          </a:p>
        </p:txBody>
      </p:sp>
      <p:sp>
        <p:nvSpPr>
          <p:cNvPr id="6" name="Slide Number Placeholder 5"/>
          <p:cNvSpPr>
            <a:spLocks noGrp="1"/>
          </p:cNvSpPr>
          <p:nvPr>
            <p:ph type="sldNum" sz="quarter" idx="12"/>
          </p:nvPr>
        </p:nvSpPr>
        <p:spPr>
          <a:xfrm>
            <a:off x="744538" y="6276975"/>
            <a:ext cx="449262" cy="476250"/>
          </a:xfrm>
          <a:prstGeom prst="rect">
            <a:avLst/>
          </a:prstGeom>
        </p:spPr>
        <p:txBody>
          <a:bodyPr/>
          <a:lstStyle>
            <a:lvl1pPr>
              <a:defRPr/>
            </a:lvl1pPr>
          </a:lstStyle>
          <a:p>
            <a:fld id="{0C20296A-2D64-431C-8CB5-76E3702A9510}"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296863"/>
            <a:ext cx="2017713"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1225" y="296863"/>
            <a:ext cx="5905500"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chemeClr val="tx1"/>
              </a:solidFill>
            </a:endParaRPr>
          </a:p>
        </p:txBody>
      </p:sp>
      <p:sp>
        <p:nvSpPr>
          <p:cNvPr id="6" name="Slide Number Placeholder 5"/>
          <p:cNvSpPr>
            <a:spLocks noGrp="1"/>
          </p:cNvSpPr>
          <p:nvPr>
            <p:ph type="sldNum" sz="quarter" idx="12"/>
          </p:nvPr>
        </p:nvSpPr>
        <p:spPr>
          <a:xfrm>
            <a:off x="744538" y="6276975"/>
            <a:ext cx="449262" cy="476250"/>
          </a:xfrm>
          <a:prstGeom prst="rect">
            <a:avLst/>
          </a:prstGeom>
        </p:spPr>
        <p:txBody>
          <a:bodyPr/>
          <a:lstStyle>
            <a:lvl1pPr>
              <a:defRPr/>
            </a:lvl1pPr>
          </a:lstStyle>
          <a:p>
            <a:fld id="{DA25498B-F748-4C14-B31D-BFC94AA68660}"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141413"/>
            <a:ext cx="7315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057400"/>
            <a:ext cx="35814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5814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chemeClr val="tx1"/>
              </a:solidFill>
            </a:endParaRPr>
          </a:p>
        </p:txBody>
      </p:sp>
      <p:sp>
        <p:nvSpPr>
          <p:cNvPr id="6" name="Slide Number Placeholder 5"/>
          <p:cNvSpPr>
            <a:spLocks noGrp="1"/>
          </p:cNvSpPr>
          <p:nvPr>
            <p:ph type="sldNum" sz="quarter" idx="12"/>
          </p:nvPr>
        </p:nvSpPr>
        <p:spPr>
          <a:xfrm>
            <a:off x="744538" y="6276975"/>
            <a:ext cx="449262" cy="476250"/>
          </a:xfrm>
          <a:prstGeom prst="rect">
            <a:avLst/>
          </a:prstGeom>
        </p:spPr>
        <p:txBody>
          <a:bodyPr/>
          <a:lstStyle>
            <a:lvl1pPr>
              <a:defRPr/>
            </a:lvl1pPr>
          </a:lstStyle>
          <a:p>
            <a:fld id="{C7D7B0C0-64C3-4241-A29E-B695F6F4994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25513" y="1395413"/>
            <a:ext cx="3954462" cy="4400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2375" y="1395413"/>
            <a:ext cx="3954463" cy="4400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solidFill>
                <a:schemeClr val="tx1"/>
              </a:solidFill>
            </a:endParaRPr>
          </a:p>
        </p:txBody>
      </p:sp>
      <p:sp>
        <p:nvSpPr>
          <p:cNvPr id="7" name="Slide Number Placeholder 6"/>
          <p:cNvSpPr>
            <a:spLocks noGrp="1"/>
          </p:cNvSpPr>
          <p:nvPr>
            <p:ph type="sldNum" sz="quarter" idx="12"/>
          </p:nvPr>
        </p:nvSpPr>
        <p:spPr>
          <a:xfrm>
            <a:off x="744538" y="6276975"/>
            <a:ext cx="449262" cy="476250"/>
          </a:xfrm>
          <a:prstGeom prst="rect">
            <a:avLst/>
          </a:prstGeom>
        </p:spPr>
        <p:txBody>
          <a:bodyPr/>
          <a:lstStyle>
            <a:lvl1pPr>
              <a:defRPr/>
            </a:lvl1pPr>
          </a:lstStyle>
          <a:p>
            <a:fld id="{C85A8884-DAFD-47E8-AD63-A3FCC5EA9026}"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solidFill>
                <a:schemeClr val="tx1"/>
              </a:solidFill>
            </a:endParaRPr>
          </a:p>
        </p:txBody>
      </p:sp>
      <p:sp>
        <p:nvSpPr>
          <p:cNvPr id="9" name="Slide Number Placeholder 8"/>
          <p:cNvSpPr>
            <a:spLocks noGrp="1"/>
          </p:cNvSpPr>
          <p:nvPr>
            <p:ph type="sldNum" sz="quarter" idx="12"/>
          </p:nvPr>
        </p:nvSpPr>
        <p:spPr>
          <a:xfrm>
            <a:off x="744538" y="6276975"/>
            <a:ext cx="449262" cy="476250"/>
          </a:xfrm>
          <a:prstGeom prst="rect">
            <a:avLst/>
          </a:prstGeom>
        </p:spPr>
        <p:txBody>
          <a:bodyPr/>
          <a:lstStyle>
            <a:lvl1pPr>
              <a:defRPr/>
            </a:lvl1pPr>
          </a:lstStyle>
          <a:p>
            <a:fld id="{24AD5E98-FE64-42AE-9BC1-616291FF7B7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solidFill>
                <a:schemeClr val="tx1"/>
              </a:solidFill>
            </a:endParaRPr>
          </a:p>
        </p:txBody>
      </p:sp>
      <p:sp>
        <p:nvSpPr>
          <p:cNvPr id="5" name="Slide Number Placeholder 4"/>
          <p:cNvSpPr>
            <a:spLocks noGrp="1"/>
          </p:cNvSpPr>
          <p:nvPr>
            <p:ph type="sldNum" sz="quarter" idx="12"/>
          </p:nvPr>
        </p:nvSpPr>
        <p:spPr>
          <a:xfrm>
            <a:off x="744538" y="6276975"/>
            <a:ext cx="449262" cy="476250"/>
          </a:xfrm>
          <a:prstGeom prst="rect">
            <a:avLst/>
          </a:prstGeom>
        </p:spPr>
        <p:txBody>
          <a:bodyPr/>
          <a:lstStyle>
            <a:lvl1pPr>
              <a:defRPr/>
            </a:lvl1pPr>
          </a:lstStyle>
          <a:p>
            <a:fld id="{5B756576-DABF-46CD-9B26-197E78D80D39}"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solidFill>
                <a:schemeClr val="tx1"/>
              </a:solidFill>
            </a:endParaRPr>
          </a:p>
        </p:txBody>
      </p:sp>
      <p:sp>
        <p:nvSpPr>
          <p:cNvPr id="4" name="Slide Number Placeholder 3"/>
          <p:cNvSpPr>
            <a:spLocks noGrp="1"/>
          </p:cNvSpPr>
          <p:nvPr>
            <p:ph type="sldNum" sz="quarter" idx="12"/>
          </p:nvPr>
        </p:nvSpPr>
        <p:spPr>
          <a:xfrm>
            <a:off x="744538" y="6276975"/>
            <a:ext cx="449262" cy="476250"/>
          </a:xfrm>
          <a:prstGeom prst="rect">
            <a:avLst/>
          </a:prstGeom>
        </p:spPr>
        <p:txBody>
          <a:bodyPr/>
          <a:lstStyle>
            <a:lvl1pPr>
              <a:defRPr/>
            </a:lvl1pPr>
          </a:lstStyle>
          <a:p>
            <a:fld id="{2CFE9D3E-43F6-4AE7-8891-9561A48328D8}"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solidFill>
                <a:schemeClr val="tx1"/>
              </a:solidFill>
            </a:endParaRPr>
          </a:p>
        </p:txBody>
      </p:sp>
      <p:sp>
        <p:nvSpPr>
          <p:cNvPr id="7" name="Slide Number Placeholder 6"/>
          <p:cNvSpPr>
            <a:spLocks noGrp="1"/>
          </p:cNvSpPr>
          <p:nvPr>
            <p:ph type="sldNum" sz="quarter" idx="12"/>
          </p:nvPr>
        </p:nvSpPr>
        <p:spPr>
          <a:xfrm>
            <a:off x="744538" y="6276975"/>
            <a:ext cx="449262" cy="476250"/>
          </a:xfrm>
          <a:prstGeom prst="rect">
            <a:avLst/>
          </a:prstGeom>
        </p:spPr>
        <p:txBody>
          <a:bodyPr/>
          <a:lstStyle>
            <a:lvl1pPr>
              <a:defRPr/>
            </a:lvl1pPr>
          </a:lstStyle>
          <a:p>
            <a:fld id="{62E0F6EE-524B-404D-9A54-AF4F7458CC84}"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289050" y="6276975"/>
            <a:ext cx="1643063" cy="47625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solidFill>
                <a:schemeClr val="tx1"/>
              </a:solidFill>
            </a:endParaRPr>
          </a:p>
        </p:txBody>
      </p:sp>
      <p:sp>
        <p:nvSpPr>
          <p:cNvPr id="7" name="Slide Number Placeholder 6"/>
          <p:cNvSpPr>
            <a:spLocks noGrp="1"/>
          </p:cNvSpPr>
          <p:nvPr>
            <p:ph type="sldNum" sz="quarter" idx="12"/>
          </p:nvPr>
        </p:nvSpPr>
        <p:spPr>
          <a:xfrm>
            <a:off x="744538" y="6276975"/>
            <a:ext cx="449262" cy="476250"/>
          </a:xfrm>
          <a:prstGeom prst="rect">
            <a:avLst/>
          </a:prstGeom>
        </p:spPr>
        <p:txBody>
          <a:bodyPr/>
          <a:lstStyle>
            <a:lvl1pPr>
              <a:defRPr/>
            </a:lvl1pPr>
          </a:lstStyle>
          <a:p>
            <a:fld id="{7ADB642A-7A56-4A24-ABCA-6CBA554CE54A}"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6151" name="Rectangle 7"/>
          <p:cNvSpPr>
            <a:spLocks noChangeArrowheads="1"/>
          </p:cNvSpPr>
          <p:nvPr/>
        </p:nvSpPr>
        <p:spPr bwMode="ltGray">
          <a:xfrm>
            <a:off x="0" y="0"/>
            <a:ext cx="660400" cy="6858000"/>
          </a:xfrm>
          <a:prstGeom prst="rect">
            <a:avLst/>
          </a:prstGeom>
          <a:solidFill>
            <a:srgbClr val="EE2E24"/>
          </a:solidFill>
          <a:ln w="9525">
            <a:noFill/>
            <a:miter lim="800000"/>
            <a:headEnd/>
            <a:tailEnd/>
          </a:ln>
          <a:effectLst/>
        </p:spPr>
        <p:txBody>
          <a:bodyPr wrap="none" anchor="ctr"/>
          <a:lstStyle/>
          <a:p>
            <a:endParaRPr lang="en-US" dirty="0"/>
          </a:p>
        </p:txBody>
      </p:sp>
      <p:sp>
        <p:nvSpPr>
          <p:cNvPr id="6146" name="Rectangle 2"/>
          <p:cNvSpPr>
            <a:spLocks noGrp="1" noChangeArrowheads="1"/>
          </p:cNvSpPr>
          <p:nvPr>
            <p:ph type="title"/>
          </p:nvPr>
        </p:nvSpPr>
        <p:spPr bwMode="auto">
          <a:xfrm>
            <a:off x="911225" y="1"/>
            <a:ext cx="8075613" cy="87283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dirty="0" smtClean="0"/>
              <a:t>Click to edit Master title style</a:t>
            </a:r>
          </a:p>
        </p:txBody>
      </p:sp>
      <p:sp>
        <p:nvSpPr>
          <p:cNvPr id="6147" name="Rectangle 3"/>
          <p:cNvSpPr>
            <a:spLocks noGrp="1" noChangeArrowheads="1"/>
          </p:cNvSpPr>
          <p:nvPr>
            <p:ph type="body" idx="1"/>
          </p:nvPr>
        </p:nvSpPr>
        <p:spPr bwMode="auto">
          <a:xfrm>
            <a:off x="925513" y="1097280"/>
            <a:ext cx="8061325" cy="50541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149" name="Rectangle 5"/>
          <p:cNvSpPr>
            <a:spLocks noGrp="1" noChangeArrowheads="1"/>
          </p:cNvSpPr>
          <p:nvPr>
            <p:ph type="ftr" sz="quarter" idx="3"/>
          </p:nvPr>
        </p:nvSpPr>
        <p:spPr bwMode="auto">
          <a:xfrm>
            <a:off x="3076575" y="6276975"/>
            <a:ext cx="4756150" cy="4762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0" hangingPunct="0">
              <a:spcBef>
                <a:spcPct val="0"/>
              </a:spcBef>
              <a:buClrTx/>
              <a:buFontTx/>
              <a:buNone/>
              <a:defRPr sz="1200">
                <a:solidFill>
                  <a:srgbClr val="969696"/>
                </a:solidFill>
              </a:defRPr>
            </a:lvl1pPr>
          </a:lstStyle>
          <a:p>
            <a:endParaRPr lang="en-US" dirty="0">
              <a:solidFill>
                <a:schemeClr val="tx1"/>
              </a:solidFill>
            </a:endParaRPr>
          </a:p>
        </p:txBody>
      </p:sp>
      <p:pic>
        <p:nvPicPr>
          <p:cNvPr id="6159" name="Picture 15" descr="CumminslogoBLACK"/>
          <p:cNvPicPr>
            <a:picLocks noChangeAspect="1" noChangeArrowheads="1"/>
          </p:cNvPicPr>
          <p:nvPr/>
        </p:nvPicPr>
        <p:blipFill>
          <a:blip r:embed="rId14" cstate="screen"/>
          <a:srcRect/>
          <a:stretch>
            <a:fillRect/>
          </a:stretch>
        </p:blipFill>
        <p:spPr bwMode="auto">
          <a:xfrm>
            <a:off x="8237538" y="5957888"/>
            <a:ext cx="785812" cy="785812"/>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algn="l" rtl="0" eaLnBrk="1" fontAlgn="base" hangingPunct="1">
        <a:lnSpc>
          <a:spcPct val="95000"/>
        </a:lnSpc>
        <a:spcBef>
          <a:spcPct val="0"/>
        </a:spcBef>
        <a:spcAft>
          <a:spcPct val="0"/>
        </a:spcAft>
        <a:defRPr sz="3200" b="1">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p:titleStyle>
    <p:body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www.youtube.com/watch?v=yMe7k9NTDQ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1817" y="259888"/>
            <a:ext cx="7047139" cy="3756487"/>
          </a:xfrm>
        </p:spPr>
        <p:txBody>
          <a:bodyPr/>
          <a:lstStyle/>
          <a:p>
            <a:pPr algn="ctr"/>
            <a:r>
              <a:rPr lang="en-US" sz="2200" dirty="0" smtClean="0"/>
              <a:t>Comparison of the SEMTECH ECOSTAR CPM to AVL 483 MSS, AVL 489 APC, and CVS gravimetric PM</a:t>
            </a:r>
            <a:r>
              <a:rPr lang="en-US" sz="2800" b="0" dirty="0" smtClean="0"/>
              <a:t/>
            </a:r>
            <a:br>
              <a:rPr lang="en-US" sz="2800" b="0" dirty="0" smtClean="0"/>
            </a:br>
            <a:r>
              <a:rPr lang="en-US" sz="3000" b="0" dirty="0" smtClean="0"/>
              <a:t/>
            </a:r>
            <a:br>
              <a:rPr lang="en-US" sz="3000" b="0" dirty="0" smtClean="0"/>
            </a:br>
            <a:r>
              <a:rPr lang="en-US" sz="3000" b="0" dirty="0" smtClean="0"/>
              <a:t/>
            </a:r>
            <a:br>
              <a:rPr lang="en-US" sz="3000" b="0" dirty="0" smtClean="0"/>
            </a:br>
            <a:r>
              <a:rPr lang="en-US" sz="3000" dirty="0" smtClean="0"/>
              <a:t/>
            </a:r>
            <a:br>
              <a:rPr lang="en-US" sz="3000" dirty="0" smtClean="0"/>
            </a:br>
            <a:r>
              <a:rPr lang="en-US" sz="2000" dirty="0" smtClean="0"/>
              <a:t>2014 PEMS Conference and Workshop</a:t>
            </a:r>
            <a:br>
              <a:rPr lang="en-US" sz="2000" dirty="0" smtClean="0"/>
            </a:br>
            <a:r>
              <a:rPr lang="en-US" sz="2000" dirty="0" smtClean="0"/>
              <a:t>April 3</a:t>
            </a:r>
            <a:r>
              <a:rPr lang="en-US" sz="2000" baseline="30000" dirty="0"/>
              <a:t>r</a:t>
            </a:r>
            <a:r>
              <a:rPr lang="en-US" sz="2000" baseline="30000" dirty="0" smtClean="0"/>
              <a:t>d</a:t>
            </a:r>
            <a:r>
              <a:rPr lang="en-US" sz="2000" dirty="0" smtClean="0"/>
              <a:t> 2014</a:t>
            </a:r>
            <a:br>
              <a:rPr lang="en-US" sz="2000" dirty="0" smtClean="0"/>
            </a:br>
            <a:r>
              <a:rPr lang="en-US" sz="3000" dirty="0" smtClean="0"/>
              <a:t/>
            </a:r>
            <a:br>
              <a:rPr lang="en-US" sz="3000" dirty="0" smtClean="0"/>
            </a:br>
            <a:r>
              <a:rPr lang="en-US" sz="1800" b="0" dirty="0" smtClean="0"/>
              <a:t>Presented by: </a:t>
            </a:r>
            <a:r>
              <a:rPr lang="en-US" sz="1800" b="0" dirty="0"/>
              <a:t>Tanfeng (Sam) Cao</a:t>
            </a:r>
            <a:r>
              <a:rPr lang="en-US" sz="1800" b="0" dirty="0" smtClean="0"/>
              <a:t/>
            </a:r>
            <a:br>
              <a:rPr lang="en-US" sz="1800" b="0" dirty="0" smtClean="0"/>
            </a:br>
            <a:r>
              <a:rPr lang="en-US" sz="1800" b="0" dirty="0" smtClean="0"/>
              <a:t>Co-authors</a:t>
            </a:r>
            <a:r>
              <a:rPr lang="en-US" sz="1800" b="0" dirty="0"/>
              <a:t>:</a:t>
            </a:r>
            <a:r>
              <a:rPr lang="en-US" sz="1800" b="0" dirty="0" smtClean="0"/>
              <a:t> Shirish Shimpi, Kevin Bouma, and David Booker</a:t>
            </a:r>
            <a:r>
              <a:rPr lang="en-US" sz="3000" dirty="0" smtClean="0"/>
              <a:t/>
            </a:r>
            <a:br>
              <a:rPr lang="en-US" sz="3000" dirty="0" smtClean="0"/>
            </a:br>
            <a:r>
              <a:rPr lang="en-US" sz="3000" dirty="0" smtClean="0"/>
              <a:t/>
            </a:r>
            <a:br>
              <a:rPr lang="en-US" sz="3000" dirty="0" smtClean="0"/>
            </a:br>
            <a:endParaRPr lang="en-US" sz="2400" b="1" dirty="0"/>
          </a:p>
        </p:txBody>
      </p:sp>
      <p:pic>
        <p:nvPicPr>
          <p:cNvPr id="5" name="Picture 11" descr="QSK60 Tier 2 Single_Stage_2x3PPT.jpg"/>
          <p:cNvPicPr>
            <a:picLocks noChangeAspect="1"/>
          </p:cNvPicPr>
          <p:nvPr/>
        </p:nvPicPr>
        <p:blipFill>
          <a:blip r:embed="rId2" cstate="screen"/>
          <a:srcRect/>
          <a:stretch>
            <a:fillRect/>
          </a:stretch>
        </p:blipFill>
        <p:spPr bwMode="ltGray">
          <a:xfrm>
            <a:off x="7110413" y="4016375"/>
            <a:ext cx="1876425"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914400" y="342915"/>
            <a:ext cx="7707086" cy="382587"/>
          </a:xfrm>
        </p:spPr>
        <p:txBody>
          <a:bodyPr/>
          <a:lstStyle/>
          <a:p>
            <a:pPr eaLnBrk="1" hangingPunct="1"/>
            <a:r>
              <a:rPr lang="en-US" sz="2400" dirty="0" smtClean="0"/>
              <a:t>Real time data confirmed excellent repeatability</a:t>
            </a:r>
          </a:p>
        </p:txBody>
      </p:sp>
      <p:sp>
        <p:nvSpPr>
          <p:cNvPr id="211971" name="Rectangle 3"/>
          <p:cNvSpPr>
            <a:spLocks noGrp="1" noChangeArrowheads="1"/>
          </p:cNvSpPr>
          <p:nvPr>
            <p:ph type="body" sz="half" idx="1"/>
          </p:nvPr>
        </p:nvSpPr>
        <p:spPr>
          <a:xfrm>
            <a:off x="457200" y="877902"/>
            <a:ext cx="8305800" cy="4724400"/>
          </a:xfrm>
        </p:spPr>
        <p:txBody>
          <a:bodyPr/>
          <a:lstStyle/>
          <a:p>
            <a:pPr lvl="2">
              <a:lnSpc>
                <a:spcPct val="90000"/>
              </a:lnSpc>
              <a:spcBef>
                <a:spcPts val="600"/>
              </a:spcBef>
            </a:pPr>
            <a:endParaRPr lang="en-US" sz="1400" b="1" dirty="0" smtClean="0"/>
          </a:p>
          <a:p>
            <a:pPr lvl="2">
              <a:lnSpc>
                <a:spcPct val="90000"/>
              </a:lnSpc>
              <a:spcBef>
                <a:spcPts val="600"/>
              </a:spcBef>
            </a:pPr>
            <a:endParaRPr lang="en-US" sz="1600" b="1"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295" y="853939"/>
            <a:ext cx="82200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txBox="1">
            <a:spLocks noChangeArrowheads="1"/>
          </p:cNvSpPr>
          <p:nvPr/>
        </p:nvSpPr>
        <p:spPr bwMode="auto">
          <a:xfrm>
            <a:off x="785456" y="5657629"/>
            <a:ext cx="8305800" cy="7518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1800" b="1" kern="0" dirty="0" smtClean="0"/>
              <a:t>CPM COV</a:t>
            </a:r>
            <a:r>
              <a:rPr lang="en-US" sz="1800" b="1" kern="0" dirty="0"/>
              <a:t> </a:t>
            </a:r>
            <a:r>
              <a:rPr lang="en-US" sz="1800" b="1" kern="0" dirty="0" smtClean="0"/>
              <a:t>1.2% to 2.7%</a:t>
            </a:r>
            <a:endParaRPr lang="en-US" sz="1600" b="1" kern="0" dirty="0" smtClean="0"/>
          </a:p>
          <a:p>
            <a:pPr marL="693737" lvl="2" indent="0">
              <a:lnSpc>
                <a:spcPct val="90000"/>
              </a:lnSpc>
              <a:spcBef>
                <a:spcPts val="600"/>
              </a:spcBef>
              <a:buFontTx/>
              <a:buNone/>
            </a:pPr>
            <a:endParaRPr lang="en-US" sz="1400" b="1" kern="0" dirty="0" smtClean="0"/>
          </a:p>
          <a:p>
            <a:pPr lvl="2">
              <a:lnSpc>
                <a:spcPct val="90000"/>
              </a:lnSpc>
              <a:spcBef>
                <a:spcPts val="600"/>
              </a:spcBef>
              <a:buFontTx/>
            </a:pPr>
            <a:endParaRPr lang="en-US" sz="1600" b="1" kern="0" dirty="0" smtClean="0"/>
          </a:p>
          <a:p>
            <a:pPr marL="977900" lvl="3" indent="0">
              <a:lnSpc>
                <a:spcPct val="90000"/>
              </a:lnSpc>
              <a:spcBef>
                <a:spcPts val="600"/>
              </a:spcBef>
              <a:buClrTx/>
              <a:buFontTx/>
              <a:buNone/>
            </a:pPr>
            <a:endParaRPr lang="en-US" sz="1400" b="1" kern="0" dirty="0" smtClean="0"/>
          </a:p>
          <a:p>
            <a:pPr lvl="1">
              <a:lnSpc>
                <a:spcPct val="90000"/>
              </a:lnSpc>
              <a:spcBef>
                <a:spcPts val="600"/>
              </a:spcBef>
            </a:pPr>
            <a:endParaRPr lang="en-US" sz="1800" b="1" kern="0" dirty="0" smtClean="0"/>
          </a:p>
        </p:txBody>
      </p:sp>
    </p:spTree>
    <p:extLst>
      <p:ext uri="{BB962C8B-B14F-4D97-AF65-F5344CB8AC3E}">
        <p14:creationId xmlns:p14="http://schemas.microsoft.com/office/powerpoint/2010/main" val="3968210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538" y="539439"/>
            <a:ext cx="6827520" cy="622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0" name="Rectangle 2"/>
          <p:cNvSpPr>
            <a:spLocks noGrp="1" noChangeArrowheads="1"/>
          </p:cNvSpPr>
          <p:nvPr>
            <p:ph type="title"/>
          </p:nvPr>
        </p:nvSpPr>
        <p:spPr>
          <a:xfrm>
            <a:off x="834057" y="119411"/>
            <a:ext cx="7315200" cy="382587"/>
          </a:xfrm>
        </p:spPr>
        <p:txBody>
          <a:bodyPr/>
          <a:lstStyle/>
          <a:p>
            <a:pPr eaLnBrk="1" hangingPunct="1"/>
            <a:r>
              <a:rPr lang="en-US" sz="2400" dirty="0" smtClean="0"/>
              <a:t>CPM bsPM &amp; bsPN slightly higher than reference</a:t>
            </a:r>
          </a:p>
        </p:txBody>
      </p:sp>
      <p:sp>
        <p:nvSpPr>
          <p:cNvPr id="211971" name="Rectangle 3"/>
          <p:cNvSpPr>
            <a:spLocks noGrp="1" noChangeArrowheads="1"/>
          </p:cNvSpPr>
          <p:nvPr>
            <p:ph type="body" sz="half" idx="1"/>
          </p:nvPr>
        </p:nvSpPr>
        <p:spPr>
          <a:xfrm>
            <a:off x="457200" y="877902"/>
            <a:ext cx="8305800" cy="4724400"/>
          </a:xfrm>
        </p:spPr>
        <p:txBody>
          <a:bodyPr/>
          <a:lstStyle/>
          <a:p>
            <a:pPr lvl="2">
              <a:lnSpc>
                <a:spcPct val="90000"/>
              </a:lnSpc>
              <a:spcBef>
                <a:spcPts val="600"/>
              </a:spcBef>
            </a:pPr>
            <a:endParaRPr lang="en-US" sz="1400" b="1" dirty="0" smtClean="0"/>
          </a:p>
          <a:p>
            <a:pPr lvl="2">
              <a:lnSpc>
                <a:spcPct val="90000"/>
              </a:lnSpc>
              <a:spcBef>
                <a:spcPts val="600"/>
              </a:spcBef>
            </a:pPr>
            <a:endParaRPr lang="en-US" sz="1600" b="1" dirty="0" smtClean="0"/>
          </a:p>
        </p:txBody>
      </p:sp>
      <p:sp>
        <p:nvSpPr>
          <p:cNvPr id="5" name="Rounded Rectangle 4"/>
          <p:cNvSpPr/>
          <p:nvPr/>
        </p:nvSpPr>
        <p:spPr bwMode="auto">
          <a:xfrm>
            <a:off x="2203269" y="1571897"/>
            <a:ext cx="3474720" cy="313509"/>
          </a:xfrm>
          <a:prstGeom prst="round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ounded Rectangle 10"/>
          <p:cNvSpPr/>
          <p:nvPr/>
        </p:nvSpPr>
        <p:spPr bwMode="auto">
          <a:xfrm>
            <a:off x="2342605" y="4164483"/>
            <a:ext cx="1062447" cy="422366"/>
          </a:xfrm>
          <a:prstGeom prst="round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6" name="TextBox 5"/>
          <p:cNvSpPr txBox="1"/>
          <p:nvPr/>
        </p:nvSpPr>
        <p:spPr>
          <a:xfrm>
            <a:off x="3135085" y="1050165"/>
            <a:ext cx="1201783" cy="369332"/>
          </a:xfrm>
          <a:prstGeom prst="rect">
            <a:avLst/>
          </a:prstGeom>
          <a:noFill/>
        </p:spPr>
        <p:txBody>
          <a:bodyPr wrap="square" rtlCol="0">
            <a:spAutoFit/>
          </a:bodyPr>
          <a:lstStyle/>
          <a:p>
            <a:r>
              <a:rPr lang="en-US" dirty="0" smtClean="0"/>
              <a:t>+</a:t>
            </a:r>
            <a:r>
              <a:rPr lang="en-US" b="1" dirty="0" smtClean="0"/>
              <a:t>19</a:t>
            </a:r>
            <a:r>
              <a:rPr lang="en-US" dirty="0" smtClean="0"/>
              <a:t>%</a:t>
            </a:r>
            <a:endParaRPr lang="en-US" dirty="0"/>
          </a:p>
        </p:txBody>
      </p:sp>
      <p:sp>
        <p:nvSpPr>
          <p:cNvPr id="12" name="TextBox 11"/>
          <p:cNvSpPr txBox="1"/>
          <p:nvPr/>
        </p:nvSpPr>
        <p:spPr>
          <a:xfrm>
            <a:off x="5978434" y="1050165"/>
            <a:ext cx="1201783" cy="369332"/>
          </a:xfrm>
          <a:prstGeom prst="rect">
            <a:avLst/>
          </a:prstGeom>
          <a:noFill/>
        </p:spPr>
        <p:txBody>
          <a:bodyPr wrap="square" rtlCol="0">
            <a:spAutoFit/>
          </a:bodyPr>
          <a:lstStyle/>
          <a:p>
            <a:r>
              <a:rPr lang="en-US" dirty="0" smtClean="0"/>
              <a:t>-8%</a:t>
            </a:r>
            <a:endParaRPr lang="en-US" dirty="0"/>
          </a:p>
        </p:txBody>
      </p:sp>
      <p:sp>
        <p:nvSpPr>
          <p:cNvPr id="13" name="TextBox 12"/>
          <p:cNvSpPr txBox="1"/>
          <p:nvPr/>
        </p:nvSpPr>
        <p:spPr>
          <a:xfrm>
            <a:off x="4907280" y="3979817"/>
            <a:ext cx="1201783" cy="369332"/>
          </a:xfrm>
          <a:prstGeom prst="rect">
            <a:avLst/>
          </a:prstGeom>
          <a:noFill/>
        </p:spPr>
        <p:txBody>
          <a:bodyPr wrap="square" rtlCol="0">
            <a:spAutoFit/>
          </a:bodyPr>
          <a:lstStyle/>
          <a:p>
            <a:r>
              <a:rPr lang="en-US" b="1" dirty="0" smtClean="0"/>
              <a:t>+35%</a:t>
            </a:r>
            <a:endParaRPr lang="en-US" b="1" dirty="0"/>
          </a:p>
        </p:txBody>
      </p:sp>
      <p:sp>
        <p:nvSpPr>
          <p:cNvPr id="14" name="TextBox 13"/>
          <p:cNvSpPr txBox="1"/>
          <p:nvPr/>
        </p:nvSpPr>
        <p:spPr>
          <a:xfrm>
            <a:off x="2203269" y="3810000"/>
            <a:ext cx="1201783" cy="369332"/>
          </a:xfrm>
          <a:prstGeom prst="rect">
            <a:avLst/>
          </a:prstGeom>
          <a:noFill/>
        </p:spPr>
        <p:txBody>
          <a:bodyPr wrap="square" rtlCol="0">
            <a:spAutoFit/>
          </a:bodyPr>
          <a:lstStyle/>
          <a:p>
            <a:r>
              <a:rPr lang="en-US" b="1" dirty="0" smtClean="0"/>
              <a:t>+50%</a:t>
            </a:r>
            <a:endParaRPr lang="en-US" b="1" dirty="0"/>
          </a:p>
        </p:txBody>
      </p:sp>
      <p:sp>
        <p:nvSpPr>
          <p:cNvPr id="15" name="Rounded Rectangle 14"/>
          <p:cNvSpPr/>
          <p:nvPr/>
        </p:nvSpPr>
        <p:spPr bwMode="auto">
          <a:xfrm>
            <a:off x="5939246" y="2037806"/>
            <a:ext cx="1584960" cy="422366"/>
          </a:xfrm>
          <a:prstGeom prst="round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6" name="Rounded Rectangle 15"/>
          <p:cNvSpPr/>
          <p:nvPr/>
        </p:nvSpPr>
        <p:spPr bwMode="auto">
          <a:xfrm>
            <a:off x="3527244" y="4430094"/>
            <a:ext cx="3749856" cy="313509"/>
          </a:xfrm>
          <a:prstGeom prst="round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7" name="TextBox 16"/>
          <p:cNvSpPr txBox="1"/>
          <p:nvPr/>
        </p:nvSpPr>
        <p:spPr>
          <a:xfrm>
            <a:off x="230505" y="680833"/>
            <a:ext cx="1201783" cy="369332"/>
          </a:xfrm>
          <a:prstGeom prst="rect">
            <a:avLst/>
          </a:prstGeom>
          <a:noFill/>
        </p:spPr>
        <p:txBody>
          <a:bodyPr wrap="square" rtlCol="0">
            <a:spAutoFit/>
          </a:bodyPr>
          <a:lstStyle/>
          <a:p>
            <a:r>
              <a:rPr lang="en-US" b="1" dirty="0" smtClean="0"/>
              <a:t>Mass</a:t>
            </a:r>
            <a:endParaRPr lang="en-US" b="1" dirty="0"/>
          </a:p>
        </p:txBody>
      </p:sp>
      <p:sp>
        <p:nvSpPr>
          <p:cNvPr id="18" name="TextBox 17"/>
          <p:cNvSpPr txBox="1"/>
          <p:nvPr/>
        </p:nvSpPr>
        <p:spPr>
          <a:xfrm>
            <a:off x="506729" y="3610485"/>
            <a:ext cx="1201783" cy="369332"/>
          </a:xfrm>
          <a:prstGeom prst="rect">
            <a:avLst/>
          </a:prstGeom>
          <a:noFill/>
        </p:spPr>
        <p:txBody>
          <a:bodyPr wrap="square" rtlCol="0">
            <a:spAutoFit/>
          </a:bodyPr>
          <a:lstStyle/>
          <a:p>
            <a:r>
              <a:rPr lang="en-US" b="1" dirty="0" smtClean="0"/>
              <a:t>Number</a:t>
            </a:r>
            <a:endParaRPr lang="en-US" b="1" dirty="0"/>
          </a:p>
        </p:txBody>
      </p:sp>
    </p:spTree>
    <p:extLst>
      <p:ext uri="{BB962C8B-B14F-4D97-AF65-F5344CB8AC3E}">
        <p14:creationId xmlns:p14="http://schemas.microsoft.com/office/powerpoint/2010/main" val="1869198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785456" y="214568"/>
            <a:ext cx="8541424" cy="382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2400" b="1" kern="0" noProof="0" dirty="0" err="1" smtClean="0">
                <a:latin typeface="+mj-lt"/>
                <a:ea typeface="+mj-ea"/>
                <a:cs typeface="+mj-cs"/>
              </a:rPr>
              <a:t>Iss</a:t>
            </a:r>
            <a:r>
              <a:rPr lang="en-US" sz="2400" b="1" kern="0" dirty="0" err="1" smtClean="0">
                <a:latin typeface="+mj-lt"/>
                <a:ea typeface="+mj-ea"/>
                <a:cs typeface="+mj-cs"/>
              </a:rPr>
              <a:t>ue</a:t>
            </a:r>
            <a:r>
              <a:rPr lang="en-US" sz="2400" b="1" kern="0" dirty="0" smtClean="0">
                <a:latin typeface="+mj-lt"/>
                <a:ea typeface="+mj-ea"/>
                <a:cs typeface="+mj-cs"/>
              </a:rPr>
              <a:t>: </a:t>
            </a:r>
            <a:r>
              <a:rPr lang="en-US" sz="2400" b="1" kern="0" noProof="0" dirty="0" smtClean="0">
                <a:latin typeface="+mj-lt"/>
                <a:ea typeface="+mj-ea"/>
                <a:cs typeface="+mj-cs"/>
              </a:rPr>
              <a:t>bsPM comparison </a:t>
            </a:r>
            <a:r>
              <a:rPr lang="en-US" sz="2400" b="1" kern="0" dirty="0" smtClean="0">
                <a:latin typeface="+mj-lt"/>
                <a:ea typeface="+mj-ea"/>
                <a:cs typeface="+mj-cs"/>
              </a:rPr>
              <a:t>showed inconsistent deviations</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12" name="Rectangle 3"/>
          <p:cNvSpPr txBox="1">
            <a:spLocks noChangeArrowheads="1"/>
          </p:cNvSpPr>
          <p:nvPr/>
        </p:nvSpPr>
        <p:spPr bwMode="auto">
          <a:xfrm>
            <a:off x="846416" y="4805048"/>
            <a:ext cx="3444604" cy="17677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2000" b="1" kern="0" dirty="0" smtClean="0"/>
              <a:t>CPM deviations to CVS</a:t>
            </a:r>
          </a:p>
          <a:p>
            <a:pPr lvl="2">
              <a:lnSpc>
                <a:spcPct val="90000"/>
              </a:lnSpc>
              <a:spcBef>
                <a:spcPts val="600"/>
              </a:spcBef>
              <a:buFontTx/>
            </a:pPr>
            <a:r>
              <a:rPr lang="en-US" sz="1800" b="1" kern="0" dirty="0" smtClean="0"/>
              <a:t>5 FTPs: +19%</a:t>
            </a:r>
          </a:p>
          <a:p>
            <a:pPr lvl="2">
              <a:lnSpc>
                <a:spcPct val="90000"/>
              </a:lnSpc>
              <a:spcBef>
                <a:spcPts val="600"/>
              </a:spcBef>
              <a:buFontTx/>
            </a:pPr>
            <a:r>
              <a:rPr lang="en-US" sz="1800" b="1" kern="0" dirty="0" smtClean="0"/>
              <a:t>2 RMCSETs: -9%</a:t>
            </a:r>
          </a:p>
          <a:p>
            <a:pPr lvl="2">
              <a:lnSpc>
                <a:spcPct val="90000"/>
              </a:lnSpc>
              <a:spcBef>
                <a:spcPts val="600"/>
              </a:spcBef>
              <a:buFontTx/>
            </a:pPr>
            <a:endParaRPr lang="en-US" sz="1600" b="1" kern="0" dirty="0"/>
          </a:p>
          <a:p>
            <a:pPr lvl="1">
              <a:lnSpc>
                <a:spcPct val="90000"/>
              </a:lnSpc>
              <a:spcBef>
                <a:spcPts val="600"/>
              </a:spcBef>
              <a:buFontTx/>
            </a:pPr>
            <a:endParaRPr lang="en-US" sz="1800" b="1" kern="0" dirty="0" smtClean="0"/>
          </a:p>
          <a:p>
            <a:pPr marL="693737" lvl="2" indent="0">
              <a:lnSpc>
                <a:spcPct val="90000"/>
              </a:lnSpc>
              <a:spcBef>
                <a:spcPts val="600"/>
              </a:spcBef>
              <a:buNone/>
            </a:pPr>
            <a:endParaRPr lang="en-US" sz="1600" b="1" kern="0" dirty="0" smtClean="0"/>
          </a:p>
          <a:p>
            <a:pPr lvl="2">
              <a:lnSpc>
                <a:spcPct val="90000"/>
              </a:lnSpc>
              <a:spcBef>
                <a:spcPts val="600"/>
              </a:spcBef>
              <a:buFontTx/>
            </a:pPr>
            <a:endParaRPr lang="en-US" sz="1600" b="1" kern="0" dirty="0" smtClean="0"/>
          </a:p>
          <a:p>
            <a:pPr marL="693737" lvl="2" indent="0">
              <a:lnSpc>
                <a:spcPct val="90000"/>
              </a:lnSpc>
              <a:spcBef>
                <a:spcPts val="600"/>
              </a:spcBef>
              <a:buFontTx/>
              <a:buNone/>
            </a:pPr>
            <a:endParaRPr lang="en-US" sz="1400" b="1" kern="0" dirty="0" smtClean="0"/>
          </a:p>
          <a:p>
            <a:pPr lvl="2">
              <a:lnSpc>
                <a:spcPct val="90000"/>
              </a:lnSpc>
              <a:spcBef>
                <a:spcPts val="600"/>
              </a:spcBef>
              <a:buFontTx/>
            </a:pPr>
            <a:endParaRPr lang="en-US" sz="1600" b="1" kern="0" dirty="0" smtClean="0"/>
          </a:p>
          <a:p>
            <a:pPr marL="977900" lvl="3" indent="0">
              <a:lnSpc>
                <a:spcPct val="90000"/>
              </a:lnSpc>
              <a:spcBef>
                <a:spcPts val="600"/>
              </a:spcBef>
              <a:buClrTx/>
              <a:buFontTx/>
              <a:buNone/>
            </a:pPr>
            <a:endParaRPr lang="en-US" sz="1400" b="1" kern="0" dirty="0" smtClean="0"/>
          </a:p>
          <a:p>
            <a:pPr lvl="1">
              <a:lnSpc>
                <a:spcPct val="90000"/>
              </a:lnSpc>
              <a:spcBef>
                <a:spcPts val="600"/>
              </a:spcBef>
            </a:pPr>
            <a:endParaRPr lang="en-US" sz="1800" b="1" kern="0" dirty="0" smtClean="0"/>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56" y="761295"/>
            <a:ext cx="8229600" cy="4046220"/>
          </a:xfrm>
          <a:prstGeom prst="rect">
            <a:avLst/>
          </a:prstGeom>
          <a:noFill/>
          <a:ln>
            <a:noFill/>
          </a:ln>
        </p:spPr>
      </p:pic>
      <p:sp>
        <p:nvSpPr>
          <p:cNvPr id="14" name="Rectangle 3"/>
          <p:cNvSpPr txBox="1">
            <a:spLocks noChangeArrowheads="1"/>
          </p:cNvSpPr>
          <p:nvPr/>
        </p:nvSpPr>
        <p:spPr bwMode="auto">
          <a:xfrm>
            <a:off x="4838932" y="4807515"/>
            <a:ext cx="3444604" cy="17677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2000" b="1" kern="0" dirty="0" smtClean="0"/>
              <a:t>MSS deviations to CVS</a:t>
            </a:r>
          </a:p>
          <a:p>
            <a:pPr lvl="2">
              <a:lnSpc>
                <a:spcPct val="90000"/>
              </a:lnSpc>
              <a:spcBef>
                <a:spcPts val="600"/>
              </a:spcBef>
              <a:buFontTx/>
            </a:pPr>
            <a:r>
              <a:rPr lang="en-US" sz="1800" b="1" kern="0" dirty="0" smtClean="0"/>
              <a:t>5 FTPs: -38%</a:t>
            </a:r>
          </a:p>
          <a:p>
            <a:pPr lvl="2">
              <a:lnSpc>
                <a:spcPct val="90000"/>
              </a:lnSpc>
              <a:spcBef>
                <a:spcPts val="600"/>
              </a:spcBef>
              <a:buFontTx/>
            </a:pPr>
            <a:r>
              <a:rPr lang="en-US" sz="1800" b="1" kern="0" dirty="0" smtClean="0"/>
              <a:t>2 RMCSETs: -37%</a:t>
            </a:r>
          </a:p>
          <a:p>
            <a:pPr lvl="2">
              <a:lnSpc>
                <a:spcPct val="90000"/>
              </a:lnSpc>
              <a:spcBef>
                <a:spcPts val="600"/>
              </a:spcBef>
              <a:buFontTx/>
            </a:pPr>
            <a:endParaRPr lang="en-US" sz="1800" b="1" kern="0" dirty="0"/>
          </a:p>
          <a:p>
            <a:pPr lvl="1">
              <a:lnSpc>
                <a:spcPct val="90000"/>
              </a:lnSpc>
              <a:spcBef>
                <a:spcPts val="600"/>
              </a:spcBef>
              <a:buFontTx/>
            </a:pPr>
            <a:endParaRPr lang="en-US" sz="1800" b="1" kern="0" dirty="0" smtClean="0"/>
          </a:p>
          <a:p>
            <a:pPr marL="693737" lvl="2" indent="0">
              <a:lnSpc>
                <a:spcPct val="90000"/>
              </a:lnSpc>
              <a:spcBef>
                <a:spcPts val="600"/>
              </a:spcBef>
              <a:buNone/>
            </a:pPr>
            <a:endParaRPr lang="en-US" sz="1600" b="1" kern="0" dirty="0" smtClean="0"/>
          </a:p>
          <a:p>
            <a:pPr lvl="2">
              <a:lnSpc>
                <a:spcPct val="90000"/>
              </a:lnSpc>
              <a:spcBef>
                <a:spcPts val="600"/>
              </a:spcBef>
              <a:buFontTx/>
            </a:pPr>
            <a:endParaRPr lang="en-US" sz="1600" b="1" kern="0" dirty="0" smtClean="0"/>
          </a:p>
          <a:p>
            <a:pPr marL="693737" lvl="2" indent="0">
              <a:lnSpc>
                <a:spcPct val="90000"/>
              </a:lnSpc>
              <a:spcBef>
                <a:spcPts val="600"/>
              </a:spcBef>
              <a:buFontTx/>
              <a:buNone/>
            </a:pPr>
            <a:endParaRPr lang="en-US" sz="1400" b="1" kern="0" dirty="0" smtClean="0"/>
          </a:p>
          <a:p>
            <a:pPr lvl="2">
              <a:lnSpc>
                <a:spcPct val="90000"/>
              </a:lnSpc>
              <a:spcBef>
                <a:spcPts val="600"/>
              </a:spcBef>
              <a:buFontTx/>
            </a:pPr>
            <a:endParaRPr lang="en-US" sz="1600" b="1" kern="0" dirty="0" smtClean="0"/>
          </a:p>
          <a:p>
            <a:pPr marL="977900" lvl="3" indent="0">
              <a:lnSpc>
                <a:spcPct val="90000"/>
              </a:lnSpc>
              <a:spcBef>
                <a:spcPts val="600"/>
              </a:spcBef>
              <a:buClrTx/>
              <a:buFontTx/>
              <a:buNone/>
            </a:pPr>
            <a:endParaRPr lang="en-US" sz="1400" b="1" kern="0" dirty="0" smtClean="0"/>
          </a:p>
          <a:p>
            <a:pPr lvl="1">
              <a:lnSpc>
                <a:spcPct val="90000"/>
              </a:lnSpc>
              <a:spcBef>
                <a:spcPts val="600"/>
              </a:spcBef>
            </a:pPr>
            <a:endParaRPr lang="en-US" sz="1800" b="1" kern="0" dirty="0" smtClean="0"/>
          </a:p>
        </p:txBody>
      </p:sp>
    </p:spTree>
    <p:extLst>
      <p:ext uri="{BB962C8B-B14F-4D97-AF65-F5344CB8AC3E}">
        <p14:creationId xmlns:p14="http://schemas.microsoft.com/office/powerpoint/2010/main" val="773861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785455" y="214569"/>
            <a:ext cx="8358545" cy="382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2400" b="1" kern="0" noProof="0" dirty="0" smtClean="0">
                <a:latin typeface="+mj-lt"/>
                <a:ea typeface="+mj-ea"/>
                <a:cs typeface="+mj-cs"/>
              </a:rPr>
              <a:t>bsPN comparison also </a:t>
            </a:r>
            <a:r>
              <a:rPr lang="en-US" sz="2400" b="1" kern="0" dirty="0" smtClean="0">
                <a:latin typeface="+mj-lt"/>
                <a:ea typeface="+mj-ea"/>
                <a:cs typeface="+mj-cs"/>
              </a:rPr>
              <a:t>showed inconsistent deviations</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12" name="Rectangle 3"/>
          <p:cNvSpPr txBox="1">
            <a:spLocks noChangeArrowheads="1"/>
          </p:cNvSpPr>
          <p:nvPr/>
        </p:nvSpPr>
        <p:spPr bwMode="auto">
          <a:xfrm>
            <a:off x="785454" y="5099097"/>
            <a:ext cx="3786545" cy="17677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1800" b="1" kern="0" dirty="0" smtClean="0"/>
              <a:t>CPM deviations to AVL 489</a:t>
            </a:r>
          </a:p>
          <a:p>
            <a:pPr lvl="2">
              <a:lnSpc>
                <a:spcPct val="90000"/>
              </a:lnSpc>
              <a:spcBef>
                <a:spcPts val="600"/>
              </a:spcBef>
              <a:buFontTx/>
            </a:pPr>
            <a:r>
              <a:rPr lang="en-US" sz="1600" b="1" kern="0" dirty="0" smtClean="0"/>
              <a:t>5 FTPs: +35%</a:t>
            </a:r>
          </a:p>
          <a:p>
            <a:pPr lvl="2">
              <a:lnSpc>
                <a:spcPct val="90000"/>
              </a:lnSpc>
              <a:spcBef>
                <a:spcPts val="600"/>
              </a:spcBef>
              <a:buFontTx/>
            </a:pPr>
            <a:r>
              <a:rPr lang="en-US" sz="1600" b="1" kern="0" dirty="0" smtClean="0"/>
              <a:t>1 RMCSET: +50%</a:t>
            </a:r>
          </a:p>
          <a:p>
            <a:pPr lvl="2">
              <a:lnSpc>
                <a:spcPct val="90000"/>
              </a:lnSpc>
              <a:spcBef>
                <a:spcPts val="600"/>
              </a:spcBef>
              <a:buFontTx/>
            </a:pPr>
            <a:endParaRPr lang="en-US" sz="1600" b="1" kern="0" dirty="0"/>
          </a:p>
          <a:p>
            <a:pPr lvl="1">
              <a:lnSpc>
                <a:spcPct val="90000"/>
              </a:lnSpc>
              <a:spcBef>
                <a:spcPts val="600"/>
              </a:spcBef>
              <a:buFontTx/>
            </a:pPr>
            <a:endParaRPr lang="en-US" sz="1800" b="1" kern="0" dirty="0" smtClean="0"/>
          </a:p>
          <a:p>
            <a:pPr marL="693737" lvl="2" indent="0">
              <a:lnSpc>
                <a:spcPct val="90000"/>
              </a:lnSpc>
              <a:spcBef>
                <a:spcPts val="600"/>
              </a:spcBef>
              <a:buNone/>
            </a:pPr>
            <a:endParaRPr lang="en-US" sz="1600" b="1" kern="0" dirty="0" smtClean="0"/>
          </a:p>
          <a:p>
            <a:pPr lvl="2">
              <a:lnSpc>
                <a:spcPct val="90000"/>
              </a:lnSpc>
              <a:spcBef>
                <a:spcPts val="600"/>
              </a:spcBef>
              <a:buFontTx/>
            </a:pPr>
            <a:endParaRPr lang="en-US" sz="1600" b="1" kern="0" dirty="0" smtClean="0"/>
          </a:p>
          <a:p>
            <a:pPr marL="693737" lvl="2" indent="0">
              <a:lnSpc>
                <a:spcPct val="90000"/>
              </a:lnSpc>
              <a:spcBef>
                <a:spcPts val="600"/>
              </a:spcBef>
              <a:buFontTx/>
              <a:buNone/>
            </a:pPr>
            <a:endParaRPr lang="en-US" sz="1400" b="1" kern="0" dirty="0" smtClean="0"/>
          </a:p>
          <a:p>
            <a:pPr lvl="2">
              <a:lnSpc>
                <a:spcPct val="90000"/>
              </a:lnSpc>
              <a:spcBef>
                <a:spcPts val="600"/>
              </a:spcBef>
              <a:buFontTx/>
            </a:pPr>
            <a:endParaRPr lang="en-US" sz="1600" b="1" kern="0" dirty="0" smtClean="0"/>
          </a:p>
          <a:p>
            <a:pPr marL="977900" lvl="3" indent="0">
              <a:lnSpc>
                <a:spcPct val="90000"/>
              </a:lnSpc>
              <a:spcBef>
                <a:spcPts val="600"/>
              </a:spcBef>
              <a:buClrTx/>
              <a:buFontTx/>
              <a:buNone/>
            </a:pPr>
            <a:endParaRPr lang="en-US" sz="1400" b="1" kern="0" dirty="0" smtClean="0"/>
          </a:p>
          <a:p>
            <a:pPr lvl="1">
              <a:lnSpc>
                <a:spcPct val="90000"/>
              </a:lnSpc>
              <a:spcBef>
                <a:spcPts val="600"/>
              </a:spcBef>
            </a:pPr>
            <a:endParaRPr lang="en-US" sz="1800" b="1" kern="0" dirty="0" smtClean="0"/>
          </a:p>
        </p:txBody>
      </p:sp>
      <p:sp>
        <p:nvSpPr>
          <p:cNvPr id="14" name="Rectangle 3"/>
          <p:cNvSpPr txBox="1">
            <a:spLocks noChangeArrowheads="1"/>
          </p:cNvSpPr>
          <p:nvPr/>
        </p:nvSpPr>
        <p:spPr bwMode="auto">
          <a:xfrm>
            <a:off x="4336869" y="5077898"/>
            <a:ext cx="4084454" cy="17677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1800" b="1" kern="0" dirty="0" smtClean="0"/>
              <a:t>AVL 489 </a:t>
            </a:r>
            <a:r>
              <a:rPr lang="en-US" sz="1800" b="1" kern="0" dirty="0" smtClean="0"/>
              <a:t>APC </a:t>
            </a:r>
            <a:r>
              <a:rPr lang="en-US" sz="1800" b="1" kern="0" dirty="0" err="1" smtClean="0"/>
              <a:t>bsPN</a:t>
            </a:r>
            <a:endParaRPr lang="en-US" sz="1800" b="1" kern="0" dirty="0" smtClean="0"/>
          </a:p>
          <a:p>
            <a:pPr lvl="2">
              <a:lnSpc>
                <a:spcPct val="90000"/>
              </a:lnSpc>
              <a:spcBef>
                <a:spcPts val="600"/>
              </a:spcBef>
              <a:buFontTx/>
            </a:pPr>
            <a:r>
              <a:rPr lang="en-US" sz="1600" b="1" kern="0" dirty="0" smtClean="0"/>
              <a:t>10 HTPs: 2.24*10</a:t>
            </a:r>
            <a:r>
              <a:rPr lang="en-US" sz="1600" b="1" kern="0" baseline="30000" dirty="0" smtClean="0"/>
              <a:t>14 </a:t>
            </a:r>
            <a:r>
              <a:rPr lang="en-US" sz="1600" b="1" kern="0" dirty="0" smtClean="0"/>
              <a:t>p/bhp-hr </a:t>
            </a:r>
          </a:p>
          <a:p>
            <a:pPr lvl="3">
              <a:lnSpc>
                <a:spcPct val="90000"/>
              </a:lnSpc>
              <a:spcBef>
                <a:spcPts val="600"/>
              </a:spcBef>
              <a:buFontTx/>
            </a:pPr>
            <a:r>
              <a:rPr lang="en-US" sz="1400" b="1" kern="0" dirty="0" smtClean="0"/>
              <a:t>1.2 % COV</a:t>
            </a:r>
            <a:endParaRPr lang="en-US" sz="1400" b="1" kern="0" baseline="30000" dirty="0" smtClean="0"/>
          </a:p>
          <a:p>
            <a:pPr lvl="2">
              <a:lnSpc>
                <a:spcPct val="90000"/>
              </a:lnSpc>
              <a:spcBef>
                <a:spcPts val="600"/>
              </a:spcBef>
              <a:buFontTx/>
            </a:pPr>
            <a:r>
              <a:rPr lang="en-US" sz="1600" b="1" kern="0" dirty="0" smtClean="0"/>
              <a:t>3 RMCSETs: 2.21*10</a:t>
            </a:r>
            <a:r>
              <a:rPr lang="en-US" sz="1600" b="1" kern="0" baseline="30000" dirty="0" smtClean="0"/>
              <a:t>14 </a:t>
            </a:r>
            <a:r>
              <a:rPr lang="en-US" sz="1600" b="1" kern="0" dirty="0" smtClean="0"/>
              <a:t>p/bhp-hr</a:t>
            </a:r>
          </a:p>
          <a:p>
            <a:pPr lvl="3">
              <a:lnSpc>
                <a:spcPct val="90000"/>
              </a:lnSpc>
              <a:spcBef>
                <a:spcPts val="600"/>
              </a:spcBef>
              <a:buFontTx/>
            </a:pPr>
            <a:r>
              <a:rPr lang="en-US" sz="1400" b="1" kern="0" dirty="0" smtClean="0"/>
              <a:t>0.5% COV</a:t>
            </a:r>
            <a:endParaRPr lang="en-US" sz="1400" b="1" kern="0" dirty="0"/>
          </a:p>
          <a:p>
            <a:pPr lvl="1">
              <a:lnSpc>
                <a:spcPct val="90000"/>
              </a:lnSpc>
              <a:spcBef>
                <a:spcPts val="600"/>
              </a:spcBef>
              <a:buFontTx/>
            </a:pPr>
            <a:endParaRPr lang="en-US" sz="1800" b="1" kern="0" dirty="0" smtClean="0"/>
          </a:p>
          <a:p>
            <a:pPr marL="693737" lvl="2" indent="0">
              <a:lnSpc>
                <a:spcPct val="90000"/>
              </a:lnSpc>
              <a:spcBef>
                <a:spcPts val="600"/>
              </a:spcBef>
              <a:buNone/>
            </a:pPr>
            <a:endParaRPr lang="en-US" sz="1600" b="1" kern="0" dirty="0" smtClean="0"/>
          </a:p>
          <a:p>
            <a:pPr lvl="2">
              <a:lnSpc>
                <a:spcPct val="90000"/>
              </a:lnSpc>
              <a:spcBef>
                <a:spcPts val="600"/>
              </a:spcBef>
              <a:buFontTx/>
            </a:pPr>
            <a:endParaRPr lang="en-US" sz="1600" b="1" kern="0" dirty="0" smtClean="0"/>
          </a:p>
          <a:p>
            <a:pPr marL="693737" lvl="2" indent="0">
              <a:lnSpc>
                <a:spcPct val="90000"/>
              </a:lnSpc>
              <a:spcBef>
                <a:spcPts val="600"/>
              </a:spcBef>
              <a:buFontTx/>
              <a:buNone/>
            </a:pPr>
            <a:endParaRPr lang="en-US" sz="1400" b="1" kern="0" dirty="0" smtClean="0"/>
          </a:p>
          <a:p>
            <a:pPr lvl="2">
              <a:lnSpc>
                <a:spcPct val="90000"/>
              </a:lnSpc>
              <a:spcBef>
                <a:spcPts val="600"/>
              </a:spcBef>
              <a:buFontTx/>
            </a:pPr>
            <a:endParaRPr lang="en-US" sz="1600" b="1" kern="0" dirty="0" smtClean="0"/>
          </a:p>
          <a:p>
            <a:pPr marL="977900" lvl="3" indent="0">
              <a:lnSpc>
                <a:spcPct val="90000"/>
              </a:lnSpc>
              <a:spcBef>
                <a:spcPts val="600"/>
              </a:spcBef>
              <a:buClrTx/>
              <a:buFontTx/>
              <a:buNone/>
            </a:pPr>
            <a:endParaRPr lang="en-US" sz="1400" b="1" kern="0" dirty="0" smtClean="0"/>
          </a:p>
          <a:p>
            <a:pPr lvl="1">
              <a:lnSpc>
                <a:spcPct val="90000"/>
              </a:lnSpc>
              <a:spcBef>
                <a:spcPts val="600"/>
              </a:spcBef>
            </a:pPr>
            <a:endParaRPr lang="en-US" sz="1800" b="1" kern="0" dirty="0" smtClean="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55" y="661195"/>
            <a:ext cx="8249216" cy="446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585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716219" y="186491"/>
            <a:ext cx="8358545" cy="382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2400" b="1" kern="0" noProof="0" dirty="0" smtClean="0">
                <a:latin typeface="+mj-lt"/>
                <a:ea typeface="+mj-ea"/>
                <a:cs typeface="+mj-cs"/>
              </a:rPr>
              <a:t>CPM trap voltage setting show strong influence on  bsPN</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526" y="5155373"/>
            <a:ext cx="5545932" cy="148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bwMode="auto">
          <a:xfrm>
            <a:off x="4108862" y="6353299"/>
            <a:ext cx="3277590" cy="285008"/>
          </a:xfrm>
          <a:prstGeom prst="round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547" y="569077"/>
            <a:ext cx="8217887" cy="445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532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716219" y="186491"/>
            <a:ext cx="8358545" cy="382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2400" b="1" kern="0" noProof="0" dirty="0" smtClean="0">
                <a:latin typeface="+mj-lt"/>
                <a:ea typeface="+mj-ea"/>
                <a:cs typeface="+mj-cs"/>
              </a:rPr>
              <a:t>CPM trap voltage setting show strong influence on  bsPN</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55" y="586094"/>
            <a:ext cx="82200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526" y="5155373"/>
            <a:ext cx="5545932" cy="148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bwMode="auto">
          <a:xfrm>
            <a:off x="4108862" y="6353299"/>
            <a:ext cx="3277590" cy="285008"/>
          </a:xfrm>
          <a:prstGeom prst="round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71237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Rectangle 3"/>
          <p:cNvSpPr txBox="1">
            <a:spLocks noChangeArrowheads="1"/>
          </p:cNvSpPr>
          <p:nvPr/>
        </p:nvSpPr>
        <p:spPr bwMode="auto">
          <a:xfrm>
            <a:off x="476250" y="560342"/>
            <a:ext cx="8305800" cy="595475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1800" b="1" kern="0" dirty="0" smtClean="0"/>
              <a:t>SEMTECH CPM correlated well to all reference PM devices; it was relatively easy to use/setup and showed excellent measurement repeatability </a:t>
            </a:r>
            <a:endParaRPr lang="en-US" sz="1800" b="1" kern="0" dirty="0"/>
          </a:p>
          <a:p>
            <a:pPr marL="346075" lvl="1" indent="0">
              <a:lnSpc>
                <a:spcPct val="90000"/>
              </a:lnSpc>
              <a:spcBef>
                <a:spcPts val="600"/>
              </a:spcBef>
              <a:buNone/>
            </a:pPr>
            <a:endParaRPr lang="en-US" sz="1800" b="1" kern="0" dirty="0" smtClean="0"/>
          </a:p>
          <a:p>
            <a:pPr lvl="1">
              <a:lnSpc>
                <a:spcPct val="90000"/>
              </a:lnSpc>
              <a:spcBef>
                <a:spcPts val="600"/>
              </a:spcBef>
            </a:pPr>
            <a:r>
              <a:rPr lang="en-US" sz="1800" b="1" kern="0" dirty="0" smtClean="0"/>
              <a:t>Issues</a:t>
            </a:r>
          </a:p>
          <a:p>
            <a:pPr lvl="2">
              <a:lnSpc>
                <a:spcPct val="90000"/>
              </a:lnSpc>
              <a:spcBef>
                <a:spcPts val="600"/>
              </a:spcBef>
              <a:buFontTx/>
            </a:pPr>
            <a:r>
              <a:rPr lang="en-US" sz="1600" b="1" kern="0" dirty="0" smtClean="0"/>
              <a:t>Inconsistent CPM deviations between RMC and FTP cycle</a:t>
            </a:r>
          </a:p>
          <a:p>
            <a:pPr lvl="3">
              <a:lnSpc>
                <a:spcPct val="90000"/>
              </a:lnSpc>
              <a:spcBef>
                <a:spcPts val="600"/>
              </a:spcBef>
              <a:buFontTx/>
            </a:pPr>
            <a:r>
              <a:rPr lang="en-US" sz="1400" b="1" kern="0" smtClean="0"/>
              <a:t>While AVL </a:t>
            </a:r>
            <a:r>
              <a:rPr lang="en-US" sz="1400" b="1" kern="0" dirty="0" smtClean="0"/>
              <a:t>483 &amp; AVL 489 data showed the similar “soot” PM/PN levels</a:t>
            </a:r>
          </a:p>
          <a:p>
            <a:pPr lvl="3">
              <a:lnSpc>
                <a:spcPct val="90000"/>
              </a:lnSpc>
              <a:spcBef>
                <a:spcPts val="600"/>
              </a:spcBef>
              <a:buFontTx/>
            </a:pPr>
            <a:r>
              <a:rPr lang="en-US" sz="1400" b="1" kern="0" dirty="0" smtClean="0"/>
              <a:t>Trap voltage setting?</a:t>
            </a:r>
          </a:p>
          <a:p>
            <a:pPr lvl="2">
              <a:lnSpc>
                <a:spcPct val="90000"/>
              </a:lnSpc>
              <a:spcBef>
                <a:spcPts val="600"/>
              </a:spcBef>
              <a:buFontTx/>
            </a:pPr>
            <a:r>
              <a:rPr lang="en-US" sz="1600" b="1" kern="0" dirty="0" smtClean="0"/>
              <a:t>MPS losses? (raw stack losses)</a:t>
            </a:r>
          </a:p>
          <a:p>
            <a:pPr marL="977900" lvl="3" indent="0">
              <a:lnSpc>
                <a:spcPct val="90000"/>
              </a:lnSpc>
              <a:spcBef>
                <a:spcPts val="600"/>
              </a:spcBef>
              <a:buClrTx/>
              <a:buFontTx/>
              <a:buNone/>
            </a:pPr>
            <a:endParaRPr lang="en-US" sz="1600" b="1" kern="0" dirty="0" smtClean="0"/>
          </a:p>
          <a:p>
            <a:pPr lvl="1">
              <a:lnSpc>
                <a:spcPct val="90000"/>
              </a:lnSpc>
              <a:spcBef>
                <a:spcPts val="600"/>
              </a:spcBef>
            </a:pPr>
            <a:r>
              <a:rPr lang="en-US" sz="1800" b="1" kern="0" dirty="0" smtClean="0"/>
              <a:t>Future work</a:t>
            </a:r>
          </a:p>
          <a:p>
            <a:pPr lvl="2">
              <a:lnSpc>
                <a:spcPct val="90000"/>
              </a:lnSpc>
              <a:spcBef>
                <a:spcPts val="600"/>
              </a:spcBef>
              <a:buFontTx/>
            </a:pPr>
            <a:r>
              <a:rPr lang="en-US" sz="1600" b="1" kern="0" dirty="0" smtClean="0"/>
              <a:t>Run tests using trap voltage between 400 V and 900 V</a:t>
            </a:r>
          </a:p>
          <a:p>
            <a:pPr lvl="2">
              <a:lnSpc>
                <a:spcPct val="90000"/>
              </a:lnSpc>
              <a:spcBef>
                <a:spcPts val="600"/>
              </a:spcBef>
              <a:buFontTx/>
            </a:pPr>
            <a:r>
              <a:rPr lang="en-US" sz="1600" b="1" kern="0" dirty="0" smtClean="0"/>
              <a:t>Run tests on dilute (CVS tunnel)  to minimize raw vs. dilute losses</a:t>
            </a:r>
          </a:p>
          <a:p>
            <a:pPr lvl="2">
              <a:lnSpc>
                <a:spcPct val="90000"/>
              </a:lnSpc>
              <a:spcBef>
                <a:spcPts val="600"/>
              </a:spcBef>
              <a:buFontTx/>
            </a:pPr>
            <a:r>
              <a:rPr lang="en-US" sz="1600" b="1" kern="0" dirty="0" smtClean="0"/>
              <a:t>Run tests with CPM+MPS+PFS to get the full correlation</a:t>
            </a:r>
            <a:endParaRPr lang="en-US" sz="1400" b="1" kern="0" dirty="0" smtClean="0"/>
          </a:p>
          <a:p>
            <a:pPr lvl="1">
              <a:lnSpc>
                <a:spcPct val="90000"/>
              </a:lnSpc>
              <a:spcBef>
                <a:spcPts val="600"/>
              </a:spcBef>
            </a:pPr>
            <a:endParaRPr lang="en-US" sz="1800" b="1" kern="0" dirty="0" smtClean="0"/>
          </a:p>
          <a:p>
            <a:pPr lvl="1">
              <a:lnSpc>
                <a:spcPct val="90000"/>
              </a:lnSpc>
              <a:spcBef>
                <a:spcPts val="600"/>
              </a:spcBef>
            </a:pPr>
            <a:r>
              <a:rPr lang="en-US" sz="1800" b="1" kern="0" dirty="0" smtClean="0"/>
              <a:t>Sensors Improvements since this study (PN)</a:t>
            </a:r>
            <a:endParaRPr lang="en-US" sz="1800" b="1" kern="0" dirty="0"/>
          </a:p>
          <a:p>
            <a:pPr lvl="2">
              <a:lnSpc>
                <a:spcPct val="90000"/>
              </a:lnSpc>
              <a:spcBef>
                <a:spcPts val="600"/>
              </a:spcBef>
              <a:buFontTx/>
            </a:pPr>
            <a:r>
              <a:rPr lang="en-US" sz="1600" b="1" kern="0" dirty="0" smtClean="0"/>
              <a:t>Integration of fixed hot dilution (PMP)</a:t>
            </a:r>
            <a:endParaRPr lang="en-US" sz="1600" b="1" kern="0" dirty="0"/>
          </a:p>
          <a:p>
            <a:pPr lvl="2">
              <a:lnSpc>
                <a:spcPct val="90000"/>
              </a:lnSpc>
              <a:spcBef>
                <a:spcPts val="600"/>
              </a:spcBef>
              <a:buFontTx/>
            </a:pPr>
            <a:r>
              <a:rPr lang="en-US" sz="1600" b="1" kern="0" dirty="0" smtClean="0"/>
              <a:t>Addition of VPR (PMP), catalytic stripper</a:t>
            </a:r>
            <a:endParaRPr lang="en-US" sz="1600" b="1" kern="0" dirty="0"/>
          </a:p>
          <a:p>
            <a:pPr lvl="2">
              <a:lnSpc>
                <a:spcPct val="90000"/>
              </a:lnSpc>
              <a:spcBef>
                <a:spcPts val="600"/>
              </a:spcBef>
              <a:buFontTx/>
            </a:pPr>
            <a:r>
              <a:rPr lang="en-US" sz="1600" b="1" kern="0" dirty="0" smtClean="0"/>
              <a:t>Automatic real-time trap voltage switching to improve PM &amp; PN correlation</a:t>
            </a:r>
            <a:endParaRPr lang="en-US" sz="1400" b="1" kern="0" dirty="0"/>
          </a:p>
          <a:p>
            <a:pPr marL="693737" lvl="2" indent="0">
              <a:lnSpc>
                <a:spcPct val="90000"/>
              </a:lnSpc>
              <a:spcBef>
                <a:spcPts val="600"/>
              </a:spcBef>
              <a:buNone/>
            </a:pPr>
            <a:endParaRPr lang="en-US" sz="1600" b="1" kern="0" dirty="0" smtClean="0"/>
          </a:p>
        </p:txBody>
      </p:sp>
    </p:spTree>
    <p:extLst>
      <p:ext uri="{BB962C8B-B14F-4D97-AF65-F5344CB8AC3E}">
        <p14:creationId xmlns:p14="http://schemas.microsoft.com/office/powerpoint/2010/main" val="4043675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4" name="Rectangle 3"/>
          <p:cNvSpPr txBox="1">
            <a:spLocks noChangeArrowheads="1"/>
          </p:cNvSpPr>
          <p:nvPr/>
        </p:nvSpPr>
        <p:spPr bwMode="auto">
          <a:xfrm>
            <a:off x="476250" y="560341"/>
            <a:ext cx="8305800" cy="550564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endParaRPr lang="en-US" sz="1800" b="1" kern="0" dirty="0" smtClean="0"/>
          </a:p>
          <a:p>
            <a:pPr lvl="1">
              <a:lnSpc>
                <a:spcPct val="90000"/>
              </a:lnSpc>
              <a:spcBef>
                <a:spcPts val="600"/>
              </a:spcBef>
            </a:pPr>
            <a:r>
              <a:rPr lang="en-US" sz="1800" b="1" kern="0" dirty="0" smtClean="0"/>
              <a:t>Sensors Inc.</a:t>
            </a:r>
          </a:p>
          <a:p>
            <a:pPr lvl="2">
              <a:lnSpc>
                <a:spcPct val="90000"/>
              </a:lnSpc>
              <a:spcBef>
                <a:spcPts val="600"/>
              </a:spcBef>
              <a:buFontTx/>
            </a:pPr>
            <a:r>
              <a:rPr lang="en-US" sz="1600" b="1" kern="0" dirty="0" smtClean="0"/>
              <a:t>Rob Wilson</a:t>
            </a:r>
          </a:p>
          <a:p>
            <a:pPr marL="693737" lvl="2" indent="0">
              <a:lnSpc>
                <a:spcPct val="90000"/>
              </a:lnSpc>
              <a:spcBef>
                <a:spcPts val="600"/>
              </a:spcBef>
              <a:buNone/>
            </a:pPr>
            <a:endParaRPr lang="en-US" sz="1600" b="1" kern="0" dirty="0" smtClean="0"/>
          </a:p>
          <a:p>
            <a:pPr lvl="1">
              <a:lnSpc>
                <a:spcPct val="90000"/>
              </a:lnSpc>
              <a:spcBef>
                <a:spcPts val="600"/>
              </a:spcBef>
              <a:buFontTx/>
            </a:pPr>
            <a:r>
              <a:rPr lang="en-US" sz="1800" b="1" kern="0" dirty="0" smtClean="0"/>
              <a:t>Cummins Emissions Development</a:t>
            </a:r>
          </a:p>
          <a:p>
            <a:pPr lvl="2">
              <a:lnSpc>
                <a:spcPct val="90000"/>
              </a:lnSpc>
              <a:spcBef>
                <a:spcPts val="600"/>
              </a:spcBef>
              <a:buFontTx/>
            </a:pPr>
            <a:r>
              <a:rPr lang="en-US" sz="1600" b="1" kern="0" dirty="0" smtClean="0"/>
              <a:t>Shirish Shimpi</a:t>
            </a:r>
          </a:p>
          <a:p>
            <a:pPr lvl="2">
              <a:lnSpc>
                <a:spcPct val="90000"/>
              </a:lnSpc>
              <a:spcBef>
                <a:spcPts val="600"/>
              </a:spcBef>
              <a:buFontTx/>
            </a:pPr>
            <a:r>
              <a:rPr lang="en-US" sz="1600" b="1" kern="0" dirty="0" smtClean="0"/>
              <a:t>Bill Martin</a:t>
            </a:r>
          </a:p>
          <a:p>
            <a:pPr lvl="2">
              <a:lnSpc>
                <a:spcPct val="90000"/>
              </a:lnSpc>
              <a:spcBef>
                <a:spcPts val="600"/>
              </a:spcBef>
              <a:buFontTx/>
            </a:pPr>
            <a:r>
              <a:rPr lang="en-US" sz="1600" b="1" kern="0" dirty="0" smtClean="0"/>
              <a:t>Yusuf Khan</a:t>
            </a:r>
          </a:p>
          <a:p>
            <a:pPr marL="977900" lvl="3" indent="0">
              <a:lnSpc>
                <a:spcPct val="90000"/>
              </a:lnSpc>
              <a:spcBef>
                <a:spcPts val="600"/>
              </a:spcBef>
              <a:buClrTx/>
              <a:buFontTx/>
              <a:buNone/>
            </a:pPr>
            <a:endParaRPr lang="en-US" sz="1600" b="1" kern="0" dirty="0" smtClean="0"/>
          </a:p>
          <a:p>
            <a:pPr lvl="1">
              <a:lnSpc>
                <a:spcPct val="90000"/>
              </a:lnSpc>
              <a:spcBef>
                <a:spcPts val="600"/>
              </a:spcBef>
            </a:pPr>
            <a:r>
              <a:rPr lang="en-US" sz="1800" b="1" kern="0" dirty="0" smtClean="0"/>
              <a:t>Cummins Technical Center Test Operations</a:t>
            </a:r>
          </a:p>
          <a:p>
            <a:pPr lvl="2">
              <a:lnSpc>
                <a:spcPct val="90000"/>
              </a:lnSpc>
              <a:spcBef>
                <a:spcPts val="600"/>
              </a:spcBef>
              <a:buFontTx/>
            </a:pPr>
            <a:r>
              <a:rPr lang="en-US" sz="1600" b="1" kern="0" dirty="0" smtClean="0"/>
              <a:t>Chet Mun Liew</a:t>
            </a:r>
          </a:p>
          <a:p>
            <a:pPr lvl="2">
              <a:lnSpc>
                <a:spcPct val="90000"/>
              </a:lnSpc>
              <a:spcBef>
                <a:spcPts val="600"/>
              </a:spcBef>
              <a:buFontTx/>
            </a:pPr>
            <a:r>
              <a:rPr lang="en-US" sz="1600" b="1" kern="0" dirty="0" err="1" smtClean="0"/>
              <a:t>Cathal</a:t>
            </a:r>
            <a:r>
              <a:rPr lang="en-US" sz="1600" b="1" kern="0" dirty="0" smtClean="0"/>
              <a:t> Cunningham</a:t>
            </a:r>
          </a:p>
          <a:p>
            <a:pPr lvl="2">
              <a:lnSpc>
                <a:spcPct val="90000"/>
              </a:lnSpc>
              <a:spcBef>
                <a:spcPts val="600"/>
              </a:spcBef>
              <a:buFontTx/>
            </a:pPr>
            <a:r>
              <a:rPr lang="en-US" sz="1600" b="1" kern="0" dirty="0" smtClean="0"/>
              <a:t>James G. Wilson</a:t>
            </a:r>
          </a:p>
          <a:p>
            <a:pPr lvl="2">
              <a:lnSpc>
                <a:spcPct val="90000"/>
              </a:lnSpc>
              <a:spcBef>
                <a:spcPts val="600"/>
              </a:spcBef>
              <a:buFontTx/>
            </a:pPr>
            <a:r>
              <a:rPr lang="en-US" sz="1600" b="1" kern="0" dirty="0" smtClean="0"/>
              <a:t>Kent Olsen</a:t>
            </a:r>
          </a:p>
          <a:p>
            <a:pPr lvl="2">
              <a:lnSpc>
                <a:spcPct val="90000"/>
              </a:lnSpc>
              <a:spcBef>
                <a:spcPts val="600"/>
              </a:spcBef>
              <a:buFontTx/>
            </a:pPr>
            <a:r>
              <a:rPr lang="en-US" sz="1600" b="1" kern="0" dirty="0" smtClean="0"/>
              <a:t>Ron Robbins</a:t>
            </a:r>
          </a:p>
          <a:p>
            <a:pPr marL="693737" lvl="2" indent="0">
              <a:lnSpc>
                <a:spcPct val="90000"/>
              </a:lnSpc>
              <a:spcBef>
                <a:spcPts val="600"/>
              </a:spcBef>
              <a:buFontTx/>
              <a:buNone/>
            </a:pPr>
            <a:endParaRPr lang="en-US" sz="1600" b="1" kern="0" dirty="0" smtClean="0"/>
          </a:p>
          <a:p>
            <a:pPr marL="977900" lvl="3" indent="0">
              <a:lnSpc>
                <a:spcPct val="90000"/>
              </a:lnSpc>
              <a:spcBef>
                <a:spcPts val="600"/>
              </a:spcBef>
              <a:buClrTx/>
              <a:buFontTx/>
              <a:buNone/>
            </a:pPr>
            <a:endParaRPr lang="en-US" sz="1400" b="1" kern="0" dirty="0" smtClean="0"/>
          </a:p>
          <a:p>
            <a:pPr lvl="1">
              <a:lnSpc>
                <a:spcPct val="90000"/>
              </a:lnSpc>
              <a:spcBef>
                <a:spcPts val="600"/>
              </a:spcBef>
            </a:pPr>
            <a:endParaRPr lang="en-US" sz="1800" b="1" kern="0" dirty="0" smtClean="0"/>
          </a:p>
        </p:txBody>
      </p:sp>
      <p:pic>
        <p:nvPicPr>
          <p:cNvPr id="5122" name="Picture 2" descr="D:\Users\ly678\Desktop\Cummins Projects\Sensors CPM\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237" y="5894859"/>
            <a:ext cx="105727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105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13" y="2664823"/>
            <a:ext cx="8075613" cy="872835"/>
          </a:xfrm>
        </p:spPr>
        <p:txBody>
          <a:bodyPr/>
          <a:lstStyle/>
          <a:p>
            <a:pPr algn="ctr"/>
            <a:r>
              <a:rPr lang="en-US" dirty="0" smtClean="0"/>
              <a:t>Thank you for your attention!</a:t>
            </a:r>
            <a:endParaRPr lang="en-US" dirty="0"/>
          </a:p>
        </p:txBody>
      </p:sp>
      <p:sp>
        <p:nvSpPr>
          <p:cNvPr id="3" name="Footer Placeholder 3"/>
          <p:cNvSpPr txBox="1">
            <a:spLocks/>
          </p:cNvSpPr>
          <p:nvPr/>
        </p:nvSpPr>
        <p:spPr>
          <a:xfrm>
            <a:off x="2327455" y="6572793"/>
            <a:ext cx="4756150" cy="289506"/>
          </a:xfrm>
          <a:prstGeom prst="rect">
            <a:avLst/>
          </a:prstGeom>
        </p:spPr>
        <p:txBody>
          <a:bodyPr/>
          <a:lstStyle/>
          <a:p>
            <a:pPr marL="0" marR="0" lvl="0" indent="0" algn="ctr" defTabSz="914400" rtl="0" eaLnBrk="1" fontAlgn="base" latinLnBrk="0" hangingPunct="1">
              <a:lnSpc>
                <a:spcPct val="100000"/>
              </a:lnSpc>
              <a:spcBef>
                <a:spcPct val="35000"/>
              </a:spcBef>
              <a:spcAft>
                <a:spcPct val="0"/>
              </a:spcAft>
              <a:buClr>
                <a:srgbClr val="FF140A"/>
              </a:buClr>
              <a:buSzTx/>
              <a:buFont typeface="Wingdings" pitchFamily="-65" charset="2"/>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mn-ea"/>
                <a:cs typeface="Arial" charset="0"/>
              </a:rPr>
              <a:t>Cummins Proprietary</a:t>
            </a:r>
            <a:endParaRPr kumimoji="0" lang="en-US" sz="12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759568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13" y="2664823"/>
            <a:ext cx="8075613" cy="872835"/>
          </a:xfrm>
        </p:spPr>
        <p:txBody>
          <a:bodyPr/>
          <a:lstStyle/>
          <a:p>
            <a:pPr algn="ctr"/>
            <a:r>
              <a:rPr lang="en-US" dirty="0" smtClean="0"/>
              <a:t>Back up slides</a:t>
            </a:r>
            <a:br>
              <a:rPr lang="en-US" dirty="0" smtClean="0"/>
            </a:br>
            <a:endParaRPr lang="en-US" dirty="0"/>
          </a:p>
        </p:txBody>
      </p:sp>
      <p:sp>
        <p:nvSpPr>
          <p:cNvPr id="3" name="Footer Placeholder 3"/>
          <p:cNvSpPr txBox="1">
            <a:spLocks/>
          </p:cNvSpPr>
          <p:nvPr/>
        </p:nvSpPr>
        <p:spPr>
          <a:xfrm>
            <a:off x="2327455" y="6572793"/>
            <a:ext cx="4756150" cy="289506"/>
          </a:xfrm>
          <a:prstGeom prst="rect">
            <a:avLst/>
          </a:prstGeom>
        </p:spPr>
        <p:txBody>
          <a:bodyPr/>
          <a:lstStyle/>
          <a:p>
            <a:pPr marL="0" marR="0" lvl="0" indent="0" algn="ctr" defTabSz="914400" rtl="0" eaLnBrk="1" fontAlgn="base" latinLnBrk="0" hangingPunct="1">
              <a:lnSpc>
                <a:spcPct val="100000"/>
              </a:lnSpc>
              <a:spcBef>
                <a:spcPct val="35000"/>
              </a:spcBef>
              <a:spcAft>
                <a:spcPct val="0"/>
              </a:spcAft>
              <a:buClr>
                <a:srgbClr val="FF140A"/>
              </a:buClr>
              <a:buSzTx/>
              <a:buFont typeface="Wingdings" pitchFamily="-65" charset="2"/>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mn-ea"/>
                <a:cs typeface="Arial" charset="0"/>
              </a:rPr>
              <a:t>Cummins Proprietary</a:t>
            </a:r>
            <a:endParaRPr kumimoji="0" lang="en-US" sz="12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668328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904875" y="409590"/>
            <a:ext cx="7315200" cy="382587"/>
          </a:xfrm>
        </p:spPr>
        <p:txBody>
          <a:bodyPr/>
          <a:lstStyle/>
          <a:p>
            <a:pPr eaLnBrk="1" hangingPunct="1"/>
            <a:r>
              <a:rPr lang="en-US" sz="2400" dirty="0" smtClean="0"/>
              <a:t>Background</a:t>
            </a:r>
          </a:p>
        </p:txBody>
      </p:sp>
      <p:sp>
        <p:nvSpPr>
          <p:cNvPr id="211971" name="Rectangle 3"/>
          <p:cNvSpPr>
            <a:spLocks noGrp="1" noChangeArrowheads="1"/>
          </p:cNvSpPr>
          <p:nvPr>
            <p:ph type="body" sz="half" idx="1"/>
          </p:nvPr>
        </p:nvSpPr>
        <p:spPr>
          <a:xfrm>
            <a:off x="396241" y="730045"/>
            <a:ext cx="8448674" cy="5505645"/>
          </a:xfrm>
        </p:spPr>
        <p:txBody>
          <a:bodyPr/>
          <a:lstStyle/>
          <a:p>
            <a:pPr marL="0" indent="0" eaLnBrk="1" hangingPunct="1">
              <a:lnSpc>
                <a:spcPct val="90000"/>
              </a:lnSpc>
              <a:buNone/>
            </a:pPr>
            <a:endParaRPr lang="en-US" sz="1400" b="1" dirty="0" smtClean="0"/>
          </a:p>
          <a:p>
            <a:pPr lvl="1">
              <a:lnSpc>
                <a:spcPct val="90000"/>
              </a:lnSpc>
              <a:spcBef>
                <a:spcPts val="600"/>
              </a:spcBef>
            </a:pPr>
            <a:r>
              <a:rPr lang="en-US" sz="1800" b="1" dirty="0" smtClean="0"/>
              <a:t>CPM Description</a:t>
            </a:r>
          </a:p>
          <a:p>
            <a:pPr lvl="2">
              <a:lnSpc>
                <a:spcPct val="90000"/>
              </a:lnSpc>
              <a:spcBef>
                <a:spcPts val="600"/>
              </a:spcBef>
            </a:pPr>
            <a:r>
              <a:rPr lang="en-US" sz="1600" b="1" dirty="0" smtClean="0"/>
              <a:t>Sensors’ version of the Pegasor M-Sensor </a:t>
            </a:r>
          </a:p>
          <a:p>
            <a:pPr lvl="2">
              <a:lnSpc>
                <a:spcPct val="90000"/>
              </a:lnSpc>
              <a:spcBef>
                <a:spcPts val="600"/>
              </a:spcBef>
            </a:pPr>
            <a:r>
              <a:rPr lang="en-US" sz="1600" b="1" dirty="0" smtClean="0"/>
              <a:t>Real time PM device to measure EITHER Particle mass OR number</a:t>
            </a:r>
          </a:p>
          <a:p>
            <a:pPr lvl="2">
              <a:lnSpc>
                <a:spcPct val="90000"/>
              </a:lnSpc>
              <a:spcBef>
                <a:spcPts val="600"/>
              </a:spcBef>
            </a:pPr>
            <a:r>
              <a:rPr lang="en-US" sz="1600" b="1" dirty="0" smtClean="0"/>
              <a:t>Can be a standalone device for dilute exhaust measurement or </a:t>
            </a:r>
            <a:r>
              <a:rPr lang="en-US" sz="1600" b="1" dirty="0" smtClean="0"/>
              <a:t>integrated </a:t>
            </a:r>
            <a:r>
              <a:rPr lang="en-US" sz="1600" b="1" dirty="0" smtClean="0"/>
              <a:t>together with the MPS/PFS for raw exhaust measurement (PEMS application)</a:t>
            </a:r>
            <a:endParaRPr lang="en-US" sz="1600" b="1" dirty="0"/>
          </a:p>
          <a:p>
            <a:pPr marL="693737" lvl="2" indent="0">
              <a:lnSpc>
                <a:spcPct val="90000"/>
              </a:lnSpc>
              <a:spcBef>
                <a:spcPts val="600"/>
              </a:spcBef>
              <a:buNone/>
            </a:pPr>
            <a:endParaRPr lang="en-US" sz="1600" b="1" dirty="0"/>
          </a:p>
          <a:p>
            <a:pPr lvl="1">
              <a:lnSpc>
                <a:spcPct val="90000"/>
              </a:lnSpc>
              <a:spcBef>
                <a:spcPts val="600"/>
              </a:spcBef>
            </a:pPr>
            <a:r>
              <a:rPr lang="en-US" sz="1800" b="1" dirty="0" smtClean="0"/>
              <a:t>Cummins interest in CPM beyond PEMS</a:t>
            </a:r>
            <a:endParaRPr lang="en-US" sz="1800" b="1" dirty="0"/>
          </a:p>
          <a:p>
            <a:pPr lvl="2">
              <a:lnSpc>
                <a:spcPct val="90000"/>
              </a:lnSpc>
              <a:spcBef>
                <a:spcPts val="600"/>
              </a:spcBef>
            </a:pPr>
            <a:r>
              <a:rPr lang="en-US" sz="1600" b="1" dirty="0"/>
              <a:t>E</a:t>
            </a:r>
            <a:r>
              <a:rPr lang="en-US" sz="1600" b="1" dirty="0" smtClean="0"/>
              <a:t>stimate PM using real time PM </a:t>
            </a:r>
            <a:r>
              <a:rPr lang="en-US" sz="1600" b="1" dirty="0" smtClean="0"/>
              <a:t>devices</a:t>
            </a:r>
            <a:endParaRPr lang="en-US" sz="1600" b="1" dirty="0" smtClean="0"/>
          </a:p>
          <a:p>
            <a:pPr lvl="2">
              <a:lnSpc>
                <a:spcPct val="90000"/>
              </a:lnSpc>
              <a:spcBef>
                <a:spcPts val="600"/>
              </a:spcBef>
            </a:pPr>
            <a:r>
              <a:rPr lang="en-US" sz="1600" b="1" dirty="0" smtClean="0"/>
              <a:t>Sample from raw stack</a:t>
            </a:r>
          </a:p>
          <a:p>
            <a:pPr lvl="2">
              <a:lnSpc>
                <a:spcPct val="90000"/>
              </a:lnSpc>
              <a:spcBef>
                <a:spcPts val="600"/>
              </a:spcBef>
            </a:pPr>
            <a:r>
              <a:rPr lang="en-US" sz="1600" b="1" dirty="0" smtClean="0"/>
              <a:t>Sample from CVS tunnel</a:t>
            </a:r>
          </a:p>
          <a:p>
            <a:pPr lvl="1">
              <a:lnSpc>
                <a:spcPct val="90000"/>
              </a:lnSpc>
              <a:spcBef>
                <a:spcPts val="600"/>
              </a:spcBef>
            </a:pPr>
            <a:endParaRPr lang="en-US" sz="1800" b="1" dirty="0" smtClean="0"/>
          </a:p>
          <a:p>
            <a:pPr lvl="1">
              <a:lnSpc>
                <a:spcPct val="90000"/>
              </a:lnSpc>
              <a:spcBef>
                <a:spcPts val="600"/>
              </a:spcBef>
            </a:pPr>
            <a:r>
              <a:rPr lang="en-US" sz="1800" b="1" dirty="0" smtClean="0"/>
              <a:t>Demo purpose</a:t>
            </a:r>
            <a:endParaRPr lang="en-US" sz="1800" b="1" dirty="0"/>
          </a:p>
          <a:p>
            <a:pPr lvl="2">
              <a:lnSpc>
                <a:spcPct val="90000"/>
              </a:lnSpc>
              <a:spcBef>
                <a:spcPts val="600"/>
              </a:spcBef>
            </a:pPr>
            <a:r>
              <a:rPr lang="en-US" sz="1600" b="1" dirty="0" smtClean="0"/>
              <a:t>Understand CPM functionality </a:t>
            </a:r>
            <a:endParaRPr lang="en-US" sz="1600" b="1" dirty="0"/>
          </a:p>
          <a:p>
            <a:pPr lvl="2">
              <a:lnSpc>
                <a:spcPct val="90000"/>
              </a:lnSpc>
              <a:spcBef>
                <a:spcPts val="600"/>
              </a:spcBef>
            </a:pPr>
            <a:r>
              <a:rPr lang="en-US" sz="1600" b="1" dirty="0"/>
              <a:t>Correlation to CVS PM</a:t>
            </a:r>
          </a:p>
          <a:p>
            <a:pPr lvl="2">
              <a:lnSpc>
                <a:spcPct val="90000"/>
              </a:lnSpc>
              <a:spcBef>
                <a:spcPts val="600"/>
              </a:spcBef>
            </a:pPr>
            <a:r>
              <a:rPr lang="en-US" sz="1600" b="1" dirty="0"/>
              <a:t>Correlation to </a:t>
            </a:r>
            <a:r>
              <a:rPr lang="en-US" sz="1600" b="1" dirty="0" smtClean="0"/>
              <a:t>AVL 483 </a:t>
            </a:r>
            <a:r>
              <a:rPr lang="en-US" sz="1600" b="1" dirty="0" smtClean="0"/>
              <a:t>MSS </a:t>
            </a:r>
            <a:endParaRPr lang="en-US" sz="1600" b="1" dirty="0" smtClean="0"/>
          </a:p>
          <a:p>
            <a:pPr lvl="2">
              <a:lnSpc>
                <a:spcPct val="90000"/>
              </a:lnSpc>
              <a:spcBef>
                <a:spcPts val="600"/>
              </a:spcBef>
            </a:pPr>
            <a:r>
              <a:rPr lang="en-US" sz="1600" b="1" dirty="0" smtClean="0"/>
              <a:t>Correlation to AVL 489 APC</a:t>
            </a:r>
          </a:p>
          <a:p>
            <a:pPr lvl="2">
              <a:lnSpc>
                <a:spcPct val="90000"/>
              </a:lnSpc>
              <a:spcBef>
                <a:spcPts val="600"/>
              </a:spcBef>
            </a:pPr>
            <a:r>
              <a:rPr lang="en-US" sz="1600" b="1" dirty="0" smtClean="0"/>
              <a:t>Ease of use as a PEMS system</a:t>
            </a:r>
            <a:endParaRPr lang="en-US" sz="1600" b="1" dirty="0"/>
          </a:p>
          <a:p>
            <a:pPr marL="693737" lvl="2" indent="0">
              <a:lnSpc>
                <a:spcPct val="90000"/>
              </a:lnSpc>
              <a:spcBef>
                <a:spcPts val="600"/>
              </a:spcBef>
              <a:buNone/>
            </a:pPr>
            <a:endParaRPr lang="en-US" sz="1600" b="1" dirty="0"/>
          </a:p>
          <a:p>
            <a:pPr marL="693737" lvl="2" indent="0">
              <a:lnSpc>
                <a:spcPct val="90000"/>
              </a:lnSpc>
              <a:spcBef>
                <a:spcPts val="600"/>
              </a:spcBef>
              <a:buNone/>
            </a:pPr>
            <a:endParaRPr lang="en-US" sz="1400" b="1" dirty="0" smtClean="0"/>
          </a:p>
          <a:p>
            <a:pPr lvl="1">
              <a:lnSpc>
                <a:spcPct val="90000"/>
              </a:lnSpc>
              <a:spcBef>
                <a:spcPts val="600"/>
              </a:spcBef>
            </a:pPr>
            <a:endParaRPr lang="en-US" sz="1800" b="1" dirty="0"/>
          </a:p>
          <a:p>
            <a:pPr marL="693737" lvl="2" indent="0">
              <a:lnSpc>
                <a:spcPct val="90000"/>
              </a:lnSpc>
              <a:spcBef>
                <a:spcPts val="600"/>
              </a:spcBef>
              <a:buNone/>
            </a:pPr>
            <a:endParaRPr lang="en-US" sz="1400" b="1" dirty="0" smtClean="0"/>
          </a:p>
          <a:p>
            <a:pPr lvl="2">
              <a:lnSpc>
                <a:spcPct val="90000"/>
              </a:lnSpc>
              <a:spcBef>
                <a:spcPts val="600"/>
              </a:spcBef>
            </a:pPr>
            <a:endParaRPr lang="en-US" sz="1600" b="1" dirty="0" smtClean="0"/>
          </a:p>
          <a:p>
            <a:pPr marL="977900" lvl="3" indent="0">
              <a:lnSpc>
                <a:spcPct val="90000"/>
              </a:lnSpc>
              <a:spcBef>
                <a:spcPts val="600"/>
              </a:spcBef>
              <a:buNone/>
            </a:pPr>
            <a:endParaRPr lang="en-US" sz="1400" b="1" dirty="0" smtClean="0"/>
          </a:p>
          <a:p>
            <a:pPr lvl="1">
              <a:lnSpc>
                <a:spcPct val="90000"/>
              </a:lnSpc>
              <a:spcBef>
                <a:spcPts val="600"/>
              </a:spcBef>
            </a:pPr>
            <a:endParaRPr lang="en-US" sz="1800" b="1" dirty="0" smtClean="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638" y="2493212"/>
            <a:ext cx="2916324" cy="336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171974" y="3219692"/>
            <a:ext cx="1442659" cy="2640723"/>
          </a:xfrm>
          <a:prstGeom prst="rect">
            <a:avLst/>
          </a:prstGeom>
          <a:noFill/>
        </p:spPr>
        <p:txBody>
          <a:bodyPr wrap="square" rtlCol="0">
            <a:spAutoFit/>
          </a:bodyPr>
          <a:lstStyle/>
          <a:p>
            <a:r>
              <a:rPr lang="en-US" sz="1200" dirty="0" smtClean="0"/>
              <a:t>Dilution (MPS)</a:t>
            </a:r>
          </a:p>
          <a:p>
            <a:endParaRPr lang="en-US" sz="1200" dirty="0"/>
          </a:p>
          <a:p>
            <a:endParaRPr lang="en-US" sz="1200" dirty="0" smtClean="0"/>
          </a:p>
          <a:p>
            <a:r>
              <a:rPr lang="en-US" sz="1200" b="1" dirty="0" smtClean="0"/>
              <a:t>Continuous Particulate Monitor (CPM)</a:t>
            </a:r>
          </a:p>
          <a:p>
            <a:endParaRPr lang="en-US" sz="1200" dirty="0"/>
          </a:p>
          <a:p>
            <a:endParaRPr lang="en-US" sz="1200" dirty="0" smtClean="0"/>
          </a:p>
          <a:p>
            <a:r>
              <a:rPr lang="en-US" sz="1200" dirty="0" smtClean="0"/>
              <a:t>Gravimetric </a:t>
            </a:r>
          </a:p>
          <a:p>
            <a:r>
              <a:rPr lang="en-US" sz="1200" dirty="0" smtClean="0"/>
              <a:t>Filter System</a:t>
            </a:r>
          </a:p>
          <a:p>
            <a:r>
              <a:rPr lang="en-US" sz="1200" dirty="0" smtClean="0"/>
              <a:t>(PFS)</a:t>
            </a:r>
            <a:endParaRPr lang="en-US" sz="1200" dirty="0"/>
          </a:p>
        </p:txBody>
      </p:sp>
      <p:cxnSp>
        <p:nvCxnSpPr>
          <p:cNvPr id="7" name="Straight Arrow Connector 6"/>
          <p:cNvCxnSpPr/>
          <p:nvPr/>
        </p:nvCxnSpPr>
        <p:spPr>
          <a:xfrm flipV="1">
            <a:off x="5614633" y="4235447"/>
            <a:ext cx="591816" cy="856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3638" y="5974080"/>
            <a:ext cx="1569905" cy="261610"/>
          </a:xfrm>
          <a:prstGeom prst="rect">
            <a:avLst/>
          </a:prstGeom>
          <a:noFill/>
        </p:spPr>
        <p:txBody>
          <a:bodyPr wrap="square" rtlCol="0">
            <a:spAutoFit/>
          </a:bodyPr>
          <a:lstStyle/>
          <a:p>
            <a:pPr algn="l"/>
            <a:r>
              <a:rPr lang="en-US" sz="1050" dirty="0" smtClean="0"/>
              <a:t>Source: Sensors</a:t>
            </a:r>
            <a:endParaRPr lang="en-US" sz="1050" dirty="0"/>
          </a:p>
        </p:txBody>
      </p:sp>
    </p:spTree>
    <p:extLst>
      <p:ext uri="{BB962C8B-B14F-4D97-AF65-F5344CB8AC3E}">
        <p14:creationId xmlns:p14="http://schemas.microsoft.com/office/powerpoint/2010/main" val="978880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556" y="226424"/>
            <a:ext cx="8075613" cy="872835"/>
          </a:xfrm>
        </p:spPr>
        <p:txBody>
          <a:bodyPr/>
          <a:lstStyle/>
          <a:p>
            <a:r>
              <a:rPr lang="en-US" dirty="0" smtClean="0"/>
              <a:t>AVL 483 vs. CPM vs. </a:t>
            </a:r>
            <a:r>
              <a:rPr lang="en-US" dirty="0" err="1" smtClean="0"/>
              <a:t>Celesco</a:t>
            </a:r>
            <a:endParaRPr lang="en-U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4885" y="1360154"/>
            <a:ext cx="8061325" cy="421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98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914400" y="342915"/>
            <a:ext cx="7315200" cy="382587"/>
          </a:xfrm>
        </p:spPr>
        <p:txBody>
          <a:bodyPr/>
          <a:lstStyle/>
          <a:p>
            <a:pPr eaLnBrk="1" hangingPunct="1"/>
            <a:r>
              <a:rPr lang="en-US" sz="2400" dirty="0" smtClean="0"/>
              <a:t>Pegasor Background/Operating Principle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55" t="14939" r="8777" b="7751"/>
          <a:stretch/>
        </p:blipFill>
        <p:spPr bwMode="auto">
          <a:xfrm>
            <a:off x="1024117" y="904874"/>
            <a:ext cx="7362826" cy="518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14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914400" y="342915"/>
            <a:ext cx="7315200" cy="382587"/>
          </a:xfrm>
        </p:spPr>
        <p:txBody>
          <a:bodyPr/>
          <a:lstStyle/>
          <a:p>
            <a:pPr eaLnBrk="1" hangingPunct="1"/>
            <a:r>
              <a:rPr lang="en-US" sz="2400" dirty="0" smtClean="0"/>
              <a:t>Pegasor Background/Operating Principle</a:t>
            </a:r>
          </a:p>
        </p:txBody>
      </p:sp>
      <p:sp>
        <p:nvSpPr>
          <p:cNvPr id="4" name="Footer Placeholder 3"/>
          <p:cNvSpPr txBox="1">
            <a:spLocks/>
          </p:cNvSpPr>
          <p:nvPr/>
        </p:nvSpPr>
        <p:spPr>
          <a:xfrm>
            <a:off x="2327455" y="6572793"/>
            <a:ext cx="4756150" cy="289506"/>
          </a:xfrm>
          <a:prstGeom prst="rect">
            <a:avLst/>
          </a:prstGeom>
        </p:spPr>
        <p:txBody>
          <a:bodyPr/>
          <a:lstStyle/>
          <a:p>
            <a:pPr marL="0" marR="0" lvl="0" indent="0" algn="ctr" defTabSz="914400" rtl="0" eaLnBrk="1" fontAlgn="base" latinLnBrk="0" hangingPunct="1">
              <a:lnSpc>
                <a:spcPct val="100000"/>
              </a:lnSpc>
              <a:spcBef>
                <a:spcPct val="35000"/>
              </a:spcBef>
              <a:spcAft>
                <a:spcPct val="0"/>
              </a:spcAft>
              <a:buClr>
                <a:srgbClr val="FF140A"/>
              </a:buClr>
              <a:buSzTx/>
              <a:buFont typeface="Wingdings" pitchFamily="-65" charset="2"/>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mn-ea"/>
                <a:cs typeface="Arial" charset="0"/>
              </a:rPr>
              <a:t>Cummins Proprietary</a:t>
            </a:r>
            <a:endParaRPr kumimoji="0" lang="en-US" sz="1200" b="0"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206" t="8548" r="12778"/>
          <a:stretch/>
        </p:blipFill>
        <p:spPr bwMode="auto">
          <a:xfrm>
            <a:off x="921815" y="833700"/>
            <a:ext cx="7277680" cy="548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235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885825" y="294879"/>
            <a:ext cx="7315200" cy="382587"/>
          </a:xfrm>
        </p:spPr>
        <p:txBody>
          <a:bodyPr/>
          <a:lstStyle/>
          <a:p>
            <a:pPr eaLnBrk="1" hangingPunct="1"/>
            <a:r>
              <a:rPr lang="en-US" sz="2400" dirty="0" smtClean="0"/>
              <a:t>Pegasor Background/Operating Principle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6" t="2694" r="5359" b="1553"/>
          <a:stretch/>
        </p:blipFill>
        <p:spPr bwMode="auto">
          <a:xfrm>
            <a:off x="1666875" y="2390775"/>
            <a:ext cx="57531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361" y="744141"/>
            <a:ext cx="5085364" cy="164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9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endParaRPr lang="en-US" dirty="0"/>
          </a:p>
        </p:txBody>
      </p:sp>
      <p:sp>
        <p:nvSpPr>
          <p:cNvPr id="7" name="Slide Number Placeholder 6"/>
          <p:cNvSpPr>
            <a:spLocks noGrp="1"/>
          </p:cNvSpPr>
          <p:nvPr>
            <p:ph type="sldNum" sz="quarter" idx="4294967295"/>
          </p:nvPr>
        </p:nvSpPr>
        <p:spPr>
          <a:xfrm>
            <a:off x="8332839" y="6386553"/>
            <a:ext cx="401643" cy="292104"/>
          </a:xfrm>
          <a:prstGeom prst="rect">
            <a:avLst/>
          </a:prstGeom>
        </p:spPr>
        <p:txBody>
          <a:bodyPr/>
          <a:lstStyle/>
          <a:p>
            <a:fld id="{511F9865-9BF4-467E-AB49-88BB8209D998}" type="slidenum">
              <a:rPr lang="en-US" smtClean="0"/>
              <a:pPr/>
              <a:t>24</a:t>
            </a:fld>
            <a:endParaRPr lang="en-US" dirty="0"/>
          </a:p>
        </p:txBody>
      </p:sp>
      <p:sp>
        <p:nvSpPr>
          <p:cNvPr id="10" name="Content Placeholder 5"/>
          <p:cNvSpPr>
            <a:spLocks noGrp="1"/>
          </p:cNvSpPr>
          <p:nvPr>
            <p:ph idx="1"/>
          </p:nvPr>
        </p:nvSpPr>
        <p:spPr>
          <a:xfrm>
            <a:off x="755576" y="1160749"/>
            <a:ext cx="7162800" cy="2088232"/>
          </a:xfrm>
        </p:spPr>
        <p:txBody>
          <a:bodyPr>
            <a:normAutofit fontScale="25000" lnSpcReduction="20000"/>
          </a:bodyPr>
          <a:lstStyle/>
          <a:p>
            <a:r>
              <a:rPr lang="en-US" sz="4900" dirty="0"/>
              <a:t>Particulate matter is one of six “criteria pollutants” for which </a:t>
            </a:r>
            <a:r>
              <a:rPr lang="en-US" sz="4900" dirty="0" smtClean="0"/>
              <a:t>the Regulators continue to impose tighter controls and is currently defined in the automotive industry as being: </a:t>
            </a:r>
          </a:p>
          <a:p>
            <a:endParaRPr lang="en-US" sz="4900" dirty="0" smtClean="0"/>
          </a:p>
          <a:p>
            <a:pPr lvl="1"/>
            <a:r>
              <a:rPr lang="en-US" sz="4900" dirty="0" smtClean="0"/>
              <a:t>Number-based (</a:t>
            </a:r>
            <a:r>
              <a:rPr lang="en-US" sz="4900" dirty="0" err="1" smtClean="0"/>
              <a:t>eg</a:t>
            </a:r>
            <a:r>
              <a:rPr lang="en-US" sz="4900" dirty="0" smtClean="0"/>
              <a:t> EU </a:t>
            </a:r>
            <a:r>
              <a:rPr lang="en-US" sz="4900" dirty="0" err="1" smtClean="0"/>
              <a:t>Reg</a:t>
            </a:r>
            <a:r>
              <a:rPr lang="en-US" sz="4900" dirty="0" smtClean="0"/>
              <a:t> 582/2010 Euro 6), and </a:t>
            </a:r>
          </a:p>
          <a:p>
            <a:pPr lvl="1"/>
            <a:r>
              <a:rPr lang="en-US" sz="4900" dirty="0" smtClean="0"/>
              <a:t>Mass-Based Regulations (USEPA 1065) </a:t>
            </a:r>
          </a:p>
          <a:p>
            <a:pPr lvl="1"/>
            <a:endParaRPr lang="en-US" sz="4900" dirty="0" smtClean="0"/>
          </a:p>
          <a:p>
            <a:r>
              <a:rPr lang="en-US" sz="4900" dirty="0"/>
              <a:t>The Euro VI standards also introduced </a:t>
            </a:r>
            <a:r>
              <a:rPr lang="en-US" sz="4900" i="1" dirty="0"/>
              <a:t>particle number</a:t>
            </a:r>
            <a:r>
              <a:rPr lang="en-US" sz="4900" dirty="0"/>
              <a:t> (PN) emission limits, stricter OBD requirements and a number of new testing requirements—including off-cycle and in-use testing.</a:t>
            </a:r>
          </a:p>
          <a:p>
            <a:pPr marL="457200" lvl="1" indent="0">
              <a:buNone/>
            </a:pPr>
            <a:r>
              <a:rPr lang="en-US" sz="2000" dirty="0" smtClean="0"/>
              <a:t> </a:t>
            </a:r>
          </a:p>
          <a:p>
            <a:pPr lvl="1"/>
            <a:endParaRPr lang="en-US" sz="2000" dirty="0"/>
          </a:p>
          <a:p>
            <a:endParaRPr lang="en-US"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988" y="2939526"/>
            <a:ext cx="4320479" cy="300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txBox="1">
            <a:spLocks/>
          </p:cNvSpPr>
          <p:nvPr/>
        </p:nvSpPr>
        <p:spPr>
          <a:xfrm>
            <a:off x="431540" y="3140968"/>
            <a:ext cx="3744416" cy="280831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u="sng" dirty="0" smtClean="0"/>
              <a:t>Number- and Mass- measurements very different</a:t>
            </a:r>
          </a:p>
          <a:p>
            <a:pPr marL="0" indent="0" algn="ctr">
              <a:buNone/>
            </a:pPr>
            <a:endParaRPr lang="en-US" sz="2400" u="sng" dirty="0" smtClean="0"/>
          </a:p>
          <a:p>
            <a:pPr lvl="1">
              <a:buFont typeface="Wingdings" pitchFamily="2" charset="2"/>
              <a:buChar char="§"/>
            </a:pPr>
            <a:r>
              <a:rPr lang="en-US" sz="2000" dirty="0" smtClean="0"/>
              <a:t>CVS or partial flow-based dilution preferred / regulated</a:t>
            </a:r>
          </a:p>
          <a:p>
            <a:pPr lvl="2">
              <a:buFont typeface="Wingdings" pitchFamily="2" charset="2"/>
              <a:buChar char="§"/>
            </a:pPr>
            <a:r>
              <a:rPr lang="en-US" sz="1700" b="1" dirty="0" smtClean="0"/>
              <a:t>Mass</a:t>
            </a:r>
            <a:r>
              <a:rPr lang="en-US" sz="1700" dirty="0" smtClean="0"/>
              <a:t> –Don’t want to measure “nanoparticle artifacts” in real-time device and uses a gravimetric filter as a reference</a:t>
            </a:r>
          </a:p>
          <a:p>
            <a:pPr lvl="2">
              <a:buFont typeface="Wingdings" pitchFamily="2" charset="2"/>
              <a:buChar char="§"/>
            </a:pPr>
            <a:r>
              <a:rPr lang="en-US" sz="1700" b="1" dirty="0" smtClean="0"/>
              <a:t>Number</a:t>
            </a:r>
            <a:r>
              <a:rPr lang="en-US" sz="1700" dirty="0" smtClean="0"/>
              <a:t> - measure all above a lower particle size (</a:t>
            </a:r>
            <a:r>
              <a:rPr lang="en-US" sz="1700" dirty="0" err="1" smtClean="0"/>
              <a:t>eg</a:t>
            </a:r>
            <a:r>
              <a:rPr lang="en-US" sz="1700" dirty="0" smtClean="0"/>
              <a:t> 20nm)</a:t>
            </a:r>
          </a:p>
          <a:p>
            <a:pPr lvl="1"/>
            <a:endParaRPr lang="en-US" sz="2000" dirty="0" smtClean="0"/>
          </a:p>
          <a:p>
            <a:endParaRPr lang="en-US" dirty="0" smtClean="0"/>
          </a:p>
        </p:txBody>
      </p:sp>
      <p:sp>
        <p:nvSpPr>
          <p:cNvPr id="2" name="TextBox 1"/>
          <p:cNvSpPr txBox="1"/>
          <p:nvPr/>
        </p:nvSpPr>
        <p:spPr>
          <a:xfrm>
            <a:off x="215516" y="5574700"/>
            <a:ext cx="4715330" cy="646331"/>
          </a:xfrm>
          <a:prstGeom prst="rect">
            <a:avLst/>
          </a:prstGeom>
          <a:noFill/>
        </p:spPr>
        <p:txBody>
          <a:bodyPr wrap="none" rtlCol="0">
            <a:spAutoFit/>
          </a:bodyPr>
          <a:lstStyle/>
          <a:p>
            <a:r>
              <a:rPr lang="en-US" b="1" dirty="0" smtClean="0"/>
              <a:t>Ideal solution: One device, both Measurements</a:t>
            </a:r>
          </a:p>
          <a:p>
            <a:r>
              <a:rPr lang="en-US" b="1" dirty="0" smtClean="0"/>
              <a:t>PM Device: Pegasor PPS-M Transducer</a:t>
            </a:r>
            <a:endParaRPr lang="en-US" b="1" dirty="0"/>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7496"/>
            <a:ext cx="1229967" cy="105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34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763154" y="342915"/>
            <a:ext cx="7315200" cy="382587"/>
          </a:xfrm>
        </p:spPr>
        <p:txBody>
          <a:bodyPr/>
          <a:lstStyle/>
          <a:p>
            <a:pPr eaLnBrk="1" hangingPunct="1"/>
            <a:r>
              <a:rPr lang="en-US" sz="2400" dirty="0" smtClean="0"/>
              <a:t>Pegasor Operating Principle</a:t>
            </a:r>
          </a:p>
        </p:txBody>
      </p:sp>
      <p:grpSp>
        <p:nvGrpSpPr>
          <p:cNvPr id="5" name="Ryhmä 4"/>
          <p:cNvGrpSpPr>
            <a:grpSpLocks/>
          </p:cNvGrpSpPr>
          <p:nvPr/>
        </p:nvGrpSpPr>
        <p:grpSpPr bwMode="auto">
          <a:xfrm>
            <a:off x="13060" y="1592288"/>
            <a:ext cx="9144000" cy="4778375"/>
            <a:chOff x="488950" y="1628775"/>
            <a:chExt cx="9144000" cy="4778375"/>
          </a:xfrm>
        </p:grpSpPr>
        <p:pic>
          <p:nvPicPr>
            <p:cNvPr id="6" name="Picture 2" descr="C:\Users\Pääkäyttäjä\Documents\Leonilta\markkinointi\ruutikaisen kuva.jpg"/>
            <p:cNvPicPr>
              <a:picLocks noChangeAspect="1" noChangeArrowheads="1"/>
            </p:cNvPicPr>
            <p:nvPr/>
          </p:nvPicPr>
          <p:blipFill>
            <a:blip r:embed="rId2" cstate="print">
              <a:extLst>
                <a:ext uri="{28A0092B-C50C-407E-A947-70E740481C1C}">
                  <a14:useLocalDpi xmlns:a14="http://schemas.microsoft.com/office/drawing/2010/main" val="0"/>
                </a:ext>
              </a:extLst>
            </a:blip>
            <a:srcRect t="28236" r="2255" b="6599"/>
            <a:stretch>
              <a:fillRect/>
            </a:stretch>
          </p:blipFill>
          <p:spPr bwMode="auto">
            <a:xfrm>
              <a:off x="1208088" y="2420938"/>
              <a:ext cx="842486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136650" y="4868863"/>
              <a:ext cx="1223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clean air</a:t>
              </a:r>
            </a:p>
          </p:txBody>
        </p:sp>
        <p:sp>
          <p:nvSpPr>
            <p:cNvPr id="8" name="Text Box 6"/>
            <p:cNvSpPr txBox="1">
              <a:spLocks noChangeArrowheads="1"/>
            </p:cNvSpPr>
            <p:nvPr/>
          </p:nvSpPr>
          <p:spPr bwMode="auto">
            <a:xfrm>
              <a:off x="1784350" y="5445125"/>
              <a:ext cx="23230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corona discharge</a:t>
              </a:r>
            </a:p>
          </p:txBody>
        </p:sp>
        <p:sp>
          <p:nvSpPr>
            <p:cNvPr id="9" name="Text Box 7"/>
            <p:cNvSpPr txBox="1">
              <a:spLocks noChangeArrowheads="1"/>
            </p:cNvSpPr>
            <p:nvPr/>
          </p:nvSpPr>
          <p:spPr bwMode="auto">
            <a:xfrm>
              <a:off x="3152775" y="4868863"/>
              <a:ext cx="14654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pump flow</a:t>
              </a:r>
            </a:p>
          </p:txBody>
        </p:sp>
        <p:sp>
          <p:nvSpPr>
            <p:cNvPr id="10" name="Text Box 8"/>
            <p:cNvSpPr txBox="1">
              <a:spLocks noChangeArrowheads="1"/>
            </p:cNvSpPr>
            <p:nvPr/>
          </p:nvSpPr>
          <p:spPr bwMode="auto">
            <a:xfrm>
              <a:off x="6824663" y="4868863"/>
              <a:ext cx="668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trap</a:t>
              </a:r>
            </a:p>
          </p:txBody>
        </p:sp>
        <p:sp>
          <p:nvSpPr>
            <p:cNvPr id="11" name="Text Box 9"/>
            <p:cNvSpPr txBox="1">
              <a:spLocks noChangeArrowheads="1"/>
            </p:cNvSpPr>
            <p:nvPr/>
          </p:nvSpPr>
          <p:spPr bwMode="auto">
            <a:xfrm>
              <a:off x="8553450" y="1844675"/>
              <a:ext cx="583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out</a:t>
              </a:r>
            </a:p>
          </p:txBody>
        </p:sp>
        <p:sp>
          <p:nvSpPr>
            <p:cNvPr id="12" name="Text Box 10"/>
            <p:cNvSpPr txBox="1">
              <a:spLocks noChangeArrowheads="1"/>
            </p:cNvSpPr>
            <p:nvPr/>
          </p:nvSpPr>
          <p:spPr bwMode="auto">
            <a:xfrm>
              <a:off x="4376738" y="2060575"/>
              <a:ext cx="1366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sample in</a:t>
              </a:r>
            </a:p>
          </p:txBody>
        </p:sp>
        <p:sp>
          <p:nvSpPr>
            <p:cNvPr id="13" name="Text Box 11"/>
            <p:cNvSpPr txBox="1">
              <a:spLocks noChangeArrowheads="1"/>
            </p:cNvSpPr>
            <p:nvPr/>
          </p:nvSpPr>
          <p:spPr bwMode="auto">
            <a:xfrm>
              <a:off x="1748582" y="1772568"/>
              <a:ext cx="18213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ejector throat</a:t>
              </a:r>
            </a:p>
          </p:txBody>
        </p:sp>
        <p:sp>
          <p:nvSpPr>
            <p:cNvPr id="14" name="AutoShape 13"/>
            <p:cNvSpPr>
              <a:spLocks noChangeArrowheads="1"/>
            </p:cNvSpPr>
            <p:nvPr/>
          </p:nvSpPr>
          <p:spPr bwMode="auto">
            <a:xfrm>
              <a:off x="488950" y="3141663"/>
              <a:ext cx="1944688" cy="144462"/>
            </a:xfrm>
            <a:prstGeom prst="rightArrow">
              <a:avLst>
                <a:gd name="adj1" fmla="val 50000"/>
                <a:gd name="adj2" fmla="val 336540"/>
              </a:avLst>
            </a:prstGeom>
            <a:gradFill rotWithShape="1">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5" name="AutoShape 14"/>
            <p:cNvSpPr>
              <a:spLocks noChangeArrowheads="1"/>
            </p:cNvSpPr>
            <p:nvPr/>
          </p:nvSpPr>
          <p:spPr bwMode="auto">
            <a:xfrm>
              <a:off x="488950" y="3789363"/>
              <a:ext cx="1944688" cy="144462"/>
            </a:xfrm>
            <a:prstGeom prst="rightArrow">
              <a:avLst>
                <a:gd name="adj1" fmla="val 50000"/>
                <a:gd name="adj2" fmla="val 336540"/>
              </a:avLst>
            </a:prstGeom>
            <a:gradFill rotWithShape="1">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6" name="Line 15"/>
            <p:cNvSpPr>
              <a:spLocks noChangeShapeType="1"/>
            </p:cNvSpPr>
            <p:nvPr/>
          </p:nvSpPr>
          <p:spPr bwMode="auto">
            <a:xfrm flipV="1">
              <a:off x="1712913" y="3933825"/>
              <a:ext cx="71437"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 name="Line 16"/>
            <p:cNvSpPr>
              <a:spLocks noChangeShapeType="1"/>
            </p:cNvSpPr>
            <p:nvPr/>
          </p:nvSpPr>
          <p:spPr bwMode="auto">
            <a:xfrm flipV="1">
              <a:off x="2649538" y="3573463"/>
              <a:ext cx="287337" cy="1871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Line 17"/>
            <p:cNvSpPr>
              <a:spLocks noChangeShapeType="1"/>
            </p:cNvSpPr>
            <p:nvPr/>
          </p:nvSpPr>
          <p:spPr bwMode="auto">
            <a:xfrm flipH="1" flipV="1">
              <a:off x="3440113" y="3500438"/>
              <a:ext cx="73025" cy="144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9" name="Line 19"/>
            <p:cNvSpPr>
              <a:spLocks noChangeShapeType="1"/>
            </p:cNvSpPr>
            <p:nvPr/>
          </p:nvSpPr>
          <p:spPr bwMode="auto">
            <a:xfrm>
              <a:off x="3081338" y="2133600"/>
              <a:ext cx="719137"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0" name="Line 20"/>
            <p:cNvSpPr>
              <a:spLocks noChangeShapeType="1"/>
            </p:cNvSpPr>
            <p:nvPr/>
          </p:nvSpPr>
          <p:spPr bwMode="auto">
            <a:xfrm flipV="1">
              <a:off x="6969125" y="4076700"/>
              <a:ext cx="360363"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Oval 21"/>
            <p:cNvSpPr>
              <a:spLocks noChangeArrowheads="1"/>
            </p:cNvSpPr>
            <p:nvPr/>
          </p:nvSpPr>
          <p:spPr bwMode="auto">
            <a:xfrm>
              <a:off x="3081338" y="3429000"/>
              <a:ext cx="71437"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2" name="Oval 22"/>
            <p:cNvSpPr>
              <a:spLocks noChangeArrowheads="1"/>
            </p:cNvSpPr>
            <p:nvPr/>
          </p:nvSpPr>
          <p:spPr bwMode="auto">
            <a:xfrm>
              <a:off x="3224213" y="3573463"/>
              <a:ext cx="71437"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3" name="Oval 23"/>
            <p:cNvSpPr>
              <a:spLocks noChangeArrowheads="1"/>
            </p:cNvSpPr>
            <p:nvPr/>
          </p:nvSpPr>
          <p:spPr bwMode="auto">
            <a:xfrm>
              <a:off x="3297238" y="3429000"/>
              <a:ext cx="71437"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4" name="Oval 24"/>
            <p:cNvSpPr>
              <a:spLocks noChangeArrowheads="1"/>
            </p:cNvSpPr>
            <p:nvPr/>
          </p:nvSpPr>
          <p:spPr bwMode="auto">
            <a:xfrm>
              <a:off x="3225800" y="3357563"/>
              <a:ext cx="71438"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5" name="Oval 25"/>
            <p:cNvSpPr>
              <a:spLocks noChangeArrowheads="1"/>
            </p:cNvSpPr>
            <p:nvPr/>
          </p:nvSpPr>
          <p:spPr bwMode="auto">
            <a:xfrm>
              <a:off x="3081338" y="3500438"/>
              <a:ext cx="71437"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6" name="Oval 26"/>
            <p:cNvSpPr>
              <a:spLocks noChangeArrowheads="1"/>
            </p:cNvSpPr>
            <p:nvPr/>
          </p:nvSpPr>
          <p:spPr bwMode="auto">
            <a:xfrm>
              <a:off x="4160838" y="2492375"/>
              <a:ext cx="144462"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7" name="Oval 27"/>
            <p:cNvSpPr>
              <a:spLocks noChangeArrowheads="1"/>
            </p:cNvSpPr>
            <p:nvPr/>
          </p:nvSpPr>
          <p:spPr bwMode="auto">
            <a:xfrm>
              <a:off x="3873500" y="2565400"/>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8" name="Oval 28"/>
            <p:cNvSpPr>
              <a:spLocks noChangeArrowheads="1"/>
            </p:cNvSpPr>
            <p:nvPr/>
          </p:nvSpPr>
          <p:spPr bwMode="auto">
            <a:xfrm>
              <a:off x="3584575" y="2781300"/>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29" name="Oval 29"/>
            <p:cNvSpPr>
              <a:spLocks noChangeArrowheads="1"/>
            </p:cNvSpPr>
            <p:nvPr/>
          </p:nvSpPr>
          <p:spPr bwMode="auto">
            <a:xfrm>
              <a:off x="3368675" y="2852738"/>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0" name="Oval 30"/>
            <p:cNvSpPr>
              <a:spLocks noChangeArrowheads="1"/>
            </p:cNvSpPr>
            <p:nvPr/>
          </p:nvSpPr>
          <p:spPr bwMode="auto">
            <a:xfrm>
              <a:off x="3513138" y="3213100"/>
              <a:ext cx="144462"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1" name="Oval 31"/>
            <p:cNvSpPr>
              <a:spLocks noChangeArrowheads="1"/>
            </p:cNvSpPr>
            <p:nvPr/>
          </p:nvSpPr>
          <p:spPr bwMode="auto">
            <a:xfrm>
              <a:off x="3729038" y="3500438"/>
              <a:ext cx="144462"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2" name="Oval 32"/>
            <p:cNvSpPr>
              <a:spLocks noChangeArrowheads="1"/>
            </p:cNvSpPr>
            <p:nvPr/>
          </p:nvSpPr>
          <p:spPr bwMode="auto">
            <a:xfrm>
              <a:off x="3729038" y="3500438"/>
              <a:ext cx="71437"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3" name="Oval 33"/>
            <p:cNvSpPr>
              <a:spLocks noChangeArrowheads="1"/>
            </p:cNvSpPr>
            <p:nvPr/>
          </p:nvSpPr>
          <p:spPr bwMode="auto">
            <a:xfrm>
              <a:off x="3513138" y="3284538"/>
              <a:ext cx="71437"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4" name="Oval 34"/>
            <p:cNvSpPr>
              <a:spLocks noChangeArrowheads="1"/>
            </p:cNvSpPr>
            <p:nvPr/>
          </p:nvSpPr>
          <p:spPr bwMode="auto">
            <a:xfrm>
              <a:off x="4089400" y="3573463"/>
              <a:ext cx="71438"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5" name="Oval 35"/>
            <p:cNvSpPr>
              <a:spLocks noChangeArrowheads="1"/>
            </p:cNvSpPr>
            <p:nvPr/>
          </p:nvSpPr>
          <p:spPr bwMode="auto">
            <a:xfrm>
              <a:off x="4160838" y="3357563"/>
              <a:ext cx="71437"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6" name="Oval 36"/>
            <p:cNvSpPr>
              <a:spLocks noChangeArrowheads="1"/>
            </p:cNvSpPr>
            <p:nvPr/>
          </p:nvSpPr>
          <p:spPr bwMode="auto">
            <a:xfrm>
              <a:off x="4232275" y="3500438"/>
              <a:ext cx="71438"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7" name="Oval 37"/>
            <p:cNvSpPr>
              <a:spLocks noChangeArrowheads="1"/>
            </p:cNvSpPr>
            <p:nvPr/>
          </p:nvSpPr>
          <p:spPr bwMode="auto">
            <a:xfrm>
              <a:off x="4376738" y="3357563"/>
              <a:ext cx="144462"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38" name="Oval 38"/>
            <p:cNvSpPr>
              <a:spLocks noChangeArrowheads="1"/>
            </p:cNvSpPr>
            <p:nvPr/>
          </p:nvSpPr>
          <p:spPr bwMode="auto">
            <a:xfrm>
              <a:off x="4376738" y="3429000"/>
              <a:ext cx="71437"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nvGrpSpPr>
            <p:cNvPr id="39" name="Group 44"/>
            <p:cNvGrpSpPr>
              <a:grpSpLocks/>
            </p:cNvGrpSpPr>
            <p:nvPr/>
          </p:nvGrpSpPr>
          <p:grpSpPr bwMode="auto">
            <a:xfrm>
              <a:off x="4808538" y="3716338"/>
              <a:ext cx="144462" cy="142875"/>
              <a:chOff x="3029" y="2341"/>
              <a:chExt cx="91" cy="90"/>
            </a:xfrm>
          </p:grpSpPr>
          <p:sp>
            <p:nvSpPr>
              <p:cNvPr id="74" name="Oval 39"/>
              <p:cNvSpPr>
                <a:spLocks noChangeArrowheads="1"/>
              </p:cNvSpPr>
              <p:nvPr/>
            </p:nvSpPr>
            <p:spPr bwMode="auto">
              <a:xfrm>
                <a:off x="3029" y="2341"/>
                <a:ext cx="91" cy="9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75" name="Oval 40"/>
              <p:cNvSpPr>
                <a:spLocks noChangeArrowheads="1"/>
              </p:cNvSpPr>
              <p:nvPr/>
            </p:nvSpPr>
            <p:spPr bwMode="auto">
              <a:xfrm>
                <a:off x="3029" y="2386"/>
                <a:ext cx="45" cy="4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sp>
          <p:nvSpPr>
            <p:cNvPr id="40" name="Oval 41"/>
            <p:cNvSpPr>
              <a:spLocks noChangeArrowheads="1"/>
            </p:cNvSpPr>
            <p:nvPr/>
          </p:nvSpPr>
          <p:spPr bwMode="auto">
            <a:xfrm>
              <a:off x="5673725" y="2781300"/>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41" name="Oval 42"/>
            <p:cNvSpPr>
              <a:spLocks noChangeArrowheads="1"/>
            </p:cNvSpPr>
            <p:nvPr/>
          </p:nvSpPr>
          <p:spPr bwMode="auto">
            <a:xfrm>
              <a:off x="5673725" y="2852738"/>
              <a:ext cx="71438"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nvGrpSpPr>
            <p:cNvPr id="42" name="Group 45"/>
            <p:cNvGrpSpPr>
              <a:grpSpLocks/>
            </p:cNvGrpSpPr>
            <p:nvPr/>
          </p:nvGrpSpPr>
          <p:grpSpPr bwMode="auto">
            <a:xfrm>
              <a:off x="6176963" y="4149725"/>
              <a:ext cx="144462" cy="142875"/>
              <a:chOff x="3029" y="2341"/>
              <a:chExt cx="91" cy="90"/>
            </a:xfrm>
          </p:grpSpPr>
          <p:sp>
            <p:nvSpPr>
              <p:cNvPr id="72" name="Oval 46"/>
              <p:cNvSpPr>
                <a:spLocks noChangeArrowheads="1"/>
              </p:cNvSpPr>
              <p:nvPr/>
            </p:nvSpPr>
            <p:spPr bwMode="auto">
              <a:xfrm>
                <a:off x="3029" y="2341"/>
                <a:ext cx="91" cy="9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73" name="Oval 47"/>
              <p:cNvSpPr>
                <a:spLocks noChangeArrowheads="1"/>
              </p:cNvSpPr>
              <p:nvPr/>
            </p:nvSpPr>
            <p:spPr bwMode="auto">
              <a:xfrm>
                <a:off x="3029" y="2386"/>
                <a:ext cx="45" cy="4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grpSp>
          <p:nvGrpSpPr>
            <p:cNvPr id="43" name="Group 60"/>
            <p:cNvGrpSpPr>
              <a:grpSpLocks/>
            </p:cNvGrpSpPr>
            <p:nvPr/>
          </p:nvGrpSpPr>
          <p:grpSpPr bwMode="auto">
            <a:xfrm>
              <a:off x="8913813" y="2276475"/>
              <a:ext cx="144462" cy="142875"/>
              <a:chOff x="3029" y="2341"/>
              <a:chExt cx="91" cy="90"/>
            </a:xfrm>
          </p:grpSpPr>
          <p:sp>
            <p:nvSpPr>
              <p:cNvPr id="70" name="Oval 61"/>
              <p:cNvSpPr>
                <a:spLocks noChangeArrowheads="1"/>
              </p:cNvSpPr>
              <p:nvPr/>
            </p:nvSpPr>
            <p:spPr bwMode="auto">
              <a:xfrm>
                <a:off x="3029" y="2341"/>
                <a:ext cx="91" cy="9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71" name="Oval 62"/>
              <p:cNvSpPr>
                <a:spLocks noChangeArrowheads="1"/>
              </p:cNvSpPr>
              <p:nvPr/>
            </p:nvSpPr>
            <p:spPr bwMode="auto">
              <a:xfrm>
                <a:off x="3029" y="2386"/>
                <a:ext cx="45" cy="4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grpSp>
          <p:nvGrpSpPr>
            <p:cNvPr id="44" name="Group 63"/>
            <p:cNvGrpSpPr>
              <a:grpSpLocks/>
            </p:cNvGrpSpPr>
            <p:nvPr/>
          </p:nvGrpSpPr>
          <p:grpSpPr bwMode="auto">
            <a:xfrm>
              <a:off x="8337550" y="2708275"/>
              <a:ext cx="144463" cy="142875"/>
              <a:chOff x="3029" y="2341"/>
              <a:chExt cx="91" cy="90"/>
            </a:xfrm>
          </p:grpSpPr>
          <p:sp>
            <p:nvSpPr>
              <p:cNvPr id="68" name="Oval 64"/>
              <p:cNvSpPr>
                <a:spLocks noChangeArrowheads="1"/>
              </p:cNvSpPr>
              <p:nvPr/>
            </p:nvSpPr>
            <p:spPr bwMode="auto">
              <a:xfrm>
                <a:off x="3029" y="2341"/>
                <a:ext cx="91" cy="9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9" name="Oval 65"/>
              <p:cNvSpPr>
                <a:spLocks noChangeArrowheads="1"/>
              </p:cNvSpPr>
              <p:nvPr/>
            </p:nvSpPr>
            <p:spPr bwMode="auto">
              <a:xfrm>
                <a:off x="3029" y="2386"/>
                <a:ext cx="45" cy="4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grpSp>
          <p:nvGrpSpPr>
            <p:cNvPr id="45" name="Group 66"/>
            <p:cNvGrpSpPr>
              <a:grpSpLocks/>
            </p:cNvGrpSpPr>
            <p:nvPr/>
          </p:nvGrpSpPr>
          <p:grpSpPr bwMode="auto">
            <a:xfrm>
              <a:off x="8482013" y="2133600"/>
              <a:ext cx="144462" cy="142875"/>
              <a:chOff x="3029" y="2341"/>
              <a:chExt cx="91" cy="90"/>
            </a:xfrm>
          </p:grpSpPr>
          <p:sp>
            <p:nvSpPr>
              <p:cNvPr id="66" name="Oval 67"/>
              <p:cNvSpPr>
                <a:spLocks noChangeArrowheads="1"/>
              </p:cNvSpPr>
              <p:nvPr/>
            </p:nvSpPr>
            <p:spPr bwMode="auto">
              <a:xfrm>
                <a:off x="3029" y="2341"/>
                <a:ext cx="91" cy="9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7" name="Oval 68"/>
              <p:cNvSpPr>
                <a:spLocks noChangeArrowheads="1"/>
              </p:cNvSpPr>
              <p:nvPr/>
            </p:nvSpPr>
            <p:spPr bwMode="auto">
              <a:xfrm>
                <a:off x="3029" y="2386"/>
                <a:ext cx="45" cy="4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sp>
          <p:nvSpPr>
            <p:cNvPr id="46" name="Oval 69"/>
            <p:cNvSpPr>
              <a:spLocks noChangeArrowheads="1"/>
            </p:cNvSpPr>
            <p:nvPr/>
          </p:nvSpPr>
          <p:spPr bwMode="auto">
            <a:xfrm>
              <a:off x="5168900" y="2924175"/>
              <a:ext cx="71438"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47" name="Oval 70"/>
            <p:cNvSpPr>
              <a:spLocks noChangeArrowheads="1"/>
            </p:cNvSpPr>
            <p:nvPr/>
          </p:nvSpPr>
          <p:spPr bwMode="auto">
            <a:xfrm>
              <a:off x="5961063" y="2565400"/>
              <a:ext cx="71437"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48" name="Oval 71"/>
            <p:cNvSpPr>
              <a:spLocks noChangeArrowheads="1"/>
            </p:cNvSpPr>
            <p:nvPr/>
          </p:nvSpPr>
          <p:spPr bwMode="auto">
            <a:xfrm>
              <a:off x="5529263" y="4292600"/>
              <a:ext cx="71437"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49" name="Oval 72"/>
            <p:cNvSpPr>
              <a:spLocks noChangeArrowheads="1"/>
            </p:cNvSpPr>
            <p:nvPr/>
          </p:nvSpPr>
          <p:spPr bwMode="auto">
            <a:xfrm>
              <a:off x="6537325" y="4365625"/>
              <a:ext cx="71438"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0" name="Oval 73"/>
            <p:cNvSpPr>
              <a:spLocks noChangeArrowheads="1"/>
            </p:cNvSpPr>
            <p:nvPr/>
          </p:nvSpPr>
          <p:spPr bwMode="auto">
            <a:xfrm>
              <a:off x="6897688" y="2565400"/>
              <a:ext cx="71437"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1" name="Oval 74"/>
            <p:cNvSpPr>
              <a:spLocks noChangeArrowheads="1"/>
            </p:cNvSpPr>
            <p:nvPr/>
          </p:nvSpPr>
          <p:spPr bwMode="auto">
            <a:xfrm>
              <a:off x="7400925" y="2565400"/>
              <a:ext cx="71438"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2" name="Oval 75"/>
            <p:cNvSpPr>
              <a:spLocks noChangeArrowheads="1"/>
            </p:cNvSpPr>
            <p:nvPr/>
          </p:nvSpPr>
          <p:spPr bwMode="auto">
            <a:xfrm>
              <a:off x="7400925" y="4365625"/>
              <a:ext cx="71438" cy="71438"/>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3" name="Oval 76"/>
            <p:cNvSpPr>
              <a:spLocks noChangeArrowheads="1"/>
            </p:cNvSpPr>
            <p:nvPr/>
          </p:nvSpPr>
          <p:spPr bwMode="auto">
            <a:xfrm>
              <a:off x="5457825" y="5589588"/>
              <a:ext cx="71438" cy="71437"/>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4" name="Oval 77"/>
            <p:cNvSpPr>
              <a:spLocks noChangeArrowheads="1"/>
            </p:cNvSpPr>
            <p:nvPr/>
          </p:nvSpPr>
          <p:spPr bwMode="auto">
            <a:xfrm>
              <a:off x="5457825" y="6046788"/>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55" name="Text Box 83"/>
            <p:cNvSpPr txBox="1">
              <a:spLocks noChangeArrowheads="1"/>
            </p:cNvSpPr>
            <p:nvPr/>
          </p:nvSpPr>
          <p:spPr bwMode="auto">
            <a:xfrm>
              <a:off x="5529263" y="5445125"/>
              <a:ext cx="1475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 ion</a:t>
              </a:r>
            </a:p>
          </p:txBody>
        </p:sp>
        <p:sp>
          <p:nvSpPr>
            <p:cNvPr id="56" name="Text Box 84"/>
            <p:cNvSpPr txBox="1">
              <a:spLocks noChangeArrowheads="1"/>
            </p:cNvSpPr>
            <p:nvPr/>
          </p:nvSpPr>
          <p:spPr bwMode="auto">
            <a:xfrm>
              <a:off x="5600700" y="5902325"/>
              <a:ext cx="726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sz="2000" b="1" dirty="0"/>
                <a:t>soot</a:t>
              </a:r>
            </a:p>
          </p:txBody>
        </p:sp>
        <p:sp>
          <p:nvSpPr>
            <p:cNvPr id="57" name="Rectangle 85"/>
            <p:cNvSpPr>
              <a:spLocks noChangeArrowheads="1"/>
            </p:cNvSpPr>
            <p:nvPr/>
          </p:nvSpPr>
          <p:spPr bwMode="auto">
            <a:xfrm>
              <a:off x="5168900" y="5399088"/>
              <a:ext cx="1980282" cy="1008062"/>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p>
          </p:txBody>
        </p:sp>
        <p:sp>
          <p:nvSpPr>
            <p:cNvPr id="58" name="Text Box 87"/>
            <p:cNvSpPr txBox="1">
              <a:spLocks noChangeArrowheads="1"/>
            </p:cNvSpPr>
            <p:nvPr/>
          </p:nvSpPr>
          <p:spPr bwMode="auto">
            <a:xfrm>
              <a:off x="7110413" y="3349625"/>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ja-JP" dirty="0"/>
                <a:t>+</a:t>
              </a:r>
            </a:p>
          </p:txBody>
        </p:sp>
        <p:sp>
          <p:nvSpPr>
            <p:cNvPr id="59" name="Oval 88"/>
            <p:cNvSpPr>
              <a:spLocks noChangeArrowheads="1"/>
            </p:cNvSpPr>
            <p:nvPr/>
          </p:nvSpPr>
          <p:spPr bwMode="auto">
            <a:xfrm>
              <a:off x="7113588" y="3392488"/>
              <a:ext cx="287337" cy="288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60" name="Oval 90"/>
            <p:cNvSpPr>
              <a:spLocks noChangeArrowheads="1"/>
            </p:cNvSpPr>
            <p:nvPr/>
          </p:nvSpPr>
          <p:spPr bwMode="auto">
            <a:xfrm>
              <a:off x="4232275" y="2205038"/>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1" name="Oval 91"/>
            <p:cNvSpPr>
              <a:spLocks noChangeArrowheads="1"/>
            </p:cNvSpPr>
            <p:nvPr/>
          </p:nvSpPr>
          <p:spPr bwMode="auto">
            <a:xfrm>
              <a:off x="4016375" y="1989138"/>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2" name="Oval 92"/>
            <p:cNvSpPr>
              <a:spLocks noChangeArrowheads="1"/>
            </p:cNvSpPr>
            <p:nvPr/>
          </p:nvSpPr>
          <p:spPr bwMode="auto">
            <a:xfrm>
              <a:off x="4232275" y="1773238"/>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3" name="Oval 93"/>
            <p:cNvSpPr>
              <a:spLocks noChangeArrowheads="1"/>
            </p:cNvSpPr>
            <p:nvPr/>
          </p:nvSpPr>
          <p:spPr bwMode="auto">
            <a:xfrm>
              <a:off x="4592638" y="1700213"/>
              <a:ext cx="144462"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4" name="Oval 94"/>
            <p:cNvSpPr>
              <a:spLocks noChangeArrowheads="1"/>
            </p:cNvSpPr>
            <p:nvPr/>
          </p:nvSpPr>
          <p:spPr bwMode="auto">
            <a:xfrm>
              <a:off x="3657600" y="2133600"/>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5" name="Oval 95"/>
            <p:cNvSpPr>
              <a:spLocks noChangeArrowheads="1"/>
            </p:cNvSpPr>
            <p:nvPr/>
          </p:nvSpPr>
          <p:spPr bwMode="auto">
            <a:xfrm>
              <a:off x="3800475" y="1628775"/>
              <a:ext cx="144463" cy="1428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pic>
        <p:nvPicPr>
          <p:cNvPr id="7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411" y="125368"/>
            <a:ext cx="2056902" cy="176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p:cNvSpPr/>
          <p:nvPr/>
        </p:nvSpPr>
        <p:spPr>
          <a:xfrm>
            <a:off x="-259990" y="1006897"/>
            <a:ext cx="6162675" cy="369332"/>
          </a:xfrm>
          <a:prstGeom prst="rect">
            <a:avLst/>
          </a:prstGeom>
        </p:spPr>
        <p:txBody>
          <a:bodyPr wrap="square">
            <a:spAutoFit/>
          </a:bodyPr>
          <a:lstStyle/>
          <a:p>
            <a:r>
              <a:rPr lang="en-US" dirty="0" smtClean="0">
                <a:hlinkClick r:id="rId4"/>
              </a:rPr>
              <a:t>http</a:t>
            </a:r>
            <a:r>
              <a:rPr lang="en-US" dirty="0">
                <a:hlinkClick r:id="rId4"/>
              </a:rPr>
              <a:t>://www.youtube.com/watch?v=yMe7k9NTDQI</a:t>
            </a:r>
            <a:endParaRPr lang="en-US" dirty="0"/>
          </a:p>
        </p:txBody>
      </p:sp>
      <p:sp>
        <p:nvSpPr>
          <p:cNvPr id="77" name="TextBox 76"/>
          <p:cNvSpPr txBox="1"/>
          <p:nvPr/>
        </p:nvSpPr>
        <p:spPr>
          <a:xfrm>
            <a:off x="6457516" y="6522720"/>
            <a:ext cx="1569905" cy="261610"/>
          </a:xfrm>
          <a:prstGeom prst="rect">
            <a:avLst/>
          </a:prstGeom>
          <a:noFill/>
        </p:spPr>
        <p:txBody>
          <a:bodyPr wrap="square" rtlCol="0">
            <a:spAutoFit/>
          </a:bodyPr>
          <a:lstStyle/>
          <a:p>
            <a:pPr algn="l"/>
            <a:r>
              <a:rPr lang="en-US" sz="1050" dirty="0" smtClean="0"/>
              <a:t>Source: Sensors</a:t>
            </a:r>
            <a:endParaRPr lang="en-US" sz="1050" dirty="0"/>
          </a:p>
        </p:txBody>
      </p:sp>
    </p:spTree>
    <p:extLst>
      <p:ext uri="{BB962C8B-B14F-4D97-AF65-F5344CB8AC3E}">
        <p14:creationId xmlns:p14="http://schemas.microsoft.com/office/powerpoint/2010/main" val="151432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834" y="739631"/>
            <a:ext cx="7471819" cy="572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378" y="71178"/>
            <a:ext cx="7810500" cy="507831"/>
          </a:xfrm>
          <a:prstGeom prst="rect">
            <a:avLst/>
          </a:prstGeom>
          <a:noFill/>
        </p:spPr>
        <p:txBody>
          <a:bodyPr wrap="square" rtlCol="0">
            <a:spAutoFit/>
          </a:bodyPr>
          <a:lstStyle/>
          <a:p>
            <a:pPr algn="ctr"/>
            <a:r>
              <a:rPr lang="en-US" sz="2700" b="1" dirty="0" smtClean="0"/>
              <a:t>CPM Module Design</a:t>
            </a:r>
          </a:p>
        </p:txBody>
      </p:sp>
      <p:sp>
        <p:nvSpPr>
          <p:cNvPr id="5" name="TextBox 4"/>
          <p:cNvSpPr txBox="1"/>
          <p:nvPr/>
        </p:nvSpPr>
        <p:spPr>
          <a:xfrm>
            <a:off x="621746" y="5193195"/>
            <a:ext cx="2057400" cy="584775"/>
          </a:xfrm>
          <a:prstGeom prst="rect">
            <a:avLst/>
          </a:prstGeom>
          <a:noFill/>
        </p:spPr>
        <p:txBody>
          <a:bodyPr wrap="square" rtlCol="0">
            <a:spAutoFit/>
          </a:bodyPr>
          <a:lstStyle/>
          <a:p>
            <a:pPr algn="l"/>
            <a:r>
              <a:rPr lang="en-US" sz="1600" dirty="0" smtClean="0"/>
              <a:t>Thermal Control (40-50 °C)</a:t>
            </a:r>
            <a:endParaRPr lang="en-US" sz="1600" dirty="0"/>
          </a:p>
        </p:txBody>
      </p:sp>
      <p:sp>
        <p:nvSpPr>
          <p:cNvPr id="6" name="TextBox 5"/>
          <p:cNvSpPr txBox="1"/>
          <p:nvPr/>
        </p:nvSpPr>
        <p:spPr>
          <a:xfrm>
            <a:off x="5487181" y="608617"/>
            <a:ext cx="2057400" cy="830997"/>
          </a:xfrm>
          <a:prstGeom prst="rect">
            <a:avLst/>
          </a:prstGeom>
          <a:noFill/>
        </p:spPr>
        <p:txBody>
          <a:bodyPr wrap="square" rtlCol="0">
            <a:spAutoFit/>
          </a:bodyPr>
          <a:lstStyle/>
          <a:p>
            <a:pPr algn="l"/>
            <a:r>
              <a:rPr lang="en-US" sz="1600" dirty="0" smtClean="0"/>
              <a:t>Purge Flow and Pressure Measurement</a:t>
            </a:r>
            <a:endParaRPr lang="en-US" sz="1600" dirty="0"/>
          </a:p>
        </p:txBody>
      </p:sp>
      <p:cxnSp>
        <p:nvCxnSpPr>
          <p:cNvPr id="12" name="Straight Arrow Connector 11"/>
          <p:cNvCxnSpPr/>
          <p:nvPr/>
        </p:nvCxnSpPr>
        <p:spPr>
          <a:xfrm flipH="1">
            <a:off x="7456170" y="1924392"/>
            <a:ext cx="329565" cy="58025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4" name="TextBox 13"/>
          <p:cNvSpPr txBox="1"/>
          <p:nvPr/>
        </p:nvSpPr>
        <p:spPr>
          <a:xfrm>
            <a:off x="7086600" y="714831"/>
            <a:ext cx="2266950" cy="1163395"/>
          </a:xfrm>
          <a:prstGeom prst="rect">
            <a:avLst/>
          </a:prstGeom>
          <a:noFill/>
        </p:spPr>
        <p:txBody>
          <a:bodyPr wrap="square" rtlCol="0">
            <a:spAutoFit/>
          </a:bodyPr>
          <a:lstStyle/>
          <a:p>
            <a:pPr algn="l"/>
            <a:r>
              <a:rPr lang="en-US" sz="1600" dirty="0" smtClean="0"/>
              <a:t>HEPA Filtration</a:t>
            </a:r>
          </a:p>
          <a:p>
            <a:pPr algn="l"/>
            <a:r>
              <a:rPr lang="en-US" sz="1600" dirty="0" smtClean="0"/>
              <a:t>(Purge, Zero Air, Exhaust, MPS Make-up)</a:t>
            </a:r>
            <a:endParaRPr lang="en-US" sz="1600" dirty="0"/>
          </a:p>
        </p:txBody>
      </p:sp>
      <p:sp>
        <p:nvSpPr>
          <p:cNvPr id="16" name="TextBox 15"/>
          <p:cNvSpPr txBox="1"/>
          <p:nvPr/>
        </p:nvSpPr>
        <p:spPr>
          <a:xfrm>
            <a:off x="915009" y="714831"/>
            <a:ext cx="2057400" cy="584775"/>
          </a:xfrm>
          <a:prstGeom prst="rect">
            <a:avLst/>
          </a:prstGeom>
          <a:noFill/>
        </p:spPr>
        <p:txBody>
          <a:bodyPr wrap="square" rtlCol="0">
            <a:spAutoFit/>
          </a:bodyPr>
          <a:lstStyle/>
          <a:p>
            <a:r>
              <a:rPr lang="en-US" sz="1600" dirty="0" smtClean="0"/>
              <a:t>3-Way Sample /</a:t>
            </a:r>
          </a:p>
          <a:p>
            <a:r>
              <a:rPr lang="en-US" sz="1600" dirty="0" smtClean="0"/>
              <a:t>Zero Air Solenoid</a:t>
            </a:r>
            <a:endParaRPr lang="en-US" sz="1600" dirty="0"/>
          </a:p>
        </p:txBody>
      </p:sp>
      <p:sp>
        <p:nvSpPr>
          <p:cNvPr id="17" name="TextBox 16"/>
          <p:cNvSpPr txBox="1"/>
          <p:nvPr/>
        </p:nvSpPr>
        <p:spPr>
          <a:xfrm>
            <a:off x="2339751" y="5516361"/>
            <a:ext cx="2057400" cy="338554"/>
          </a:xfrm>
          <a:prstGeom prst="rect">
            <a:avLst/>
          </a:prstGeom>
          <a:noFill/>
        </p:spPr>
        <p:txBody>
          <a:bodyPr wrap="square" rtlCol="0">
            <a:spAutoFit/>
          </a:bodyPr>
          <a:lstStyle/>
          <a:p>
            <a:r>
              <a:rPr lang="en-US" sz="1600" dirty="0" smtClean="0"/>
              <a:t>Pegasor M-Sensor</a:t>
            </a:r>
            <a:endParaRPr lang="en-US" sz="1600" dirty="0"/>
          </a:p>
        </p:txBody>
      </p:sp>
      <p:cxnSp>
        <p:nvCxnSpPr>
          <p:cNvPr id="18" name="Straight Arrow Connector 17"/>
          <p:cNvCxnSpPr/>
          <p:nvPr/>
        </p:nvCxnSpPr>
        <p:spPr>
          <a:xfrm>
            <a:off x="2972409" y="1123950"/>
            <a:ext cx="1424742" cy="4572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 name="Slide Number Placeholder 6"/>
          <p:cNvSpPr>
            <a:spLocks noGrp="1"/>
          </p:cNvSpPr>
          <p:nvPr>
            <p:ph type="sldNum" sz="quarter" idx="12"/>
          </p:nvPr>
        </p:nvSpPr>
        <p:spPr>
          <a:xfrm>
            <a:off x="8332839" y="6386553"/>
            <a:ext cx="401643" cy="292104"/>
          </a:xfrm>
        </p:spPr>
        <p:txBody>
          <a:bodyPr/>
          <a:lstStyle/>
          <a:p>
            <a:r>
              <a:rPr lang="en-US" dirty="0"/>
              <a:t>6</a:t>
            </a:r>
          </a:p>
        </p:txBody>
      </p:sp>
      <p:cxnSp>
        <p:nvCxnSpPr>
          <p:cNvPr id="19" name="Straight Arrow Connector 18"/>
          <p:cNvCxnSpPr/>
          <p:nvPr/>
        </p:nvCxnSpPr>
        <p:spPr>
          <a:xfrm flipV="1">
            <a:off x="3368451" y="4005064"/>
            <a:ext cx="619233" cy="136815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3" name="TextBox 12"/>
          <p:cNvSpPr txBox="1"/>
          <p:nvPr/>
        </p:nvSpPr>
        <p:spPr>
          <a:xfrm>
            <a:off x="6759628" y="6531429"/>
            <a:ext cx="1569905" cy="261610"/>
          </a:xfrm>
          <a:prstGeom prst="rect">
            <a:avLst/>
          </a:prstGeom>
          <a:noFill/>
        </p:spPr>
        <p:txBody>
          <a:bodyPr wrap="square" rtlCol="0">
            <a:spAutoFit/>
          </a:bodyPr>
          <a:lstStyle/>
          <a:p>
            <a:pPr algn="l"/>
            <a:r>
              <a:rPr lang="en-US" sz="1050" dirty="0" smtClean="0"/>
              <a:t>Source: Sensors</a:t>
            </a:r>
            <a:endParaRPr lang="en-US" sz="1050" dirty="0"/>
          </a:p>
        </p:txBody>
      </p:sp>
    </p:spTree>
    <p:extLst>
      <p:ext uri="{BB962C8B-B14F-4D97-AF65-F5344CB8AC3E}">
        <p14:creationId xmlns:p14="http://schemas.microsoft.com/office/powerpoint/2010/main" val="3576900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381000" y="1066800"/>
            <a:ext cx="8610599" cy="4495800"/>
          </a:xfrm>
          <a:prstGeom prst="rect">
            <a:avLst/>
          </a:prstGeom>
          <a:solidFill>
            <a:schemeClr val="bg1"/>
          </a:solidFill>
          <a:ln w="0" algn="ctr">
            <a:noFill/>
            <a:miter lim="800000"/>
            <a:headEnd/>
            <a:tailEnd/>
          </a:ln>
        </p:spPr>
        <p:txBody>
          <a:bodyPr wrap="none" lIns="91429" tIns="45714" rIns="91429" bIns="45714" anchor="ctr"/>
          <a:lstStyle/>
          <a:p>
            <a:endParaRPr lang="en-US" dirty="0"/>
          </a:p>
        </p:txBody>
      </p:sp>
      <p:sp>
        <p:nvSpPr>
          <p:cNvPr id="1028" name="Rectangle 3"/>
          <p:cNvSpPr>
            <a:spLocks noChangeArrowheads="1"/>
          </p:cNvSpPr>
          <p:nvPr/>
        </p:nvSpPr>
        <p:spPr bwMode="auto">
          <a:xfrm>
            <a:off x="5838825" y="2400300"/>
            <a:ext cx="180975" cy="285750"/>
          </a:xfrm>
          <a:prstGeom prst="rect">
            <a:avLst/>
          </a:prstGeom>
          <a:solidFill>
            <a:srgbClr val="FF6699">
              <a:alpha val="79999"/>
            </a:srgbClr>
          </a:solidFill>
          <a:ln w="9525">
            <a:noFill/>
            <a:miter lim="800000"/>
            <a:headEnd/>
            <a:tailEnd/>
          </a:ln>
        </p:spPr>
        <p:txBody>
          <a:bodyPr wrap="none" anchor="ctr"/>
          <a:lstStyle/>
          <a:p>
            <a:endParaRPr lang="en-US" dirty="0"/>
          </a:p>
        </p:txBody>
      </p:sp>
      <p:sp>
        <p:nvSpPr>
          <p:cNvPr id="1029" name="Rectangle 4"/>
          <p:cNvSpPr>
            <a:spLocks noChangeArrowheads="1"/>
          </p:cNvSpPr>
          <p:nvPr/>
        </p:nvSpPr>
        <p:spPr bwMode="auto">
          <a:xfrm>
            <a:off x="5848350" y="2393950"/>
            <a:ext cx="165100" cy="298450"/>
          </a:xfrm>
          <a:prstGeom prst="rect">
            <a:avLst/>
          </a:prstGeom>
          <a:gradFill rotWithShape="1">
            <a:gsLst>
              <a:gs pos="0">
                <a:srgbClr val="FF6699"/>
              </a:gs>
              <a:gs pos="100000">
                <a:srgbClr val="FF6D9E"/>
              </a:gs>
            </a:gsLst>
            <a:lin ang="5400000" scaled="1"/>
          </a:gradFill>
          <a:ln w="9525" algn="ctr">
            <a:noFill/>
            <a:miter lim="800000"/>
            <a:headEnd/>
            <a:tailEnd/>
          </a:ln>
        </p:spPr>
        <p:txBody>
          <a:bodyPr wrap="none" lIns="91429" tIns="45714" rIns="91429" bIns="45714" anchor="ctr"/>
          <a:lstStyle/>
          <a:p>
            <a:endParaRPr lang="en-US" dirty="0"/>
          </a:p>
        </p:txBody>
      </p:sp>
      <p:sp>
        <p:nvSpPr>
          <p:cNvPr id="1030" name="AutoShape 5"/>
          <p:cNvSpPr>
            <a:spLocks noChangeArrowheads="1"/>
          </p:cNvSpPr>
          <p:nvPr/>
        </p:nvSpPr>
        <p:spPr bwMode="auto">
          <a:xfrm rot="5400000">
            <a:off x="6110288" y="2119312"/>
            <a:ext cx="598488" cy="823913"/>
          </a:xfrm>
          <a:custGeom>
            <a:avLst/>
            <a:gdLst>
              <a:gd name="T0" fmla="*/ 523677 w 21600"/>
              <a:gd name="T1" fmla="*/ 411957 h 21600"/>
              <a:gd name="T2" fmla="*/ 299244 w 21600"/>
              <a:gd name="T3" fmla="*/ 823913 h 21600"/>
              <a:gd name="T4" fmla="*/ 74811 w 21600"/>
              <a:gd name="T5" fmla="*/ 411957 h 21600"/>
              <a:gd name="T6" fmla="*/ 29924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1">
            <a:gsLst>
              <a:gs pos="0">
                <a:schemeClr val="bg1"/>
              </a:gs>
              <a:gs pos="100000">
                <a:srgbClr val="FF6699"/>
              </a:gs>
            </a:gsLst>
            <a:lin ang="5400000" scaled="1"/>
          </a:gradFill>
          <a:ln w="9525" algn="ctr">
            <a:noFill/>
            <a:miter lim="800000"/>
            <a:headEnd/>
            <a:tailEnd/>
          </a:ln>
        </p:spPr>
        <p:txBody>
          <a:bodyPr wrap="none" lIns="91429" tIns="45714" rIns="91429" bIns="45714" anchor="ctr"/>
          <a:lstStyle/>
          <a:p>
            <a:endParaRPr lang="en-US" dirty="0"/>
          </a:p>
        </p:txBody>
      </p:sp>
      <p:sp>
        <p:nvSpPr>
          <p:cNvPr id="1031" name="AutoShape 6"/>
          <p:cNvSpPr>
            <a:spLocks noChangeArrowheads="1"/>
          </p:cNvSpPr>
          <p:nvPr/>
        </p:nvSpPr>
        <p:spPr bwMode="auto">
          <a:xfrm rot="-5400000">
            <a:off x="5145088" y="2132012"/>
            <a:ext cx="598488" cy="823913"/>
          </a:xfrm>
          <a:custGeom>
            <a:avLst/>
            <a:gdLst>
              <a:gd name="T0" fmla="*/ 523677 w 21600"/>
              <a:gd name="T1" fmla="*/ 411957 h 21600"/>
              <a:gd name="T2" fmla="*/ 299244 w 21600"/>
              <a:gd name="T3" fmla="*/ 823913 h 21600"/>
              <a:gd name="T4" fmla="*/ 74811 w 21600"/>
              <a:gd name="T5" fmla="*/ 411957 h 21600"/>
              <a:gd name="T6" fmla="*/ 29924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1">
            <a:gsLst>
              <a:gs pos="0">
                <a:schemeClr val="bg1"/>
              </a:gs>
              <a:gs pos="100000">
                <a:srgbClr val="FF6699"/>
              </a:gs>
            </a:gsLst>
            <a:lin ang="5400000" scaled="1"/>
          </a:gradFill>
          <a:ln w="9525" algn="ctr">
            <a:noFill/>
            <a:miter lim="800000"/>
            <a:headEnd/>
            <a:tailEnd/>
          </a:ln>
        </p:spPr>
        <p:txBody>
          <a:bodyPr wrap="none" lIns="91429" tIns="45714" rIns="91429" bIns="45714" anchor="ctr"/>
          <a:lstStyle/>
          <a:p>
            <a:endParaRPr lang="en-US" dirty="0"/>
          </a:p>
        </p:txBody>
      </p:sp>
      <p:sp>
        <p:nvSpPr>
          <p:cNvPr id="1033" name="Rectangle 8"/>
          <p:cNvSpPr>
            <a:spLocks noChangeArrowheads="1"/>
          </p:cNvSpPr>
          <p:nvPr/>
        </p:nvSpPr>
        <p:spPr bwMode="auto">
          <a:xfrm>
            <a:off x="2514600" y="5562600"/>
            <a:ext cx="2514600" cy="228600"/>
          </a:xfrm>
          <a:prstGeom prst="rect">
            <a:avLst/>
          </a:prstGeom>
          <a:noFill/>
          <a:ln w="9525" algn="ctr">
            <a:noFill/>
            <a:miter lim="800000"/>
            <a:headEnd/>
            <a:tailEnd/>
          </a:ln>
        </p:spPr>
        <p:txBody>
          <a:bodyPr wrap="none" lIns="91429" tIns="45714" rIns="91429" bIns="45714" anchor="ctr"/>
          <a:lstStyle/>
          <a:p>
            <a:endParaRPr lang="en-US" dirty="0"/>
          </a:p>
        </p:txBody>
      </p:sp>
      <p:sp>
        <p:nvSpPr>
          <p:cNvPr id="1034" name="Rectangle 9"/>
          <p:cNvSpPr>
            <a:spLocks noChangeArrowheads="1"/>
          </p:cNvSpPr>
          <p:nvPr/>
        </p:nvSpPr>
        <p:spPr bwMode="auto">
          <a:xfrm>
            <a:off x="4276725" y="2473325"/>
            <a:ext cx="1631950" cy="133350"/>
          </a:xfrm>
          <a:prstGeom prst="rect">
            <a:avLst/>
          </a:prstGeom>
          <a:solidFill>
            <a:srgbClr val="FF99CC">
              <a:alpha val="47058"/>
            </a:srgbClr>
          </a:solidFill>
          <a:ln w="9525">
            <a:noFill/>
            <a:miter lim="800000"/>
            <a:headEnd/>
            <a:tailEnd/>
          </a:ln>
        </p:spPr>
        <p:txBody>
          <a:bodyPr wrap="none" anchor="ctr"/>
          <a:lstStyle/>
          <a:p>
            <a:endParaRPr lang="en-US" dirty="0"/>
          </a:p>
        </p:txBody>
      </p:sp>
      <p:sp>
        <p:nvSpPr>
          <p:cNvPr id="1035" name="Rectangle 10"/>
          <p:cNvSpPr>
            <a:spLocks noChangeArrowheads="1"/>
          </p:cNvSpPr>
          <p:nvPr/>
        </p:nvSpPr>
        <p:spPr bwMode="auto">
          <a:xfrm>
            <a:off x="3609975" y="2244725"/>
            <a:ext cx="685800" cy="590550"/>
          </a:xfrm>
          <a:prstGeom prst="rect">
            <a:avLst/>
          </a:prstGeom>
          <a:solidFill>
            <a:srgbClr val="FF0066">
              <a:alpha val="20000"/>
            </a:srgbClr>
          </a:solidFill>
          <a:ln w="9525">
            <a:noFill/>
            <a:miter lim="800000"/>
            <a:headEnd/>
            <a:tailEnd/>
          </a:ln>
        </p:spPr>
        <p:txBody>
          <a:bodyPr wrap="none" anchor="ctr"/>
          <a:lstStyle/>
          <a:p>
            <a:endParaRPr lang="en-US" dirty="0"/>
          </a:p>
        </p:txBody>
      </p:sp>
      <p:sp>
        <p:nvSpPr>
          <p:cNvPr id="1036" name="Line 11"/>
          <p:cNvSpPr>
            <a:spLocks noChangeShapeType="1"/>
          </p:cNvSpPr>
          <p:nvPr/>
        </p:nvSpPr>
        <p:spPr bwMode="auto">
          <a:xfrm>
            <a:off x="3646488" y="3527425"/>
            <a:ext cx="0" cy="147638"/>
          </a:xfrm>
          <a:prstGeom prst="line">
            <a:avLst/>
          </a:prstGeom>
          <a:noFill/>
          <a:ln w="0">
            <a:solidFill>
              <a:srgbClr val="FF3200"/>
            </a:solidFill>
            <a:round/>
            <a:headEnd/>
            <a:tailEnd/>
          </a:ln>
        </p:spPr>
        <p:txBody>
          <a:bodyPr/>
          <a:lstStyle/>
          <a:p>
            <a:endParaRPr lang="en-US" dirty="0"/>
          </a:p>
        </p:txBody>
      </p:sp>
      <p:sp>
        <p:nvSpPr>
          <p:cNvPr id="1037" name="Line 12"/>
          <p:cNvSpPr>
            <a:spLocks noChangeShapeType="1"/>
          </p:cNvSpPr>
          <p:nvPr/>
        </p:nvSpPr>
        <p:spPr bwMode="auto">
          <a:xfrm>
            <a:off x="3757613" y="3527425"/>
            <a:ext cx="1587" cy="147638"/>
          </a:xfrm>
          <a:prstGeom prst="line">
            <a:avLst/>
          </a:prstGeom>
          <a:noFill/>
          <a:ln w="0">
            <a:solidFill>
              <a:srgbClr val="FF3200"/>
            </a:solidFill>
            <a:round/>
            <a:headEnd/>
            <a:tailEnd/>
          </a:ln>
        </p:spPr>
        <p:txBody>
          <a:bodyPr/>
          <a:lstStyle/>
          <a:p>
            <a:endParaRPr lang="en-US" dirty="0"/>
          </a:p>
        </p:txBody>
      </p:sp>
      <p:sp>
        <p:nvSpPr>
          <p:cNvPr id="1038" name="Line 13"/>
          <p:cNvSpPr>
            <a:spLocks noChangeShapeType="1"/>
          </p:cNvSpPr>
          <p:nvPr/>
        </p:nvSpPr>
        <p:spPr bwMode="auto">
          <a:xfrm>
            <a:off x="4114800" y="3527425"/>
            <a:ext cx="1588" cy="147638"/>
          </a:xfrm>
          <a:prstGeom prst="line">
            <a:avLst/>
          </a:prstGeom>
          <a:noFill/>
          <a:ln w="0">
            <a:solidFill>
              <a:srgbClr val="FF3200"/>
            </a:solidFill>
            <a:round/>
            <a:headEnd/>
            <a:tailEnd/>
          </a:ln>
        </p:spPr>
        <p:txBody>
          <a:bodyPr/>
          <a:lstStyle/>
          <a:p>
            <a:endParaRPr lang="en-US" dirty="0"/>
          </a:p>
        </p:txBody>
      </p:sp>
      <p:sp>
        <p:nvSpPr>
          <p:cNvPr id="1039" name="Line 14"/>
          <p:cNvSpPr>
            <a:spLocks noChangeShapeType="1"/>
          </p:cNvSpPr>
          <p:nvPr/>
        </p:nvSpPr>
        <p:spPr bwMode="auto">
          <a:xfrm>
            <a:off x="4003675" y="3527425"/>
            <a:ext cx="0" cy="147638"/>
          </a:xfrm>
          <a:prstGeom prst="line">
            <a:avLst/>
          </a:prstGeom>
          <a:noFill/>
          <a:ln w="0">
            <a:solidFill>
              <a:srgbClr val="FF3200"/>
            </a:solidFill>
            <a:round/>
            <a:headEnd/>
            <a:tailEnd/>
          </a:ln>
        </p:spPr>
        <p:txBody>
          <a:bodyPr/>
          <a:lstStyle/>
          <a:p>
            <a:endParaRPr lang="en-US" dirty="0"/>
          </a:p>
        </p:txBody>
      </p:sp>
      <p:sp>
        <p:nvSpPr>
          <p:cNvPr id="1040" name="Freeform 15"/>
          <p:cNvSpPr>
            <a:spLocks/>
          </p:cNvSpPr>
          <p:nvPr/>
        </p:nvSpPr>
        <p:spPr bwMode="auto">
          <a:xfrm>
            <a:off x="3343275" y="2574925"/>
            <a:ext cx="42863" cy="4763"/>
          </a:xfrm>
          <a:custGeom>
            <a:avLst/>
            <a:gdLst>
              <a:gd name="T0" fmla="*/ 0 w 31"/>
              <a:gd name="T1" fmla="*/ 0 h 4763"/>
              <a:gd name="T2" fmla="*/ 28 w 31"/>
              <a:gd name="T3" fmla="*/ 0 h 4763"/>
              <a:gd name="T4" fmla="*/ 31 w 31"/>
              <a:gd name="T5" fmla="*/ 0 h 4763"/>
              <a:gd name="T6" fmla="*/ 0 60000 65536"/>
              <a:gd name="T7" fmla="*/ 0 60000 65536"/>
              <a:gd name="T8" fmla="*/ 0 60000 65536"/>
              <a:gd name="T9" fmla="*/ 0 w 31"/>
              <a:gd name="T10" fmla="*/ 0 h 4763"/>
              <a:gd name="T11" fmla="*/ 31 w 31"/>
              <a:gd name="T12" fmla="*/ 4763 h 4763"/>
            </a:gdLst>
            <a:ahLst/>
            <a:cxnLst>
              <a:cxn ang="T6">
                <a:pos x="T0" y="T1"/>
              </a:cxn>
              <a:cxn ang="T7">
                <a:pos x="T2" y="T3"/>
              </a:cxn>
              <a:cxn ang="T8">
                <a:pos x="T4" y="T5"/>
              </a:cxn>
            </a:cxnLst>
            <a:rect l="T9" t="T10" r="T11" b="T12"/>
            <a:pathLst>
              <a:path w="31" h="4763">
                <a:moveTo>
                  <a:pt x="0" y="0"/>
                </a:moveTo>
                <a:lnTo>
                  <a:pt x="28" y="0"/>
                </a:lnTo>
                <a:lnTo>
                  <a:pt x="31" y="0"/>
                </a:lnTo>
              </a:path>
            </a:pathLst>
          </a:custGeom>
          <a:noFill/>
          <a:ln w="0">
            <a:solidFill>
              <a:srgbClr val="FF3200"/>
            </a:solidFill>
            <a:round/>
            <a:headEnd/>
            <a:tailEnd/>
          </a:ln>
        </p:spPr>
        <p:txBody>
          <a:bodyPr/>
          <a:lstStyle/>
          <a:p>
            <a:endParaRPr lang="en-US" dirty="0"/>
          </a:p>
        </p:txBody>
      </p:sp>
      <p:sp>
        <p:nvSpPr>
          <p:cNvPr id="1041" name="Line 16"/>
          <p:cNvSpPr>
            <a:spLocks noChangeShapeType="1"/>
          </p:cNvSpPr>
          <p:nvPr/>
        </p:nvSpPr>
        <p:spPr bwMode="auto">
          <a:xfrm>
            <a:off x="3417888" y="2574925"/>
            <a:ext cx="71437" cy="4763"/>
          </a:xfrm>
          <a:prstGeom prst="line">
            <a:avLst/>
          </a:prstGeom>
          <a:noFill/>
          <a:ln w="0">
            <a:solidFill>
              <a:srgbClr val="FF3200"/>
            </a:solidFill>
            <a:round/>
            <a:headEnd/>
            <a:tailEnd/>
          </a:ln>
        </p:spPr>
        <p:txBody>
          <a:bodyPr/>
          <a:lstStyle/>
          <a:p>
            <a:endParaRPr lang="en-US" dirty="0"/>
          </a:p>
        </p:txBody>
      </p:sp>
      <p:sp>
        <p:nvSpPr>
          <p:cNvPr id="1042" name="Freeform 17"/>
          <p:cNvSpPr>
            <a:spLocks/>
          </p:cNvSpPr>
          <p:nvPr/>
        </p:nvSpPr>
        <p:spPr bwMode="auto">
          <a:xfrm>
            <a:off x="3522663" y="2574925"/>
            <a:ext cx="41275" cy="4763"/>
          </a:xfrm>
          <a:custGeom>
            <a:avLst/>
            <a:gdLst>
              <a:gd name="T0" fmla="*/ 0 w 30"/>
              <a:gd name="T1" fmla="*/ 0 h 4763"/>
              <a:gd name="T2" fmla="*/ 28 w 30"/>
              <a:gd name="T3" fmla="*/ 0 h 4763"/>
              <a:gd name="T4" fmla="*/ 30 w 30"/>
              <a:gd name="T5" fmla="*/ 0 h 4763"/>
              <a:gd name="T6" fmla="*/ 0 60000 65536"/>
              <a:gd name="T7" fmla="*/ 0 60000 65536"/>
              <a:gd name="T8" fmla="*/ 0 60000 65536"/>
              <a:gd name="T9" fmla="*/ 0 w 30"/>
              <a:gd name="T10" fmla="*/ 0 h 4763"/>
              <a:gd name="T11" fmla="*/ 30 w 30"/>
              <a:gd name="T12" fmla="*/ 4763 h 4763"/>
            </a:gdLst>
            <a:ahLst/>
            <a:cxnLst>
              <a:cxn ang="T6">
                <a:pos x="T0" y="T1"/>
              </a:cxn>
              <a:cxn ang="T7">
                <a:pos x="T2" y="T3"/>
              </a:cxn>
              <a:cxn ang="T8">
                <a:pos x="T4" y="T5"/>
              </a:cxn>
            </a:cxnLst>
            <a:rect l="T9" t="T10" r="T11" b="T12"/>
            <a:pathLst>
              <a:path w="30" h="4763">
                <a:moveTo>
                  <a:pt x="0" y="0"/>
                </a:moveTo>
                <a:lnTo>
                  <a:pt x="28" y="0"/>
                </a:lnTo>
                <a:lnTo>
                  <a:pt x="30" y="0"/>
                </a:lnTo>
              </a:path>
            </a:pathLst>
          </a:custGeom>
          <a:noFill/>
          <a:ln w="0">
            <a:solidFill>
              <a:srgbClr val="FF3200"/>
            </a:solidFill>
            <a:round/>
            <a:headEnd/>
            <a:tailEnd/>
          </a:ln>
        </p:spPr>
        <p:txBody>
          <a:bodyPr/>
          <a:lstStyle/>
          <a:p>
            <a:endParaRPr lang="en-US" dirty="0"/>
          </a:p>
        </p:txBody>
      </p:sp>
      <p:sp>
        <p:nvSpPr>
          <p:cNvPr id="1043" name="Freeform 18"/>
          <p:cNvSpPr>
            <a:spLocks/>
          </p:cNvSpPr>
          <p:nvPr/>
        </p:nvSpPr>
        <p:spPr bwMode="auto">
          <a:xfrm>
            <a:off x="3562350" y="2312988"/>
            <a:ext cx="1588" cy="176212"/>
          </a:xfrm>
          <a:custGeom>
            <a:avLst/>
            <a:gdLst>
              <a:gd name="T0" fmla="*/ 0 w 2"/>
              <a:gd name="T1" fmla="*/ 0 h 54"/>
              <a:gd name="T2" fmla="*/ 0 w 2"/>
              <a:gd name="T3" fmla="*/ 54 h 54"/>
              <a:gd name="T4" fmla="*/ 2 w 2"/>
              <a:gd name="T5" fmla="*/ 54 h 54"/>
              <a:gd name="T6" fmla="*/ 0 60000 65536"/>
              <a:gd name="T7" fmla="*/ 0 60000 65536"/>
              <a:gd name="T8" fmla="*/ 0 60000 65536"/>
              <a:gd name="T9" fmla="*/ 0 w 2"/>
              <a:gd name="T10" fmla="*/ 0 h 54"/>
              <a:gd name="T11" fmla="*/ 2 w 2"/>
              <a:gd name="T12" fmla="*/ 54 h 54"/>
            </a:gdLst>
            <a:ahLst/>
            <a:cxnLst>
              <a:cxn ang="T6">
                <a:pos x="T0" y="T1"/>
              </a:cxn>
              <a:cxn ang="T7">
                <a:pos x="T2" y="T3"/>
              </a:cxn>
              <a:cxn ang="T8">
                <a:pos x="T4" y="T5"/>
              </a:cxn>
            </a:cxnLst>
            <a:rect l="T9" t="T10" r="T11" b="T12"/>
            <a:pathLst>
              <a:path w="2" h="54">
                <a:moveTo>
                  <a:pt x="0" y="0"/>
                </a:moveTo>
                <a:lnTo>
                  <a:pt x="0" y="54"/>
                </a:lnTo>
                <a:lnTo>
                  <a:pt x="2" y="54"/>
                </a:lnTo>
              </a:path>
            </a:pathLst>
          </a:custGeom>
          <a:noFill/>
          <a:ln w="0">
            <a:solidFill>
              <a:srgbClr val="FF3200"/>
            </a:solidFill>
            <a:round/>
            <a:headEnd/>
            <a:tailEnd/>
          </a:ln>
        </p:spPr>
        <p:txBody>
          <a:bodyPr/>
          <a:lstStyle/>
          <a:p>
            <a:endParaRPr lang="en-US" dirty="0"/>
          </a:p>
        </p:txBody>
      </p:sp>
      <p:sp>
        <p:nvSpPr>
          <p:cNvPr id="1044" name="Freeform 19"/>
          <p:cNvSpPr>
            <a:spLocks/>
          </p:cNvSpPr>
          <p:nvPr/>
        </p:nvSpPr>
        <p:spPr bwMode="auto">
          <a:xfrm>
            <a:off x="3562350" y="2587625"/>
            <a:ext cx="1588" cy="179388"/>
          </a:xfrm>
          <a:custGeom>
            <a:avLst/>
            <a:gdLst>
              <a:gd name="T0" fmla="*/ 0 w 2"/>
              <a:gd name="T1" fmla="*/ 0 h 56"/>
              <a:gd name="T2" fmla="*/ 0 w 2"/>
              <a:gd name="T3" fmla="*/ 56 h 56"/>
              <a:gd name="T4" fmla="*/ 2 w 2"/>
              <a:gd name="T5" fmla="*/ 56 h 56"/>
              <a:gd name="T6" fmla="*/ 0 60000 65536"/>
              <a:gd name="T7" fmla="*/ 0 60000 65536"/>
              <a:gd name="T8" fmla="*/ 0 60000 65536"/>
              <a:gd name="T9" fmla="*/ 0 w 2"/>
              <a:gd name="T10" fmla="*/ 0 h 56"/>
              <a:gd name="T11" fmla="*/ 2 w 2"/>
              <a:gd name="T12" fmla="*/ 56 h 56"/>
            </a:gdLst>
            <a:ahLst/>
            <a:cxnLst>
              <a:cxn ang="T6">
                <a:pos x="T0" y="T1"/>
              </a:cxn>
              <a:cxn ang="T7">
                <a:pos x="T2" y="T3"/>
              </a:cxn>
              <a:cxn ang="T8">
                <a:pos x="T4" y="T5"/>
              </a:cxn>
            </a:cxnLst>
            <a:rect l="T9" t="T10" r="T11" b="T12"/>
            <a:pathLst>
              <a:path w="2" h="56">
                <a:moveTo>
                  <a:pt x="0" y="0"/>
                </a:moveTo>
                <a:lnTo>
                  <a:pt x="0" y="56"/>
                </a:lnTo>
                <a:lnTo>
                  <a:pt x="2" y="56"/>
                </a:lnTo>
              </a:path>
            </a:pathLst>
          </a:custGeom>
          <a:noFill/>
          <a:ln w="0">
            <a:solidFill>
              <a:srgbClr val="FF3200"/>
            </a:solidFill>
            <a:round/>
            <a:headEnd/>
            <a:tailEnd/>
          </a:ln>
        </p:spPr>
        <p:txBody>
          <a:bodyPr/>
          <a:lstStyle/>
          <a:p>
            <a:endParaRPr lang="en-US" dirty="0"/>
          </a:p>
        </p:txBody>
      </p:sp>
      <p:sp>
        <p:nvSpPr>
          <p:cNvPr id="1045" name="Freeform 20"/>
          <p:cNvSpPr>
            <a:spLocks/>
          </p:cNvSpPr>
          <p:nvPr/>
        </p:nvSpPr>
        <p:spPr bwMode="auto">
          <a:xfrm>
            <a:off x="4619625" y="2844800"/>
            <a:ext cx="125413" cy="4763"/>
          </a:xfrm>
          <a:custGeom>
            <a:avLst/>
            <a:gdLst>
              <a:gd name="T0" fmla="*/ 91 w 91"/>
              <a:gd name="T1" fmla="*/ 0 h 4763"/>
              <a:gd name="T2" fmla="*/ 0 w 91"/>
              <a:gd name="T3" fmla="*/ 0 h 4763"/>
              <a:gd name="T4" fmla="*/ 2 w 91"/>
              <a:gd name="T5" fmla="*/ 0 h 4763"/>
              <a:gd name="T6" fmla="*/ 0 60000 65536"/>
              <a:gd name="T7" fmla="*/ 0 60000 65536"/>
              <a:gd name="T8" fmla="*/ 0 60000 65536"/>
              <a:gd name="T9" fmla="*/ 0 w 91"/>
              <a:gd name="T10" fmla="*/ 0 h 4763"/>
              <a:gd name="T11" fmla="*/ 91 w 91"/>
              <a:gd name="T12" fmla="*/ 4763 h 4763"/>
            </a:gdLst>
            <a:ahLst/>
            <a:cxnLst>
              <a:cxn ang="T6">
                <a:pos x="T0" y="T1"/>
              </a:cxn>
              <a:cxn ang="T7">
                <a:pos x="T2" y="T3"/>
              </a:cxn>
              <a:cxn ang="T8">
                <a:pos x="T4" y="T5"/>
              </a:cxn>
            </a:cxnLst>
            <a:rect l="T9" t="T10" r="T11" b="T12"/>
            <a:pathLst>
              <a:path w="91" h="4763">
                <a:moveTo>
                  <a:pt x="91" y="0"/>
                </a:moveTo>
                <a:lnTo>
                  <a:pt x="0" y="0"/>
                </a:lnTo>
                <a:lnTo>
                  <a:pt x="2" y="0"/>
                </a:lnTo>
              </a:path>
            </a:pathLst>
          </a:custGeom>
          <a:noFill/>
          <a:ln w="0">
            <a:solidFill>
              <a:srgbClr val="00F923"/>
            </a:solidFill>
            <a:round/>
            <a:headEnd/>
            <a:tailEnd/>
          </a:ln>
        </p:spPr>
        <p:txBody>
          <a:bodyPr/>
          <a:lstStyle/>
          <a:p>
            <a:endParaRPr lang="en-US" dirty="0"/>
          </a:p>
        </p:txBody>
      </p:sp>
      <p:sp>
        <p:nvSpPr>
          <p:cNvPr id="1046" name="Line 21"/>
          <p:cNvSpPr>
            <a:spLocks noChangeShapeType="1"/>
          </p:cNvSpPr>
          <p:nvPr/>
        </p:nvSpPr>
        <p:spPr bwMode="auto">
          <a:xfrm flipH="1">
            <a:off x="4443413" y="2239963"/>
            <a:ext cx="122237" cy="0"/>
          </a:xfrm>
          <a:prstGeom prst="line">
            <a:avLst/>
          </a:prstGeom>
          <a:noFill/>
          <a:ln w="0">
            <a:solidFill>
              <a:srgbClr val="00F923"/>
            </a:solidFill>
            <a:round/>
            <a:headEnd/>
            <a:tailEnd/>
          </a:ln>
        </p:spPr>
        <p:txBody>
          <a:bodyPr/>
          <a:lstStyle/>
          <a:p>
            <a:endParaRPr lang="en-US" dirty="0"/>
          </a:p>
        </p:txBody>
      </p:sp>
      <p:sp>
        <p:nvSpPr>
          <p:cNvPr id="1047" name="Line 22"/>
          <p:cNvSpPr>
            <a:spLocks noChangeShapeType="1"/>
          </p:cNvSpPr>
          <p:nvPr/>
        </p:nvSpPr>
        <p:spPr bwMode="auto">
          <a:xfrm flipH="1">
            <a:off x="4414838" y="2239963"/>
            <a:ext cx="127000" cy="0"/>
          </a:xfrm>
          <a:prstGeom prst="line">
            <a:avLst/>
          </a:prstGeom>
          <a:noFill/>
          <a:ln w="0">
            <a:solidFill>
              <a:srgbClr val="00F923"/>
            </a:solidFill>
            <a:round/>
            <a:headEnd/>
            <a:tailEnd/>
          </a:ln>
        </p:spPr>
        <p:txBody>
          <a:bodyPr/>
          <a:lstStyle/>
          <a:p>
            <a:endParaRPr lang="en-US" dirty="0"/>
          </a:p>
        </p:txBody>
      </p:sp>
      <p:sp>
        <p:nvSpPr>
          <p:cNvPr id="1048" name="Line 23"/>
          <p:cNvSpPr>
            <a:spLocks noChangeShapeType="1"/>
          </p:cNvSpPr>
          <p:nvPr/>
        </p:nvSpPr>
        <p:spPr bwMode="auto">
          <a:xfrm>
            <a:off x="5021263" y="2239963"/>
            <a:ext cx="34925" cy="7937"/>
          </a:xfrm>
          <a:prstGeom prst="line">
            <a:avLst/>
          </a:prstGeom>
          <a:noFill/>
          <a:ln w="0">
            <a:solidFill>
              <a:srgbClr val="FF1DFA"/>
            </a:solidFill>
            <a:round/>
            <a:headEnd/>
            <a:tailEnd/>
          </a:ln>
        </p:spPr>
        <p:txBody>
          <a:bodyPr/>
          <a:lstStyle/>
          <a:p>
            <a:endParaRPr lang="en-US" dirty="0"/>
          </a:p>
        </p:txBody>
      </p:sp>
      <p:sp>
        <p:nvSpPr>
          <p:cNvPr id="1049" name="Line 24"/>
          <p:cNvSpPr>
            <a:spLocks noChangeShapeType="1"/>
          </p:cNvSpPr>
          <p:nvPr/>
        </p:nvSpPr>
        <p:spPr bwMode="auto">
          <a:xfrm>
            <a:off x="5091113" y="2255838"/>
            <a:ext cx="66675" cy="12700"/>
          </a:xfrm>
          <a:prstGeom prst="line">
            <a:avLst/>
          </a:prstGeom>
          <a:noFill/>
          <a:ln w="0">
            <a:solidFill>
              <a:srgbClr val="FF1DFA"/>
            </a:solidFill>
            <a:round/>
            <a:headEnd/>
            <a:tailEnd/>
          </a:ln>
        </p:spPr>
        <p:txBody>
          <a:bodyPr/>
          <a:lstStyle/>
          <a:p>
            <a:endParaRPr lang="en-US" dirty="0"/>
          </a:p>
        </p:txBody>
      </p:sp>
      <p:sp>
        <p:nvSpPr>
          <p:cNvPr id="1050" name="Line 25"/>
          <p:cNvSpPr>
            <a:spLocks noChangeShapeType="1"/>
          </p:cNvSpPr>
          <p:nvPr/>
        </p:nvSpPr>
        <p:spPr bwMode="auto">
          <a:xfrm flipV="1">
            <a:off x="5021263" y="2836863"/>
            <a:ext cx="34925" cy="7937"/>
          </a:xfrm>
          <a:prstGeom prst="line">
            <a:avLst/>
          </a:prstGeom>
          <a:noFill/>
          <a:ln w="0">
            <a:solidFill>
              <a:srgbClr val="FF1DFA"/>
            </a:solidFill>
            <a:round/>
            <a:headEnd/>
            <a:tailEnd/>
          </a:ln>
        </p:spPr>
        <p:txBody>
          <a:bodyPr/>
          <a:lstStyle/>
          <a:p>
            <a:endParaRPr lang="en-US" dirty="0"/>
          </a:p>
        </p:txBody>
      </p:sp>
      <p:sp>
        <p:nvSpPr>
          <p:cNvPr id="1051" name="Line 26"/>
          <p:cNvSpPr>
            <a:spLocks noChangeShapeType="1"/>
          </p:cNvSpPr>
          <p:nvPr/>
        </p:nvSpPr>
        <p:spPr bwMode="auto">
          <a:xfrm flipV="1">
            <a:off x="5091113" y="2816225"/>
            <a:ext cx="66675" cy="7938"/>
          </a:xfrm>
          <a:prstGeom prst="line">
            <a:avLst/>
          </a:prstGeom>
          <a:noFill/>
          <a:ln w="0">
            <a:solidFill>
              <a:srgbClr val="FF1DFA"/>
            </a:solidFill>
            <a:round/>
            <a:headEnd/>
            <a:tailEnd/>
          </a:ln>
        </p:spPr>
        <p:txBody>
          <a:bodyPr/>
          <a:lstStyle/>
          <a:p>
            <a:endParaRPr lang="en-US" dirty="0"/>
          </a:p>
        </p:txBody>
      </p:sp>
      <p:sp>
        <p:nvSpPr>
          <p:cNvPr id="1052" name="Line 27"/>
          <p:cNvSpPr>
            <a:spLocks noChangeShapeType="1"/>
          </p:cNvSpPr>
          <p:nvPr/>
        </p:nvSpPr>
        <p:spPr bwMode="auto">
          <a:xfrm>
            <a:off x="6564313" y="2787650"/>
            <a:ext cx="71437" cy="20638"/>
          </a:xfrm>
          <a:prstGeom prst="line">
            <a:avLst/>
          </a:prstGeom>
          <a:noFill/>
          <a:ln w="0">
            <a:solidFill>
              <a:srgbClr val="FF1DFA"/>
            </a:solidFill>
            <a:round/>
            <a:headEnd/>
            <a:tailEnd/>
          </a:ln>
        </p:spPr>
        <p:txBody>
          <a:bodyPr/>
          <a:lstStyle/>
          <a:p>
            <a:endParaRPr lang="en-US" dirty="0"/>
          </a:p>
        </p:txBody>
      </p:sp>
      <p:sp>
        <p:nvSpPr>
          <p:cNvPr id="1053" name="Line 28"/>
          <p:cNvSpPr>
            <a:spLocks noChangeShapeType="1"/>
          </p:cNvSpPr>
          <p:nvPr/>
        </p:nvSpPr>
        <p:spPr bwMode="auto">
          <a:xfrm>
            <a:off x="6667500" y="2816225"/>
            <a:ext cx="69850" cy="7938"/>
          </a:xfrm>
          <a:prstGeom prst="line">
            <a:avLst/>
          </a:prstGeom>
          <a:noFill/>
          <a:ln w="0">
            <a:solidFill>
              <a:srgbClr val="FF1DFA"/>
            </a:solidFill>
            <a:round/>
            <a:headEnd/>
            <a:tailEnd/>
          </a:ln>
        </p:spPr>
        <p:txBody>
          <a:bodyPr/>
          <a:lstStyle/>
          <a:p>
            <a:endParaRPr lang="en-US" dirty="0"/>
          </a:p>
        </p:txBody>
      </p:sp>
      <p:sp>
        <p:nvSpPr>
          <p:cNvPr id="1054" name="Line 29"/>
          <p:cNvSpPr>
            <a:spLocks noChangeShapeType="1"/>
          </p:cNvSpPr>
          <p:nvPr/>
        </p:nvSpPr>
        <p:spPr bwMode="auto">
          <a:xfrm>
            <a:off x="6772275" y="2836863"/>
            <a:ext cx="33338" cy="7937"/>
          </a:xfrm>
          <a:prstGeom prst="line">
            <a:avLst/>
          </a:prstGeom>
          <a:noFill/>
          <a:ln w="0">
            <a:solidFill>
              <a:srgbClr val="FF1DFA"/>
            </a:solidFill>
            <a:round/>
            <a:headEnd/>
            <a:tailEnd/>
          </a:ln>
        </p:spPr>
        <p:txBody>
          <a:bodyPr/>
          <a:lstStyle/>
          <a:p>
            <a:endParaRPr lang="en-US" dirty="0"/>
          </a:p>
        </p:txBody>
      </p:sp>
      <p:sp>
        <p:nvSpPr>
          <p:cNvPr id="1055" name="Line 30"/>
          <p:cNvSpPr>
            <a:spLocks noChangeShapeType="1"/>
          </p:cNvSpPr>
          <p:nvPr/>
        </p:nvSpPr>
        <p:spPr bwMode="auto">
          <a:xfrm flipV="1">
            <a:off x="6564313" y="2276475"/>
            <a:ext cx="71437" cy="20638"/>
          </a:xfrm>
          <a:prstGeom prst="line">
            <a:avLst/>
          </a:prstGeom>
          <a:noFill/>
          <a:ln w="0">
            <a:solidFill>
              <a:srgbClr val="FF1DFA"/>
            </a:solidFill>
            <a:round/>
            <a:headEnd/>
            <a:tailEnd/>
          </a:ln>
        </p:spPr>
        <p:txBody>
          <a:bodyPr/>
          <a:lstStyle/>
          <a:p>
            <a:endParaRPr lang="en-US" dirty="0"/>
          </a:p>
        </p:txBody>
      </p:sp>
      <p:sp>
        <p:nvSpPr>
          <p:cNvPr id="1056" name="Line 31"/>
          <p:cNvSpPr>
            <a:spLocks noChangeShapeType="1"/>
          </p:cNvSpPr>
          <p:nvPr/>
        </p:nvSpPr>
        <p:spPr bwMode="auto">
          <a:xfrm flipV="1">
            <a:off x="6667500" y="2255838"/>
            <a:ext cx="69850" cy="12700"/>
          </a:xfrm>
          <a:prstGeom prst="line">
            <a:avLst/>
          </a:prstGeom>
          <a:noFill/>
          <a:ln w="0">
            <a:solidFill>
              <a:srgbClr val="FF1DFA"/>
            </a:solidFill>
            <a:round/>
            <a:headEnd/>
            <a:tailEnd/>
          </a:ln>
        </p:spPr>
        <p:txBody>
          <a:bodyPr/>
          <a:lstStyle/>
          <a:p>
            <a:endParaRPr lang="en-US" dirty="0"/>
          </a:p>
        </p:txBody>
      </p:sp>
      <p:sp>
        <p:nvSpPr>
          <p:cNvPr id="1057" name="Line 32"/>
          <p:cNvSpPr>
            <a:spLocks noChangeShapeType="1"/>
          </p:cNvSpPr>
          <p:nvPr/>
        </p:nvSpPr>
        <p:spPr bwMode="auto">
          <a:xfrm flipV="1">
            <a:off x="6772275" y="2239963"/>
            <a:ext cx="33338" cy="7937"/>
          </a:xfrm>
          <a:prstGeom prst="line">
            <a:avLst/>
          </a:prstGeom>
          <a:noFill/>
          <a:ln w="0">
            <a:solidFill>
              <a:srgbClr val="FF1DFA"/>
            </a:solidFill>
            <a:round/>
            <a:headEnd/>
            <a:tailEnd/>
          </a:ln>
        </p:spPr>
        <p:txBody>
          <a:bodyPr/>
          <a:lstStyle/>
          <a:p>
            <a:endParaRPr lang="en-US" dirty="0"/>
          </a:p>
        </p:txBody>
      </p:sp>
      <p:sp>
        <p:nvSpPr>
          <p:cNvPr id="1058" name="Freeform 33"/>
          <p:cNvSpPr>
            <a:spLocks/>
          </p:cNvSpPr>
          <p:nvPr/>
        </p:nvSpPr>
        <p:spPr bwMode="auto">
          <a:xfrm>
            <a:off x="3562350" y="2239963"/>
            <a:ext cx="881063" cy="0"/>
          </a:xfrm>
          <a:custGeom>
            <a:avLst/>
            <a:gdLst>
              <a:gd name="T0" fmla="*/ 640 w 640"/>
              <a:gd name="T1" fmla="*/ 0 w 640"/>
              <a:gd name="T2" fmla="*/ 2 w 640"/>
              <a:gd name="T3" fmla="*/ 0 60000 65536"/>
              <a:gd name="T4" fmla="*/ 0 60000 65536"/>
              <a:gd name="T5" fmla="*/ 0 60000 65536"/>
              <a:gd name="T6" fmla="*/ 0 w 640"/>
              <a:gd name="T7" fmla="*/ 640 w 640"/>
            </a:gdLst>
            <a:ahLst/>
            <a:cxnLst>
              <a:cxn ang="T3">
                <a:pos x="T0" y="0"/>
              </a:cxn>
              <a:cxn ang="T4">
                <a:pos x="T1" y="0"/>
              </a:cxn>
              <a:cxn ang="T5">
                <a:pos x="T2" y="0"/>
              </a:cxn>
            </a:cxnLst>
            <a:rect l="T6" t="0" r="T7" b="0"/>
            <a:pathLst>
              <a:path w="640">
                <a:moveTo>
                  <a:pt x="640" y="0"/>
                </a:moveTo>
                <a:lnTo>
                  <a:pt x="0" y="0"/>
                </a:lnTo>
                <a:lnTo>
                  <a:pt x="2" y="0"/>
                </a:lnTo>
              </a:path>
            </a:pathLst>
          </a:custGeom>
          <a:noFill/>
          <a:ln w="0">
            <a:solidFill>
              <a:srgbClr val="000000"/>
            </a:solidFill>
            <a:round/>
            <a:headEnd/>
            <a:tailEnd/>
          </a:ln>
        </p:spPr>
        <p:txBody>
          <a:bodyPr/>
          <a:lstStyle/>
          <a:p>
            <a:endParaRPr lang="en-US" dirty="0"/>
          </a:p>
        </p:txBody>
      </p:sp>
      <p:sp>
        <p:nvSpPr>
          <p:cNvPr id="1059" name="Freeform 34"/>
          <p:cNvSpPr>
            <a:spLocks/>
          </p:cNvSpPr>
          <p:nvPr/>
        </p:nvSpPr>
        <p:spPr bwMode="auto">
          <a:xfrm>
            <a:off x="3562350" y="2239963"/>
            <a:ext cx="1588" cy="269875"/>
          </a:xfrm>
          <a:custGeom>
            <a:avLst/>
            <a:gdLst>
              <a:gd name="T0" fmla="*/ 0 w 2"/>
              <a:gd name="T1" fmla="*/ 0 h 84"/>
              <a:gd name="T2" fmla="*/ 0 w 2"/>
              <a:gd name="T3" fmla="*/ 84 h 84"/>
              <a:gd name="T4" fmla="*/ 2 w 2"/>
              <a:gd name="T5" fmla="*/ 84 h 84"/>
              <a:gd name="T6" fmla="*/ 0 60000 65536"/>
              <a:gd name="T7" fmla="*/ 0 60000 65536"/>
              <a:gd name="T8" fmla="*/ 0 60000 65536"/>
              <a:gd name="T9" fmla="*/ 0 w 2"/>
              <a:gd name="T10" fmla="*/ 0 h 84"/>
              <a:gd name="T11" fmla="*/ 2 w 2"/>
              <a:gd name="T12" fmla="*/ 84 h 84"/>
            </a:gdLst>
            <a:ahLst/>
            <a:cxnLst>
              <a:cxn ang="T6">
                <a:pos x="T0" y="T1"/>
              </a:cxn>
              <a:cxn ang="T7">
                <a:pos x="T2" y="T3"/>
              </a:cxn>
              <a:cxn ang="T8">
                <a:pos x="T4" y="T5"/>
              </a:cxn>
            </a:cxnLst>
            <a:rect l="T9" t="T10" r="T11" b="T12"/>
            <a:pathLst>
              <a:path w="2" h="84">
                <a:moveTo>
                  <a:pt x="0" y="0"/>
                </a:moveTo>
                <a:lnTo>
                  <a:pt x="0" y="84"/>
                </a:lnTo>
                <a:lnTo>
                  <a:pt x="2" y="84"/>
                </a:lnTo>
              </a:path>
            </a:pathLst>
          </a:custGeom>
          <a:noFill/>
          <a:ln w="0">
            <a:solidFill>
              <a:srgbClr val="000000"/>
            </a:solidFill>
            <a:round/>
            <a:headEnd/>
            <a:tailEnd/>
          </a:ln>
        </p:spPr>
        <p:txBody>
          <a:bodyPr/>
          <a:lstStyle/>
          <a:p>
            <a:endParaRPr lang="en-US" dirty="0"/>
          </a:p>
        </p:txBody>
      </p:sp>
      <p:sp>
        <p:nvSpPr>
          <p:cNvPr id="1060" name="Freeform 35"/>
          <p:cNvSpPr>
            <a:spLocks/>
          </p:cNvSpPr>
          <p:nvPr/>
        </p:nvSpPr>
        <p:spPr bwMode="auto">
          <a:xfrm>
            <a:off x="3562350" y="2574925"/>
            <a:ext cx="1588" cy="269875"/>
          </a:xfrm>
          <a:custGeom>
            <a:avLst/>
            <a:gdLst>
              <a:gd name="T0" fmla="*/ 0 w 2"/>
              <a:gd name="T1" fmla="*/ 83 h 83"/>
              <a:gd name="T2" fmla="*/ 0 w 2"/>
              <a:gd name="T3" fmla="*/ 0 h 83"/>
              <a:gd name="T4" fmla="*/ 2 w 2"/>
              <a:gd name="T5" fmla="*/ 0 h 83"/>
              <a:gd name="T6" fmla="*/ 0 60000 65536"/>
              <a:gd name="T7" fmla="*/ 0 60000 65536"/>
              <a:gd name="T8" fmla="*/ 0 60000 65536"/>
              <a:gd name="T9" fmla="*/ 0 w 2"/>
              <a:gd name="T10" fmla="*/ 0 h 83"/>
              <a:gd name="T11" fmla="*/ 2 w 2"/>
              <a:gd name="T12" fmla="*/ 83 h 83"/>
            </a:gdLst>
            <a:ahLst/>
            <a:cxnLst>
              <a:cxn ang="T6">
                <a:pos x="T0" y="T1"/>
              </a:cxn>
              <a:cxn ang="T7">
                <a:pos x="T2" y="T3"/>
              </a:cxn>
              <a:cxn ang="T8">
                <a:pos x="T4" y="T5"/>
              </a:cxn>
            </a:cxnLst>
            <a:rect l="T9" t="T10" r="T11" b="T12"/>
            <a:pathLst>
              <a:path w="2" h="83">
                <a:moveTo>
                  <a:pt x="0" y="83"/>
                </a:moveTo>
                <a:lnTo>
                  <a:pt x="0" y="0"/>
                </a:lnTo>
                <a:lnTo>
                  <a:pt x="2" y="0"/>
                </a:lnTo>
              </a:path>
            </a:pathLst>
          </a:custGeom>
          <a:noFill/>
          <a:ln w="0">
            <a:solidFill>
              <a:srgbClr val="000000"/>
            </a:solidFill>
            <a:round/>
            <a:headEnd/>
            <a:tailEnd/>
          </a:ln>
        </p:spPr>
        <p:txBody>
          <a:bodyPr/>
          <a:lstStyle/>
          <a:p>
            <a:endParaRPr lang="en-US" dirty="0"/>
          </a:p>
        </p:txBody>
      </p:sp>
      <p:sp>
        <p:nvSpPr>
          <p:cNvPr id="1061" name="Line 36"/>
          <p:cNvSpPr>
            <a:spLocks noChangeShapeType="1"/>
          </p:cNvSpPr>
          <p:nvPr/>
        </p:nvSpPr>
        <p:spPr bwMode="auto">
          <a:xfrm flipV="1">
            <a:off x="4745038" y="2590800"/>
            <a:ext cx="1162050" cy="25400"/>
          </a:xfrm>
          <a:prstGeom prst="line">
            <a:avLst/>
          </a:prstGeom>
          <a:noFill/>
          <a:ln w="0">
            <a:solidFill>
              <a:srgbClr val="000000"/>
            </a:solidFill>
            <a:round/>
            <a:headEnd/>
            <a:tailEnd/>
          </a:ln>
        </p:spPr>
        <p:txBody>
          <a:bodyPr/>
          <a:lstStyle/>
          <a:p>
            <a:endParaRPr lang="en-US" dirty="0"/>
          </a:p>
        </p:txBody>
      </p:sp>
      <p:sp>
        <p:nvSpPr>
          <p:cNvPr id="1062" name="Line 37"/>
          <p:cNvSpPr>
            <a:spLocks noChangeShapeType="1"/>
          </p:cNvSpPr>
          <p:nvPr/>
        </p:nvSpPr>
        <p:spPr bwMode="auto">
          <a:xfrm>
            <a:off x="3562350" y="2844800"/>
            <a:ext cx="84138" cy="4763"/>
          </a:xfrm>
          <a:prstGeom prst="line">
            <a:avLst/>
          </a:prstGeom>
          <a:noFill/>
          <a:ln w="0">
            <a:solidFill>
              <a:srgbClr val="000000"/>
            </a:solidFill>
            <a:round/>
            <a:headEnd/>
            <a:tailEnd/>
          </a:ln>
        </p:spPr>
        <p:txBody>
          <a:bodyPr/>
          <a:lstStyle/>
          <a:p>
            <a:endParaRPr lang="en-US" dirty="0"/>
          </a:p>
        </p:txBody>
      </p:sp>
      <p:sp>
        <p:nvSpPr>
          <p:cNvPr id="1063" name="Line 38"/>
          <p:cNvSpPr>
            <a:spLocks noChangeShapeType="1"/>
          </p:cNvSpPr>
          <p:nvPr/>
        </p:nvSpPr>
        <p:spPr bwMode="auto">
          <a:xfrm>
            <a:off x="3757613" y="2844800"/>
            <a:ext cx="246062" cy="4763"/>
          </a:xfrm>
          <a:prstGeom prst="line">
            <a:avLst/>
          </a:prstGeom>
          <a:noFill/>
          <a:ln w="0">
            <a:solidFill>
              <a:srgbClr val="000000"/>
            </a:solidFill>
            <a:round/>
            <a:headEnd/>
            <a:tailEnd/>
          </a:ln>
        </p:spPr>
        <p:txBody>
          <a:bodyPr/>
          <a:lstStyle/>
          <a:p>
            <a:endParaRPr lang="en-US" dirty="0"/>
          </a:p>
        </p:txBody>
      </p:sp>
      <p:sp>
        <p:nvSpPr>
          <p:cNvPr id="1064" name="Line 39"/>
          <p:cNvSpPr>
            <a:spLocks noChangeShapeType="1"/>
          </p:cNvSpPr>
          <p:nvPr/>
        </p:nvSpPr>
        <p:spPr bwMode="auto">
          <a:xfrm>
            <a:off x="4114800" y="2844800"/>
            <a:ext cx="328613" cy="4763"/>
          </a:xfrm>
          <a:prstGeom prst="line">
            <a:avLst/>
          </a:prstGeom>
          <a:noFill/>
          <a:ln w="0">
            <a:solidFill>
              <a:srgbClr val="000000"/>
            </a:solidFill>
            <a:round/>
            <a:headEnd/>
            <a:tailEnd/>
          </a:ln>
        </p:spPr>
        <p:txBody>
          <a:bodyPr/>
          <a:lstStyle/>
          <a:p>
            <a:endParaRPr lang="en-US" dirty="0"/>
          </a:p>
        </p:txBody>
      </p:sp>
      <p:sp>
        <p:nvSpPr>
          <p:cNvPr id="1065" name="Line 40"/>
          <p:cNvSpPr>
            <a:spLocks noChangeShapeType="1"/>
          </p:cNvSpPr>
          <p:nvPr/>
        </p:nvSpPr>
        <p:spPr bwMode="auto">
          <a:xfrm flipH="1">
            <a:off x="3751263" y="2616200"/>
            <a:ext cx="993775" cy="3175"/>
          </a:xfrm>
          <a:prstGeom prst="line">
            <a:avLst/>
          </a:prstGeom>
          <a:noFill/>
          <a:ln w="0">
            <a:solidFill>
              <a:srgbClr val="000000"/>
            </a:solidFill>
            <a:round/>
            <a:headEnd/>
            <a:tailEnd/>
          </a:ln>
        </p:spPr>
        <p:txBody>
          <a:bodyPr/>
          <a:lstStyle/>
          <a:p>
            <a:endParaRPr lang="en-US" dirty="0"/>
          </a:p>
        </p:txBody>
      </p:sp>
      <p:sp>
        <p:nvSpPr>
          <p:cNvPr id="1066" name="Line 41"/>
          <p:cNvSpPr>
            <a:spLocks noChangeShapeType="1"/>
          </p:cNvSpPr>
          <p:nvPr/>
        </p:nvSpPr>
        <p:spPr bwMode="auto">
          <a:xfrm flipH="1">
            <a:off x="3751263" y="2468563"/>
            <a:ext cx="993775" cy="4762"/>
          </a:xfrm>
          <a:prstGeom prst="line">
            <a:avLst/>
          </a:prstGeom>
          <a:noFill/>
          <a:ln w="0">
            <a:solidFill>
              <a:srgbClr val="000000"/>
            </a:solidFill>
            <a:round/>
            <a:headEnd/>
            <a:tailEnd/>
          </a:ln>
        </p:spPr>
        <p:txBody>
          <a:bodyPr/>
          <a:lstStyle/>
          <a:p>
            <a:endParaRPr lang="en-US" dirty="0"/>
          </a:p>
        </p:txBody>
      </p:sp>
      <p:sp>
        <p:nvSpPr>
          <p:cNvPr id="1067" name="Line 42"/>
          <p:cNvSpPr>
            <a:spLocks noChangeShapeType="1"/>
          </p:cNvSpPr>
          <p:nvPr/>
        </p:nvSpPr>
        <p:spPr bwMode="auto">
          <a:xfrm>
            <a:off x="4745038" y="2468563"/>
            <a:ext cx="1158875" cy="7937"/>
          </a:xfrm>
          <a:prstGeom prst="line">
            <a:avLst/>
          </a:prstGeom>
          <a:noFill/>
          <a:ln w="0">
            <a:solidFill>
              <a:srgbClr val="000000"/>
            </a:solidFill>
            <a:round/>
            <a:headEnd/>
            <a:tailEnd/>
          </a:ln>
        </p:spPr>
        <p:txBody>
          <a:bodyPr/>
          <a:lstStyle/>
          <a:p>
            <a:endParaRPr lang="en-US" dirty="0"/>
          </a:p>
        </p:txBody>
      </p:sp>
      <p:sp>
        <p:nvSpPr>
          <p:cNvPr id="1068" name="Line 43"/>
          <p:cNvSpPr>
            <a:spLocks noChangeShapeType="1"/>
          </p:cNvSpPr>
          <p:nvPr/>
        </p:nvSpPr>
        <p:spPr bwMode="auto">
          <a:xfrm>
            <a:off x="4443413" y="2844800"/>
            <a:ext cx="1587" cy="1435100"/>
          </a:xfrm>
          <a:prstGeom prst="line">
            <a:avLst/>
          </a:prstGeom>
          <a:noFill/>
          <a:ln w="0">
            <a:solidFill>
              <a:srgbClr val="000000"/>
            </a:solidFill>
            <a:round/>
            <a:headEnd/>
            <a:tailEnd/>
          </a:ln>
        </p:spPr>
        <p:txBody>
          <a:bodyPr/>
          <a:lstStyle/>
          <a:p>
            <a:endParaRPr lang="en-US" dirty="0"/>
          </a:p>
        </p:txBody>
      </p:sp>
      <p:sp>
        <p:nvSpPr>
          <p:cNvPr id="1069" name="Freeform 44"/>
          <p:cNvSpPr>
            <a:spLocks/>
          </p:cNvSpPr>
          <p:nvPr/>
        </p:nvSpPr>
        <p:spPr bwMode="auto">
          <a:xfrm>
            <a:off x="4591050" y="2844800"/>
            <a:ext cx="430213" cy="4763"/>
          </a:xfrm>
          <a:custGeom>
            <a:avLst/>
            <a:gdLst>
              <a:gd name="T0" fmla="*/ 313 w 313"/>
              <a:gd name="T1" fmla="*/ 0 h 4763"/>
              <a:gd name="T2" fmla="*/ 0 w 313"/>
              <a:gd name="T3" fmla="*/ 0 h 4763"/>
              <a:gd name="T4" fmla="*/ 3 w 313"/>
              <a:gd name="T5" fmla="*/ 0 h 4763"/>
              <a:gd name="T6" fmla="*/ 0 60000 65536"/>
              <a:gd name="T7" fmla="*/ 0 60000 65536"/>
              <a:gd name="T8" fmla="*/ 0 60000 65536"/>
              <a:gd name="T9" fmla="*/ 0 w 313"/>
              <a:gd name="T10" fmla="*/ 0 h 4763"/>
              <a:gd name="T11" fmla="*/ 313 w 313"/>
              <a:gd name="T12" fmla="*/ 4763 h 4763"/>
            </a:gdLst>
            <a:ahLst/>
            <a:cxnLst>
              <a:cxn ang="T6">
                <a:pos x="T0" y="T1"/>
              </a:cxn>
              <a:cxn ang="T7">
                <a:pos x="T2" y="T3"/>
              </a:cxn>
              <a:cxn ang="T8">
                <a:pos x="T4" y="T5"/>
              </a:cxn>
            </a:cxnLst>
            <a:rect l="T9" t="T10" r="T11" b="T12"/>
            <a:pathLst>
              <a:path w="313" h="4763">
                <a:moveTo>
                  <a:pt x="313" y="0"/>
                </a:moveTo>
                <a:lnTo>
                  <a:pt x="0" y="0"/>
                </a:lnTo>
                <a:lnTo>
                  <a:pt x="3" y="0"/>
                </a:lnTo>
              </a:path>
            </a:pathLst>
          </a:custGeom>
          <a:noFill/>
          <a:ln w="0">
            <a:solidFill>
              <a:srgbClr val="000000"/>
            </a:solidFill>
            <a:round/>
            <a:headEnd/>
            <a:tailEnd/>
          </a:ln>
        </p:spPr>
        <p:txBody>
          <a:bodyPr/>
          <a:lstStyle/>
          <a:p>
            <a:endParaRPr lang="en-US" dirty="0"/>
          </a:p>
        </p:txBody>
      </p:sp>
      <p:sp>
        <p:nvSpPr>
          <p:cNvPr id="1070" name="Line 45"/>
          <p:cNvSpPr>
            <a:spLocks noChangeShapeType="1"/>
          </p:cNvSpPr>
          <p:nvPr/>
        </p:nvSpPr>
        <p:spPr bwMode="auto">
          <a:xfrm>
            <a:off x="4114800" y="2844800"/>
            <a:ext cx="1588" cy="1435100"/>
          </a:xfrm>
          <a:prstGeom prst="line">
            <a:avLst/>
          </a:prstGeom>
          <a:noFill/>
          <a:ln w="0">
            <a:solidFill>
              <a:srgbClr val="000000"/>
            </a:solidFill>
            <a:round/>
            <a:headEnd/>
            <a:tailEnd/>
          </a:ln>
        </p:spPr>
        <p:txBody>
          <a:bodyPr/>
          <a:lstStyle/>
          <a:p>
            <a:endParaRPr lang="en-US" dirty="0"/>
          </a:p>
        </p:txBody>
      </p:sp>
      <p:sp>
        <p:nvSpPr>
          <p:cNvPr id="1071" name="Line 46"/>
          <p:cNvSpPr>
            <a:spLocks noChangeShapeType="1"/>
          </p:cNvSpPr>
          <p:nvPr/>
        </p:nvSpPr>
        <p:spPr bwMode="auto">
          <a:xfrm>
            <a:off x="4003675" y="2844800"/>
            <a:ext cx="0" cy="1435100"/>
          </a:xfrm>
          <a:prstGeom prst="line">
            <a:avLst/>
          </a:prstGeom>
          <a:noFill/>
          <a:ln w="0">
            <a:solidFill>
              <a:srgbClr val="000000"/>
            </a:solidFill>
            <a:round/>
            <a:headEnd/>
            <a:tailEnd/>
          </a:ln>
        </p:spPr>
        <p:txBody>
          <a:bodyPr/>
          <a:lstStyle/>
          <a:p>
            <a:endParaRPr lang="en-US" dirty="0"/>
          </a:p>
        </p:txBody>
      </p:sp>
      <p:sp>
        <p:nvSpPr>
          <p:cNvPr id="1072" name="Line 47"/>
          <p:cNvSpPr>
            <a:spLocks noChangeShapeType="1"/>
          </p:cNvSpPr>
          <p:nvPr/>
        </p:nvSpPr>
        <p:spPr bwMode="auto">
          <a:xfrm>
            <a:off x="3757613" y="2844800"/>
            <a:ext cx="1587" cy="1435100"/>
          </a:xfrm>
          <a:prstGeom prst="line">
            <a:avLst/>
          </a:prstGeom>
          <a:noFill/>
          <a:ln w="0">
            <a:solidFill>
              <a:srgbClr val="000000"/>
            </a:solidFill>
            <a:round/>
            <a:headEnd/>
            <a:tailEnd/>
          </a:ln>
        </p:spPr>
        <p:txBody>
          <a:bodyPr/>
          <a:lstStyle/>
          <a:p>
            <a:endParaRPr lang="en-US" dirty="0"/>
          </a:p>
        </p:txBody>
      </p:sp>
      <p:sp>
        <p:nvSpPr>
          <p:cNvPr id="1073" name="Line 48"/>
          <p:cNvSpPr>
            <a:spLocks noChangeShapeType="1"/>
          </p:cNvSpPr>
          <p:nvPr/>
        </p:nvSpPr>
        <p:spPr bwMode="auto">
          <a:xfrm>
            <a:off x="3646488" y="2844800"/>
            <a:ext cx="0" cy="1435100"/>
          </a:xfrm>
          <a:prstGeom prst="line">
            <a:avLst/>
          </a:prstGeom>
          <a:noFill/>
          <a:ln w="0">
            <a:solidFill>
              <a:srgbClr val="000000"/>
            </a:solidFill>
            <a:round/>
            <a:headEnd/>
            <a:tailEnd/>
          </a:ln>
        </p:spPr>
        <p:txBody>
          <a:bodyPr/>
          <a:lstStyle/>
          <a:p>
            <a:endParaRPr lang="en-US" dirty="0"/>
          </a:p>
        </p:txBody>
      </p:sp>
      <p:sp>
        <p:nvSpPr>
          <p:cNvPr id="1074" name="Line 49"/>
          <p:cNvSpPr>
            <a:spLocks noChangeShapeType="1"/>
          </p:cNvSpPr>
          <p:nvPr/>
        </p:nvSpPr>
        <p:spPr bwMode="auto">
          <a:xfrm>
            <a:off x="2189163" y="3675063"/>
            <a:ext cx="1587" cy="604837"/>
          </a:xfrm>
          <a:prstGeom prst="line">
            <a:avLst/>
          </a:prstGeom>
          <a:noFill/>
          <a:ln w="0">
            <a:solidFill>
              <a:srgbClr val="000000"/>
            </a:solidFill>
            <a:round/>
            <a:headEnd/>
            <a:tailEnd/>
          </a:ln>
        </p:spPr>
        <p:txBody>
          <a:bodyPr/>
          <a:lstStyle/>
          <a:p>
            <a:endParaRPr lang="en-US" dirty="0"/>
          </a:p>
        </p:txBody>
      </p:sp>
      <p:sp>
        <p:nvSpPr>
          <p:cNvPr id="1075" name="Line 50"/>
          <p:cNvSpPr>
            <a:spLocks noChangeShapeType="1"/>
          </p:cNvSpPr>
          <p:nvPr/>
        </p:nvSpPr>
        <p:spPr bwMode="auto">
          <a:xfrm>
            <a:off x="2354263" y="3675063"/>
            <a:ext cx="1587" cy="604837"/>
          </a:xfrm>
          <a:prstGeom prst="line">
            <a:avLst/>
          </a:prstGeom>
          <a:noFill/>
          <a:ln w="0">
            <a:solidFill>
              <a:srgbClr val="000000"/>
            </a:solidFill>
            <a:round/>
            <a:headEnd/>
            <a:tailEnd/>
          </a:ln>
        </p:spPr>
        <p:txBody>
          <a:bodyPr/>
          <a:lstStyle/>
          <a:p>
            <a:endParaRPr lang="en-US" dirty="0"/>
          </a:p>
        </p:txBody>
      </p:sp>
      <p:sp>
        <p:nvSpPr>
          <p:cNvPr id="1076" name="Line 51"/>
          <p:cNvSpPr>
            <a:spLocks noChangeShapeType="1"/>
          </p:cNvSpPr>
          <p:nvPr/>
        </p:nvSpPr>
        <p:spPr bwMode="auto">
          <a:xfrm>
            <a:off x="3343275" y="3675063"/>
            <a:ext cx="1588" cy="604837"/>
          </a:xfrm>
          <a:prstGeom prst="line">
            <a:avLst/>
          </a:prstGeom>
          <a:noFill/>
          <a:ln w="0">
            <a:solidFill>
              <a:srgbClr val="000000"/>
            </a:solidFill>
            <a:round/>
            <a:headEnd/>
            <a:tailEnd/>
          </a:ln>
        </p:spPr>
        <p:txBody>
          <a:bodyPr/>
          <a:lstStyle/>
          <a:p>
            <a:endParaRPr lang="en-US" dirty="0"/>
          </a:p>
        </p:txBody>
      </p:sp>
      <p:sp>
        <p:nvSpPr>
          <p:cNvPr id="1077" name="Line 52"/>
          <p:cNvSpPr>
            <a:spLocks noChangeShapeType="1"/>
          </p:cNvSpPr>
          <p:nvPr/>
        </p:nvSpPr>
        <p:spPr bwMode="auto">
          <a:xfrm flipV="1">
            <a:off x="2354263" y="3221038"/>
            <a:ext cx="1587" cy="454025"/>
          </a:xfrm>
          <a:prstGeom prst="line">
            <a:avLst/>
          </a:prstGeom>
          <a:noFill/>
          <a:ln w="0">
            <a:solidFill>
              <a:srgbClr val="000000"/>
            </a:solidFill>
            <a:round/>
            <a:headEnd/>
            <a:tailEnd/>
          </a:ln>
        </p:spPr>
        <p:txBody>
          <a:bodyPr/>
          <a:lstStyle/>
          <a:p>
            <a:endParaRPr lang="en-US" dirty="0"/>
          </a:p>
        </p:txBody>
      </p:sp>
      <p:sp>
        <p:nvSpPr>
          <p:cNvPr id="1078" name="Line 53"/>
          <p:cNvSpPr>
            <a:spLocks noChangeShapeType="1"/>
          </p:cNvSpPr>
          <p:nvPr/>
        </p:nvSpPr>
        <p:spPr bwMode="auto">
          <a:xfrm flipV="1">
            <a:off x="2189163" y="3221038"/>
            <a:ext cx="1587" cy="454025"/>
          </a:xfrm>
          <a:prstGeom prst="line">
            <a:avLst/>
          </a:prstGeom>
          <a:noFill/>
          <a:ln w="0">
            <a:solidFill>
              <a:srgbClr val="000000"/>
            </a:solidFill>
            <a:round/>
            <a:headEnd/>
            <a:tailEnd/>
          </a:ln>
        </p:spPr>
        <p:txBody>
          <a:bodyPr/>
          <a:lstStyle/>
          <a:p>
            <a:endParaRPr lang="en-US" dirty="0"/>
          </a:p>
        </p:txBody>
      </p:sp>
      <p:sp>
        <p:nvSpPr>
          <p:cNvPr id="1079" name="Line 54"/>
          <p:cNvSpPr>
            <a:spLocks noChangeShapeType="1"/>
          </p:cNvSpPr>
          <p:nvPr/>
        </p:nvSpPr>
        <p:spPr bwMode="auto">
          <a:xfrm flipV="1">
            <a:off x="3343275" y="3221038"/>
            <a:ext cx="1588" cy="454025"/>
          </a:xfrm>
          <a:prstGeom prst="line">
            <a:avLst/>
          </a:prstGeom>
          <a:noFill/>
          <a:ln w="0">
            <a:solidFill>
              <a:srgbClr val="000000"/>
            </a:solidFill>
            <a:round/>
            <a:headEnd/>
            <a:tailEnd/>
          </a:ln>
        </p:spPr>
        <p:txBody>
          <a:bodyPr/>
          <a:lstStyle/>
          <a:p>
            <a:endParaRPr lang="en-US" dirty="0"/>
          </a:p>
        </p:txBody>
      </p:sp>
      <p:sp>
        <p:nvSpPr>
          <p:cNvPr id="1080" name="Line 55"/>
          <p:cNvSpPr>
            <a:spLocks noChangeShapeType="1"/>
          </p:cNvSpPr>
          <p:nvPr/>
        </p:nvSpPr>
        <p:spPr bwMode="auto">
          <a:xfrm>
            <a:off x="4414838" y="2239963"/>
            <a:ext cx="606425" cy="0"/>
          </a:xfrm>
          <a:prstGeom prst="line">
            <a:avLst/>
          </a:prstGeom>
          <a:noFill/>
          <a:ln w="0">
            <a:solidFill>
              <a:srgbClr val="000000"/>
            </a:solidFill>
            <a:round/>
            <a:headEnd/>
            <a:tailEnd/>
          </a:ln>
        </p:spPr>
        <p:txBody>
          <a:bodyPr/>
          <a:lstStyle/>
          <a:p>
            <a:endParaRPr lang="en-US" dirty="0"/>
          </a:p>
        </p:txBody>
      </p:sp>
      <p:sp>
        <p:nvSpPr>
          <p:cNvPr id="1081" name="Line 56"/>
          <p:cNvSpPr>
            <a:spLocks noChangeShapeType="1"/>
          </p:cNvSpPr>
          <p:nvPr/>
        </p:nvSpPr>
        <p:spPr bwMode="auto">
          <a:xfrm>
            <a:off x="5021263" y="2239963"/>
            <a:ext cx="844550" cy="149225"/>
          </a:xfrm>
          <a:prstGeom prst="line">
            <a:avLst/>
          </a:prstGeom>
          <a:noFill/>
          <a:ln w="0">
            <a:solidFill>
              <a:srgbClr val="000000"/>
            </a:solidFill>
            <a:round/>
            <a:headEnd/>
            <a:tailEnd/>
          </a:ln>
        </p:spPr>
        <p:txBody>
          <a:bodyPr/>
          <a:lstStyle/>
          <a:p>
            <a:endParaRPr lang="en-US" dirty="0"/>
          </a:p>
        </p:txBody>
      </p:sp>
      <p:sp>
        <p:nvSpPr>
          <p:cNvPr id="1082" name="Line 57"/>
          <p:cNvSpPr>
            <a:spLocks noChangeShapeType="1"/>
          </p:cNvSpPr>
          <p:nvPr/>
        </p:nvSpPr>
        <p:spPr bwMode="auto">
          <a:xfrm flipV="1">
            <a:off x="5970588" y="2239963"/>
            <a:ext cx="835025" cy="153987"/>
          </a:xfrm>
          <a:prstGeom prst="line">
            <a:avLst/>
          </a:prstGeom>
          <a:noFill/>
          <a:ln w="0">
            <a:solidFill>
              <a:srgbClr val="000000"/>
            </a:solidFill>
            <a:round/>
            <a:headEnd/>
            <a:tailEnd/>
          </a:ln>
        </p:spPr>
        <p:txBody>
          <a:bodyPr/>
          <a:lstStyle/>
          <a:p>
            <a:endParaRPr lang="en-US" dirty="0"/>
          </a:p>
        </p:txBody>
      </p:sp>
      <p:sp>
        <p:nvSpPr>
          <p:cNvPr id="1083" name="Line 58"/>
          <p:cNvSpPr>
            <a:spLocks noChangeShapeType="1"/>
          </p:cNvSpPr>
          <p:nvPr/>
        </p:nvSpPr>
        <p:spPr bwMode="auto">
          <a:xfrm>
            <a:off x="6805613" y="2239963"/>
            <a:ext cx="1114425" cy="0"/>
          </a:xfrm>
          <a:prstGeom prst="line">
            <a:avLst/>
          </a:prstGeom>
          <a:noFill/>
          <a:ln w="0">
            <a:solidFill>
              <a:srgbClr val="000000"/>
            </a:solidFill>
            <a:round/>
            <a:headEnd/>
            <a:tailEnd/>
          </a:ln>
        </p:spPr>
        <p:txBody>
          <a:bodyPr/>
          <a:lstStyle/>
          <a:p>
            <a:endParaRPr lang="en-US" dirty="0"/>
          </a:p>
        </p:txBody>
      </p:sp>
      <p:sp>
        <p:nvSpPr>
          <p:cNvPr id="1084" name="Line 59"/>
          <p:cNvSpPr>
            <a:spLocks noChangeShapeType="1"/>
          </p:cNvSpPr>
          <p:nvPr/>
        </p:nvSpPr>
        <p:spPr bwMode="auto">
          <a:xfrm>
            <a:off x="6805613" y="2844800"/>
            <a:ext cx="1114425" cy="4763"/>
          </a:xfrm>
          <a:prstGeom prst="line">
            <a:avLst/>
          </a:prstGeom>
          <a:noFill/>
          <a:ln w="0">
            <a:solidFill>
              <a:srgbClr val="000000"/>
            </a:solidFill>
            <a:round/>
            <a:headEnd/>
            <a:tailEnd/>
          </a:ln>
        </p:spPr>
        <p:txBody>
          <a:bodyPr/>
          <a:lstStyle/>
          <a:p>
            <a:endParaRPr lang="en-US" dirty="0"/>
          </a:p>
        </p:txBody>
      </p:sp>
      <p:sp>
        <p:nvSpPr>
          <p:cNvPr id="1085" name="Line 60"/>
          <p:cNvSpPr>
            <a:spLocks noChangeShapeType="1"/>
          </p:cNvSpPr>
          <p:nvPr/>
        </p:nvSpPr>
        <p:spPr bwMode="auto">
          <a:xfrm flipH="1">
            <a:off x="2344738" y="2500313"/>
            <a:ext cx="1274762" cy="4762"/>
          </a:xfrm>
          <a:prstGeom prst="line">
            <a:avLst/>
          </a:prstGeom>
          <a:noFill/>
          <a:ln w="0">
            <a:solidFill>
              <a:srgbClr val="000000"/>
            </a:solidFill>
            <a:round/>
            <a:headEnd/>
            <a:tailEnd/>
          </a:ln>
        </p:spPr>
        <p:txBody>
          <a:bodyPr/>
          <a:lstStyle/>
          <a:p>
            <a:endParaRPr lang="en-US" dirty="0"/>
          </a:p>
        </p:txBody>
      </p:sp>
      <p:sp>
        <p:nvSpPr>
          <p:cNvPr id="1086" name="Line 61"/>
          <p:cNvSpPr>
            <a:spLocks noChangeShapeType="1"/>
          </p:cNvSpPr>
          <p:nvPr/>
        </p:nvSpPr>
        <p:spPr bwMode="auto">
          <a:xfrm flipH="1">
            <a:off x="2344738" y="2574925"/>
            <a:ext cx="1274762" cy="4763"/>
          </a:xfrm>
          <a:prstGeom prst="line">
            <a:avLst/>
          </a:prstGeom>
          <a:noFill/>
          <a:ln w="0">
            <a:solidFill>
              <a:srgbClr val="000000"/>
            </a:solidFill>
            <a:round/>
            <a:headEnd/>
            <a:tailEnd/>
          </a:ln>
        </p:spPr>
        <p:txBody>
          <a:bodyPr/>
          <a:lstStyle/>
          <a:p>
            <a:endParaRPr lang="en-US" dirty="0"/>
          </a:p>
        </p:txBody>
      </p:sp>
      <p:sp>
        <p:nvSpPr>
          <p:cNvPr id="1087" name="Line 62"/>
          <p:cNvSpPr>
            <a:spLocks noChangeShapeType="1"/>
          </p:cNvSpPr>
          <p:nvPr/>
        </p:nvSpPr>
        <p:spPr bwMode="auto">
          <a:xfrm flipV="1">
            <a:off x="2189163" y="2844800"/>
            <a:ext cx="1587" cy="376238"/>
          </a:xfrm>
          <a:prstGeom prst="line">
            <a:avLst/>
          </a:prstGeom>
          <a:noFill/>
          <a:ln w="0">
            <a:solidFill>
              <a:srgbClr val="000000"/>
            </a:solidFill>
            <a:round/>
            <a:headEnd/>
            <a:tailEnd/>
          </a:ln>
        </p:spPr>
        <p:txBody>
          <a:bodyPr/>
          <a:lstStyle/>
          <a:p>
            <a:endParaRPr lang="en-US" dirty="0"/>
          </a:p>
        </p:txBody>
      </p:sp>
      <p:sp>
        <p:nvSpPr>
          <p:cNvPr id="1088" name="Line 63"/>
          <p:cNvSpPr>
            <a:spLocks noChangeShapeType="1"/>
          </p:cNvSpPr>
          <p:nvPr/>
        </p:nvSpPr>
        <p:spPr bwMode="auto">
          <a:xfrm flipV="1">
            <a:off x="2354263" y="2844800"/>
            <a:ext cx="1587" cy="376238"/>
          </a:xfrm>
          <a:prstGeom prst="line">
            <a:avLst/>
          </a:prstGeom>
          <a:noFill/>
          <a:ln w="0">
            <a:solidFill>
              <a:srgbClr val="000000"/>
            </a:solidFill>
            <a:round/>
            <a:headEnd/>
            <a:tailEnd/>
          </a:ln>
        </p:spPr>
        <p:txBody>
          <a:bodyPr/>
          <a:lstStyle/>
          <a:p>
            <a:endParaRPr lang="en-US" dirty="0"/>
          </a:p>
        </p:txBody>
      </p:sp>
      <p:sp>
        <p:nvSpPr>
          <p:cNvPr id="1089" name="Line 64"/>
          <p:cNvSpPr>
            <a:spLocks noChangeShapeType="1"/>
          </p:cNvSpPr>
          <p:nvPr/>
        </p:nvSpPr>
        <p:spPr bwMode="auto">
          <a:xfrm flipH="1" flipV="1">
            <a:off x="3178175" y="2844800"/>
            <a:ext cx="6350" cy="1414463"/>
          </a:xfrm>
          <a:prstGeom prst="line">
            <a:avLst/>
          </a:prstGeom>
          <a:noFill/>
          <a:ln w="0">
            <a:solidFill>
              <a:srgbClr val="000000"/>
            </a:solidFill>
            <a:round/>
            <a:headEnd/>
            <a:tailEnd/>
          </a:ln>
        </p:spPr>
        <p:txBody>
          <a:bodyPr/>
          <a:lstStyle/>
          <a:p>
            <a:endParaRPr lang="en-US" dirty="0"/>
          </a:p>
        </p:txBody>
      </p:sp>
      <p:sp>
        <p:nvSpPr>
          <p:cNvPr id="1090" name="Line 65"/>
          <p:cNvSpPr>
            <a:spLocks noChangeShapeType="1"/>
          </p:cNvSpPr>
          <p:nvPr/>
        </p:nvSpPr>
        <p:spPr bwMode="auto">
          <a:xfrm flipV="1">
            <a:off x="3343275" y="2844800"/>
            <a:ext cx="1588" cy="376238"/>
          </a:xfrm>
          <a:prstGeom prst="line">
            <a:avLst/>
          </a:prstGeom>
          <a:noFill/>
          <a:ln w="0">
            <a:solidFill>
              <a:srgbClr val="000000"/>
            </a:solidFill>
            <a:round/>
            <a:headEnd/>
            <a:tailEnd/>
          </a:ln>
        </p:spPr>
        <p:txBody>
          <a:bodyPr/>
          <a:lstStyle/>
          <a:p>
            <a:endParaRPr lang="en-US" dirty="0"/>
          </a:p>
        </p:txBody>
      </p:sp>
      <p:sp>
        <p:nvSpPr>
          <p:cNvPr id="1091" name="Line 66"/>
          <p:cNvSpPr>
            <a:spLocks noChangeShapeType="1"/>
          </p:cNvSpPr>
          <p:nvPr/>
        </p:nvSpPr>
        <p:spPr bwMode="auto">
          <a:xfrm>
            <a:off x="2354263" y="2844800"/>
            <a:ext cx="804862" cy="4763"/>
          </a:xfrm>
          <a:prstGeom prst="line">
            <a:avLst/>
          </a:prstGeom>
          <a:noFill/>
          <a:ln w="0">
            <a:solidFill>
              <a:srgbClr val="000000"/>
            </a:solidFill>
            <a:round/>
            <a:headEnd/>
            <a:tailEnd/>
          </a:ln>
        </p:spPr>
        <p:txBody>
          <a:bodyPr/>
          <a:lstStyle/>
          <a:p>
            <a:endParaRPr lang="en-US" dirty="0"/>
          </a:p>
        </p:txBody>
      </p:sp>
      <p:sp>
        <p:nvSpPr>
          <p:cNvPr id="1092" name="Line 67"/>
          <p:cNvSpPr>
            <a:spLocks noChangeShapeType="1"/>
          </p:cNvSpPr>
          <p:nvPr/>
        </p:nvSpPr>
        <p:spPr bwMode="auto">
          <a:xfrm flipH="1">
            <a:off x="995363" y="2844800"/>
            <a:ext cx="1193800" cy="4763"/>
          </a:xfrm>
          <a:prstGeom prst="line">
            <a:avLst/>
          </a:prstGeom>
          <a:noFill/>
          <a:ln w="0">
            <a:solidFill>
              <a:srgbClr val="000000"/>
            </a:solidFill>
            <a:round/>
            <a:headEnd/>
            <a:tailEnd/>
          </a:ln>
        </p:spPr>
        <p:txBody>
          <a:bodyPr/>
          <a:lstStyle/>
          <a:p>
            <a:endParaRPr lang="en-US" dirty="0"/>
          </a:p>
        </p:txBody>
      </p:sp>
      <p:sp>
        <p:nvSpPr>
          <p:cNvPr id="1093" name="Line 68"/>
          <p:cNvSpPr>
            <a:spLocks noChangeShapeType="1"/>
          </p:cNvSpPr>
          <p:nvPr/>
        </p:nvSpPr>
        <p:spPr bwMode="auto">
          <a:xfrm>
            <a:off x="3343275" y="2844800"/>
            <a:ext cx="260350" cy="4763"/>
          </a:xfrm>
          <a:prstGeom prst="line">
            <a:avLst/>
          </a:prstGeom>
          <a:noFill/>
          <a:ln w="0">
            <a:solidFill>
              <a:srgbClr val="000000"/>
            </a:solidFill>
            <a:round/>
            <a:headEnd/>
            <a:tailEnd/>
          </a:ln>
        </p:spPr>
        <p:txBody>
          <a:bodyPr/>
          <a:lstStyle/>
          <a:p>
            <a:endParaRPr lang="en-US" dirty="0"/>
          </a:p>
        </p:txBody>
      </p:sp>
      <p:sp>
        <p:nvSpPr>
          <p:cNvPr id="1094" name="Line 69"/>
          <p:cNvSpPr>
            <a:spLocks noChangeShapeType="1"/>
          </p:cNvSpPr>
          <p:nvPr/>
        </p:nvSpPr>
        <p:spPr bwMode="auto">
          <a:xfrm flipV="1">
            <a:off x="5021263" y="2690813"/>
            <a:ext cx="831850" cy="153987"/>
          </a:xfrm>
          <a:prstGeom prst="line">
            <a:avLst/>
          </a:prstGeom>
          <a:noFill/>
          <a:ln w="0">
            <a:solidFill>
              <a:srgbClr val="000000"/>
            </a:solidFill>
            <a:round/>
            <a:headEnd/>
            <a:tailEnd/>
          </a:ln>
        </p:spPr>
        <p:txBody>
          <a:bodyPr/>
          <a:lstStyle/>
          <a:p>
            <a:endParaRPr lang="en-US" dirty="0"/>
          </a:p>
        </p:txBody>
      </p:sp>
      <p:sp>
        <p:nvSpPr>
          <p:cNvPr id="1095" name="Line 70"/>
          <p:cNvSpPr>
            <a:spLocks noChangeShapeType="1"/>
          </p:cNvSpPr>
          <p:nvPr/>
        </p:nvSpPr>
        <p:spPr bwMode="auto">
          <a:xfrm>
            <a:off x="5980113" y="2681288"/>
            <a:ext cx="825500" cy="163512"/>
          </a:xfrm>
          <a:prstGeom prst="line">
            <a:avLst/>
          </a:prstGeom>
          <a:noFill/>
          <a:ln w="0">
            <a:solidFill>
              <a:srgbClr val="000000"/>
            </a:solidFill>
            <a:round/>
            <a:headEnd/>
            <a:tailEnd/>
          </a:ln>
        </p:spPr>
        <p:txBody>
          <a:bodyPr/>
          <a:lstStyle/>
          <a:p>
            <a:endParaRPr lang="en-US" dirty="0"/>
          </a:p>
        </p:txBody>
      </p:sp>
      <p:sp>
        <p:nvSpPr>
          <p:cNvPr id="1096" name="Line 71"/>
          <p:cNvSpPr>
            <a:spLocks noChangeShapeType="1"/>
          </p:cNvSpPr>
          <p:nvPr/>
        </p:nvSpPr>
        <p:spPr bwMode="auto">
          <a:xfrm flipH="1">
            <a:off x="1001713" y="2239963"/>
            <a:ext cx="2566987" cy="0"/>
          </a:xfrm>
          <a:prstGeom prst="line">
            <a:avLst/>
          </a:prstGeom>
          <a:noFill/>
          <a:ln w="0">
            <a:solidFill>
              <a:srgbClr val="000000"/>
            </a:solidFill>
            <a:round/>
            <a:headEnd/>
            <a:tailEnd/>
          </a:ln>
        </p:spPr>
        <p:txBody>
          <a:bodyPr/>
          <a:lstStyle/>
          <a:p>
            <a:endParaRPr lang="en-US" dirty="0"/>
          </a:p>
        </p:txBody>
      </p:sp>
      <p:sp>
        <p:nvSpPr>
          <p:cNvPr id="1097" name="Line 72"/>
          <p:cNvSpPr>
            <a:spLocks noChangeShapeType="1"/>
          </p:cNvSpPr>
          <p:nvPr/>
        </p:nvSpPr>
        <p:spPr bwMode="auto">
          <a:xfrm>
            <a:off x="1787525" y="3556000"/>
            <a:ext cx="22225" cy="25400"/>
          </a:xfrm>
          <a:prstGeom prst="line">
            <a:avLst/>
          </a:prstGeom>
          <a:noFill/>
          <a:ln w="0">
            <a:solidFill>
              <a:srgbClr val="000000"/>
            </a:solidFill>
            <a:round/>
            <a:headEnd/>
            <a:tailEnd/>
          </a:ln>
        </p:spPr>
        <p:txBody>
          <a:bodyPr/>
          <a:lstStyle/>
          <a:p>
            <a:endParaRPr lang="en-US" dirty="0"/>
          </a:p>
        </p:txBody>
      </p:sp>
      <p:sp>
        <p:nvSpPr>
          <p:cNvPr id="1098" name="Rectangle 73"/>
          <p:cNvSpPr>
            <a:spLocks noChangeArrowheads="1"/>
          </p:cNvSpPr>
          <p:nvPr/>
        </p:nvSpPr>
        <p:spPr bwMode="auto">
          <a:xfrm>
            <a:off x="1069975" y="1773238"/>
            <a:ext cx="2647950" cy="136525"/>
          </a:xfrm>
          <a:prstGeom prst="rect">
            <a:avLst/>
          </a:prstGeom>
          <a:noFill/>
          <a:ln w="9525">
            <a:noFill/>
            <a:miter lim="800000"/>
            <a:headEnd/>
            <a:tailEnd/>
          </a:ln>
        </p:spPr>
        <p:txBody>
          <a:bodyPr lIns="0" tIns="0" rIns="0" bIns="0">
            <a:spAutoFit/>
          </a:bodyPr>
          <a:lstStyle/>
          <a:p>
            <a:r>
              <a:rPr lang="en-US" sz="900" b="1" dirty="0">
                <a:solidFill>
                  <a:srgbClr val="000000"/>
                </a:solidFill>
              </a:rPr>
              <a:t>Laminar flow Sample Capillary</a:t>
            </a:r>
            <a:endParaRPr lang="en-US" sz="900" b="1" dirty="0"/>
          </a:p>
        </p:txBody>
      </p:sp>
      <p:sp>
        <p:nvSpPr>
          <p:cNvPr id="1099" name="Rectangle 74"/>
          <p:cNvSpPr>
            <a:spLocks noChangeArrowheads="1"/>
          </p:cNvSpPr>
          <p:nvPr/>
        </p:nvSpPr>
        <p:spPr bwMode="auto">
          <a:xfrm>
            <a:off x="4154488" y="1746250"/>
            <a:ext cx="1454150" cy="136525"/>
          </a:xfrm>
          <a:prstGeom prst="rect">
            <a:avLst/>
          </a:prstGeom>
          <a:noFill/>
          <a:ln w="9525">
            <a:noFill/>
            <a:miter lim="800000"/>
            <a:headEnd/>
            <a:tailEnd/>
          </a:ln>
        </p:spPr>
        <p:txBody>
          <a:bodyPr wrap="none" lIns="0" tIns="0" rIns="0" bIns="0">
            <a:spAutoFit/>
          </a:bodyPr>
          <a:lstStyle/>
          <a:p>
            <a:r>
              <a:rPr lang="en-US" sz="900" b="1" dirty="0">
                <a:solidFill>
                  <a:srgbClr val="000000"/>
                </a:solidFill>
              </a:rPr>
              <a:t>Secondary Transport Tube</a:t>
            </a:r>
            <a:endParaRPr lang="en-US" sz="900" b="1" dirty="0"/>
          </a:p>
        </p:txBody>
      </p:sp>
      <p:sp>
        <p:nvSpPr>
          <p:cNvPr id="1100" name="Rectangle 75"/>
          <p:cNvSpPr>
            <a:spLocks noChangeArrowheads="1"/>
          </p:cNvSpPr>
          <p:nvPr/>
        </p:nvSpPr>
        <p:spPr bwMode="auto">
          <a:xfrm>
            <a:off x="2971800" y="1447800"/>
            <a:ext cx="1035050" cy="273050"/>
          </a:xfrm>
          <a:prstGeom prst="rect">
            <a:avLst/>
          </a:prstGeom>
          <a:noFill/>
          <a:ln w="9525">
            <a:noFill/>
            <a:miter lim="800000"/>
            <a:headEnd/>
            <a:tailEnd/>
          </a:ln>
        </p:spPr>
        <p:txBody>
          <a:bodyPr wrap="none" lIns="0" tIns="0" rIns="0" bIns="0">
            <a:spAutoFit/>
          </a:bodyPr>
          <a:lstStyle/>
          <a:p>
            <a:r>
              <a:rPr lang="en-US" sz="900" b="1" dirty="0">
                <a:solidFill>
                  <a:srgbClr val="000000"/>
                </a:solidFill>
              </a:rPr>
              <a:t>Primary Mixing </a:t>
            </a:r>
          </a:p>
          <a:p>
            <a:r>
              <a:rPr lang="en-US" sz="900" b="1" dirty="0">
                <a:solidFill>
                  <a:srgbClr val="000000"/>
                </a:solidFill>
              </a:rPr>
              <a:t>Chamber (vacuum)</a:t>
            </a:r>
            <a:endParaRPr lang="en-US" sz="900" b="1" dirty="0"/>
          </a:p>
        </p:txBody>
      </p:sp>
      <p:sp>
        <p:nvSpPr>
          <p:cNvPr id="1101" name="Rectangle 76"/>
          <p:cNvSpPr>
            <a:spLocks noChangeArrowheads="1"/>
          </p:cNvSpPr>
          <p:nvPr/>
        </p:nvSpPr>
        <p:spPr bwMode="auto">
          <a:xfrm>
            <a:off x="5715000" y="1524000"/>
            <a:ext cx="977900" cy="136525"/>
          </a:xfrm>
          <a:prstGeom prst="rect">
            <a:avLst/>
          </a:prstGeom>
          <a:noFill/>
          <a:ln w="9525">
            <a:noFill/>
            <a:miter lim="800000"/>
            <a:headEnd/>
            <a:tailEnd/>
          </a:ln>
        </p:spPr>
        <p:txBody>
          <a:bodyPr wrap="none" lIns="0" tIns="0" rIns="0" bIns="0">
            <a:spAutoFit/>
          </a:bodyPr>
          <a:lstStyle/>
          <a:p>
            <a:r>
              <a:rPr lang="en-US" sz="900" b="1" dirty="0">
                <a:solidFill>
                  <a:srgbClr val="000000"/>
                </a:solidFill>
              </a:rPr>
              <a:t>Secondary Mixing</a:t>
            </a:r>
            <a:endParaRPr lang="en-US" sz="900" b="1" dirty="0"/>
          </a:p>
        </p:txBody>
      </p:sp>
      <p:sp>
        <p:nvSpPr>
          <p:cNvPr id="1102" name="Line 77"/>
          <p:cNvSpPr>
            <a:spLocks noChangeShapeType="1"/>
          </p:cNvSpPr>
          <p:nvPr/>
        </p:nvSpPr>
        <p:spPr bwMode="auto">
          <a:xfrm>
            <a:off x="4287838" y="2611438"/>
            <a:ext cx="1587" cy="228600"/>
          </a:xfrm>
          <a:prstGeom prst="line">
            <a:avLst/>
          </a:prstGeom>
          <a:noFill/>
          <a:ln w="44450">
            <a:pattFill prst="dkDnDiag">
              <a:fgClr>
                <a:srgbClr val="000000"/>
              </a:fgClr>
              <a:bgClr>
                <a:srgbClr val="FFFFFF"/>
              </a:bgClr>
            </a:pattFill>
            <a:round/>
            <a:headEnd/>
            <a:tailEnd/>
          </a:ln>
        </p:spPr>
        <p:txBody>
          <a:bodyPr/>
          <a:lstStyle/>
          <a:p>
            <a:endParaRPr lang="en-US" dirty="0"/>
          </a:p>
        </p:txBody>
      </p:sp>
      <p:sp>
        <p:nvSpPr>
          <p:cNvPr id="1103" name="Freeform 78"/>
          <p:cNvSpPr>
            <a:spLocks/>
          </p:cNvSpPr>
          <p:nvPr/>
        </p:nvSpPr>
        <p:spPr bwMode="auto">
          <a:xfrm>
            <a:off x="5862638" y="2389188"/>
            <a:ext cx="141287" cy="4762"/>
          </a:xfrm>
          <a:custGeom>
            <a:avLst/>
            <a:gdLst>
              <a:gd name="T0" fmla="*/ 0 w 102"/>
              <a:gd name="T1" fmla="*/ 0 h 4762"/>
              <a:gd name="T2" fmla="*/ 99 w 102"/>
              <a:gd name="T3" fmla="*/ 0 h 4762"/>
              <a:gd name="T4" fmla="*/ 102 w 102"/>
              <a:gd name="T5" fmla="*/ 0 h 4762"/>
              <a:gd name="T6" fmla="*/ 0 60000 65536"/>
              <a:gd name="T7" fmla="*/ 0 60000 65536"/>
              <a:gd name="T8" fmla="*/ 0 60000 65536"/>
              <a:gd name="T9" fmla="*/ 0 w 102"/>
              <a:gd name="T10" fmla="*/ 0 h 4762"/>
              <a:gd name="T11" fmla="*/ 102 w 102"/>
              <a:gd name="T12" fmla="*/ 4762 h 4762"/>
            </a:gdLst>
            <a:ahLst/>
            <a:cxnLst>
              <a:cxn ang="T6">
                <a:pos x="T0" y="T1"/>
              </a:cxn>
              <a:cxn ang="T7">
                <a:pos x="T2" y="T3"/>
              </a:cxn>
              <a:cxn ang="T8">
                <a:pos x="T4" y="T5"/>
              </a:cxn>
            </a:cxnLst>
            <a:rect l="T9" t="T10" r="T11" b="T12"/>
            <a:pathLst>
              <a:path w="102" h="4762">
                <a:moveTo>
                  <a:pt x="0" y="0"/>
                </a:moveTo>
                <a:lnTo>
                  <a:pt x="99" y="0"/>
                </a:lnTo>
                <a:lnTo>
                  <a:pt x="102" y="0"/>
                </a:lnTo>
              </a:path>
            </a:pathLst>
          </a:custGeom>
          <a:noFill/>
          <a:ln w="0">
            <a:solidFill>
              <a:srgbClr val="000000"/>
            </a:solidFill>
            <a:round/>
            <a:headEnd/>
            <a:tailEnd/>
          </a:ln>
        </p:spPr>
        <p:txBody>
          <a:bodyPr/>
          <a:lstStyle/>
          <a:p>
            <a:endParaRPr lang="en-US" dirty="0"/>
          </a:p>
        </p:txBody>
      </p:sp>
      <p:sp>
        <p:nvSpPr>
          <p:cNvPr id="1104" name="Freeform 79"/>
          <p:cNvSpPr>
            <a:spLocks/>
          </p:cNvSpPr>
          <p:nvPr/>
        </p:nvSpPr>
        <p:spPr bwMode="auto">
          <a:xfrm>
            <a:off x="5853113" y="2690813"/>
            <a:ext cx="141287" cy="4762"/>
          </a:xfrm>
          <a:custGeom>
            <a:avLst/>
            <a:gdLst>
              <a:gd name="T0" fmla="*/ 0 w 102"/>
              <a:gd name="T1" fmla="*/ 0 h 4762"/>
              <a:gd name="T2" fmla="*/ 99 w 102"/>
              <a:gd name="T3" fmla="*/ 0 h 4762"/>
              <a:gd name="T4" fmla="*/ 102 w 102"/>
              <a:gd name="T5" fmla="*/ 0 h 4762"/>
              <a:gd name="T6" fmla="*/ 0 60000 65536"/>
              <a:gd name="T7" fmla="*/ 0 60000 65536"/>
              <a:gd name="T8" fmla="*/ 0 60000 65536"/>
              <a:gd name="T9" fmla="*/ 0 w 102"/>
              <a:gd name="T10" fmla="*/ 0 h 4762"/>
              <a:gd name="T11" fmla="*/ 102 w 102"/>
              <a:gd name="T12" fmla="*/ 4762 h 4762"/>
            </a:gdLst>
            <a:ahLst/>
            <a:cxnLst>
              <a:cxn ang="T6">
                <a:pos x="T0" y="T1"/>
              </a:cxn>
              <a:cxn ang="T7">
                <a:pos x="T2" y="T3"/>
              </a:cxn>
              <a:cxn ang="T8">
                <a:pos x="T4" y="T5"/>
              </a:cxn>
            </a:cxnLst>
            <a:rect l="T9" t="T10" r="T11" b="T12"/>
            <a:pathLst>
              <a:path w="102" h="4762">
                <a:moveTo>
                  <a:pt x="0" y="0"/>
                </a:moveTo>
                <a:lnTo>
                  <a:pt x="99" y="0"/>
                </a:lnTo>
                <a:lnTo>
                  <a:pt x="102" y="0"/>
                </a:lnTo>
              </a:path>
            </a:pathLst>
          </a:custGeom>
          <a:noFill/>
          <a:ln w="0">
            <a:solidFill>
              <a:srgbClr val="000000"/>
            </a:solidFill>
            <a:round/>
            <a:headEnd/>
            <a:tailEnd/>
          </a:ln>
        </p:spPr>
        <p:txBody>
          <a:bodyPr/>
          <a:lstStyle/>
          <a:p>
            <a:endParaRPr lang="en-US" dirty="0"/>
          </a:p>
        </p:txBody>
      </p:sp>
      <p:sp>
        <p:nvSpPr>
          <p:cNvPr id="1105" name="Line 80"/>
          <p:cNvSpPr>
            <a:spLocks noChangeShapeType="1"/>
          </p:cNvSpPr>
          <p:nvPr/>
        </p:nvSpPr>
        <p:spPr bwMode="auto">
          <a:xfrm>
            <a:off x="2647950" y="1901825"/>
            <a:ext cx="285750" cy="581025"/>
          </a:xfrm>
          <a:prstGeom prst="line">
            <a:avLst/>
          </a:prstGeom>
          <a:noFill/>
          <a:ln w="3175">
            <a:solidFill>
              <a:schemeClr val="tx1"/>
            </a:solidFill>
            <a:prstDash val="dash"/>
            <a:round/>
            <a:headEnd/>
            <a:tailEnd type="triangle" w="sm" len="med"/>
          </a:ln>
        </p:spPr>
        <p:txBody>
          <a:bodyPr/>
          <a:lstStyle/>
          <a:p>
            <a:endParaRPr lang="en-US" dirty="0"/>
          </a:p>
        </p:txBody>
      </p:sp>
      <p:sp>
        <p:nvSpPr>
          <p:cNvPr id="1106" name="Line 81"/>
          <p:cNvSpPr>
            <a:spLocks noChangeShapeType="1"/>
          </p:cNvSpPr>
          <p:nvPr/>
        </p:nvSpPr>
        <p:spPr bwMode="auto">
          <a:xfrm>
            <a:off x="3592513" y="2582863"/>
            <a:ext cx="1587" cy="257175"/>
          </a:xfrm>
          <a:prstGeom prst="line">
            <a:avLst/>
          </a:prstGeom>
          <a:noFill/>
          <a:ln w="44450">
            <a:pattFill prst="dkDnDiag">
              <a:fgClr>
                <a:srgbClr val="000000"/>
              </a:fgClr>
              <a:bgClr>
                <a:srgbClr val="FFFFFF"/>
              </a:bgClr>
            </a:pattFill>
            <a:round/>
            <a:headEnd/>
            <a:tailEnd/>
          </a:ln>
        </p:spPr>
        <p:txBody>
          <a:bodyPr/>
          <a:lstStyle/>
          <a:p>
            <a:endParaRPr lang="en-US" dirty="0"/>
          </a:p>
        </p:txBody>
      </p:sp>
      <p:sp>
        <p:nvSpPr>
          <p:cNvPr id="1107" name="Line 82"/>
          <p:cNvSpPr>
            <a:spLocks noChangeShapeType="1"/>
          </p:cNvSpPr>
          <p:nvPr/>
        </p:nvSpPr>
        <p:spPr bwMode="auto">
          <a:xfrm>
            <a:off x="3592513" y="2230438"/>
            <a:ext cx="1587" cy="257175"/>
          </a:xfrm>
          <a:prstGeom prst="line">
            <a:avLst/>
          </a:prstGeom>
          <a:noFill/>
          <a:ln w="44450">
            <a:pattFill prst="dkDnDiag">
              <a:fgClr>
                <a:srgbClr val="000000"/>
              </a:fgClr>
              <a:bgClr>
                <a:srgbClr val="FFFFFF"/>
              </a:bgClr>
            </a:pattFill>
            <a:round/>
            <a:headEnd/>
            <a:tailEnd/>
          </a:ln>
        </p:spPr>
        <p:txBody>
          <a:bodyPr/>
          <a:lstStyle/>
          <a:p>
            <a:endParaRPr lang="en-US" dirty="0"/>
          </a:p>
        </p:txBody>
      </p:sp>
      <p:sp>
        <p:nvSpPr>
          <p:cNvPr id="1108" name="Line 83"/>
          <p:cNvSpPr>
            <a:spLocks noChangeShapeType="1"/>
          </p:cNvSpPr>
          <p:nvPr/>
        </p:nvSpPr>
        <p:spPr bwMode="auto">
          <a:xfrm>
            <a:off x="4287838" y="2230438"/>
            <a:ext cx="1587" cy="228600"/>
          </a:xfrm>
          <a:prstGeom prst="line">
            <a:avLst/>
          </a:prstGeom>
          <a:noFill/>
          <a:ln w="44450">
            <a:pattFill prst="dkDnDiag">
              <a:fgClr>
                <a:srgbClr val="000000"/>
              </a:fgClr>
              <a:bgClr>
                <a:srgbClr val="FFFFFF"/>
              </a:bgClr>
            </a:pattFill>
            <a:round/>
            <a:headEnd/>
            <a:tailEnd/>
          </a:ln>
        </p:spPr>
        <p:txBody>
          <a:bodyPr/>
          <a:lstStyle/>
          <a:p>
            <a:endParaRPr lang="en-US" dirty="0"/>
          </a:p>
        </p:txBody>
      </p:sp>
      <p:sp>
        <p:nvSpPr>
          <p:cNvPr id="119892" name="AutoShape 84"/>
          <p:cNvSpPr>
            <a:spLocks noChangeArrowheads="1"/>
          </p:cNvSpPr>
          <p:nvPr/>
        </p:nvSpPr>
        <p:spPr bwMode="auto">
          <a:xfrm rot="-5400000">
            <a:off x="4419601" y="4121150"/>
            <a:ext cx="209550" cy="136525"/>
          </a:xfrm>
          <a:custGeom>
            <a:avLst/>
            <a:gdLst>
              <a:gd name="T0" fmla="*/ 157162 w 21600"/>
              <a:gd name="T1" fmla="*/ 0 h 21600"/>
              <a:gd name="T2" fmla="*/ 0 w 21600"/>
              <a:gd name="T3" fmla="*/ 68263 h 21600"/>
              <a:gd name="T4" fmla="*/ 157162 w 21600"/>
              <a:gd name="T5" fmla="*/ 136525 h 21600"/>
              <a:gd name="T6" fmla="*/ 209550 w 21600"/>
              <a:gd name="T7" fmla="*/ 682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CC"/>
          </a:solidFill>
          <a:ln w="9525">
            <a:solidFill>
              <a:schemeClr val="tx1"/>
            </a:solidFill>
            <a:miter lim="800000"/>
            <a:headEnd/>
            <a:tailEnd/>
          </a:ln>
        </p:spPr>
        <p:txBody>
          <a:bodyPr wrap="none" anchor="ctr"/>
          <a:lstStyle/>
          <a:p>
            <a:endParaRPr lang="en-US" dirty="0"/>
          </a:p>
        </p:txBody>
      </p:sp>
      <p:sp>
        <p:nvSpPr>
          <p:cNvPr id="119893" name="AutoShape 85"/>
          <p:cNvSpPr>
            <a:spLocks noChangeArrowheads="1"/>
          </p:cNvSpPr>
          <p:nvPr/>
        </p:nvSpPr>
        <p:spPr bwMode="auto">
          <a:xfrm>
            <a:off x="4562475" y="2692400"/>
            <a:ext cx="209550" cy="98425"/>
          </a:xfrm>
          <a:custGeom>
            <a:avLst/>
            <a:gdLst>
              <a:gd name="T0" fmla="*/ 157162 w 21600"/>
              <a:gd name="T1" fmla="*/ 0 h 21600"/>
              <a:gd name="T2" fmla="*/ 0 w 21600"/>
              <a:gd name="T3" fmla="*/ 49213 h 21600"/>
              <a:gd name="T4" fmla="*/ 157162 w 21600"/>
              <a:gd name="T5" fmla="*/ 98425 h 21600"/>
              <a:gd name="T6" fmla="*/ 209550 w 21600"/>
              <a:gd name="T7" fmla="*/ 4921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CC"/>
          </a:solidFill>
          <a:ln w="9525">
            <a:solidFill>
              <a:schemeClr val="tx1"/>
            </a:solidFill>
            <a:miter lim="800000"/>
            <a:headEnd/>
            <a:tailEnd/>
          </a:ln>
        </p:spPr>
        <p:txBody>
          <a:bodyPr wrap="none" anchor="ctr"/>
          <a:lstStyle/>
          <a:p>
            <a:endParaRPr lang="en-US" dirty="0"/>
          </a:p>
        </p:txBody>
      </p:sp>
      <p:sp>
        <p:nvSpPr>
          <p:cNvPr id="119894" name="AutoShape 86"/>
          <p:cNvSpPr>
            <a:spLocks noChangeArrowheads="1"/>
          </p:cNvSpPr>
          <p:nvPr/>
        </p:nvSpPr>
        <p:spPr bwMode="auto">
          <a:xfrm>
            <a:off x="6048375" y="2397125"/>
            <a:ext cx="333375" cy="288925"/>
          </a:xfrm>
          <a:custGeom>
            <a:avLst/>
            <a:gdLst>
              <a:gd name="T0" fmla="*/ 250031 w 21600"/>
              <a:gd name="T1" fmla="*/ 0 h 21600"/>
              <a:gd name="T2" fmla="*/ 0 w 21600"/>
              <a:gd name="T3" fmla="*/ 144463 h 21600"/>
              <a:gd name="T4" fmla="*/ 250031 w 21600"/>
              <a:gd name="T5" fmla="*/ 288925 h 21600"/>
              <a:gd name="T6" fmla="*/ 333375 w 21600"/>
              <a:gd name="T7" fmla="*/ 1444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FF">
              <a:alpha val="59999"/>
            </a:srgbClr>
          </a:solidFill>
          <a:ln w="9525">
            <a:solidFill>
              <a:schemeClr val="tx1"/>
            </a:solidFill>
            <a:miter lim="800000"/>
            <a:headEnd/>
            <a:tailEnd/>
          </a:ln>
        </p:spPr>
        <p:txBody>
          <a:bodyPr wrap="none" anchor="ctr"/>
          <a:lstStyle/>
          <a:p>
            <a:endParaRPr lang="en-US" dirty="0"/>
          </a:p>
        </p:txBody>
      </p:sp>
      <p:sp>
        <p:nvSpPr>
          <p:cNvPr id="119895" name="AutoShape 87"/>
          <p:cNvSpPr>
            <a:spLocks noChangeArrowheads="1"/>
          </p:cNvSpPr>
          <p:nvPr/>
        </p:nvSpPr>
        <p:spPr bwMode="auto">
          <a:xfrm>
            <a:off x="4524375" y="2311400"/>
            <a:ext cx="209550" cy="98425"/>
          </a:xfrm>
          <a:custGeom>
            <a:avLst/>
            <a:gdLst>
              <a:gd name="T0" fmla="*/ 157162 w 21600"/>
              <a:gd name="T1" fmla="*/ 0 h 21600"/>
              <a:gd name="T2" fmla="*/ 0 w 21600"/>
              <a:gd name="T3" fmla="*/ 49213 h 21600"/>
              <a:gd name="T4" fmla="*/ 157162 w 21600"/>
              <a:gd name="T5" fmla="*/ 98425 h 21600"/>
              <a:gd name="T6" fmla="*/ 209550 w 21600"/>
              <a:gd name="T7" fmla="*/ 4921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CC"/>
          </a:solidFill>
          <a:ln w="9525">
            <a:solidFill>
              <a:schemeClr val="tx1"/>
            </a:solidFill>
            <a:miter lim="800000"/>
            <a:headEnd/>
            <a:tailEnd/>
          </a:ln>
        </p:spPr>
        <p:txBody>
          <a:bodyPr wrap="none" anchor="ctr"/>
          <a:lstStyle/>
          <a:p>
            <a:endParaRPr lang="en-US" dirty="0"/>
          </a:p>
        </p:txBody>
      </p:sp>
      <p:sp>
        <p:nvSpPr>
          <p:cNvPr id="1113" name="Line 88"/>
          <p:cNvSpPr>
            <a:spLocks noChangeShapeType="1"/>
          </p:cNvSpPr>
          <p:nvPr/>
        </p:nvSpPr>
        <p:spPr bwMode="auto">
          <a:xfrm>
            <a:off x="4600575" y="2854325"/>
            <a:ext cx="1588" cy="1435100"/>
          </a:xfrm>
          <a:prstGeom prst="line">
            <a:avLst/>
          </a:prstGeom>
          <a:noFill/>
          <a:ln w="0">
            <a:solidFill>
              <a:srgbClr val="000000"/>
            </a:solidFill>
            <a:round/>
            <a:headEnd/>
            <a:tailEnd/>
          </a:ln>
        </p:spPr>
        <p:txBody>
          <a:bodyPr/>
          <a:lstStyle/>
          <a:p>
            <a:endParaRPr lang="en-US" dirty="0"/>
          </a:p>
        </p:txBody>
      </p:sp>
      <p:sp>
        <p:nvSpPr>
          <p:cNvPr id="119897" name="AutoShape 89"/>
          <p:cNvSpPr>
            <a:spLocks noChangeArrowheads="1"/>
          </p:cNvSpPr>
          <p:nvPr/>
        </p:nvSpPr>
        <p:spPr bwMode="auto">
          <a:xfrm>
            <a:off x="2286000" y="2520950"/>
            <a:ext cx="133350" cy="42863"/>
          </a:xfrm>
          <a:custGeom>
            <a:avLst/>
            <a:gdLst>
              <a:gd name="T0" fmla="*/ 100012 w 21600"/>
              <a:gd name="T1" fmla="*/ 0 h 21600"/>
              <a:gd name="T2" fmla="*/ 0 w 21600"/>
              <a:gd name="T3" fmla="*/ 21432 h 21600"/>
              <a:gd name="T4" fmla="*/ 100012 w 21600"/>
              <a:gd name="T5" fmla="*/ 42863 h 21600"/>
              <a:gd name="T6" fmla="*/ 133350 w 21600"/>
              <a:gd name="T7" fmla="*/ 214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p:spPr>
        <p:txBody>
          <a:bodyPr wrap="none" anchor="ctr"/>
          <a:lstStyle/>
          <a:p>
            <a:endParaRPr lang="en-US" dirty="0"/>
          </a:p>
        </p:txBody>
      </p:sp>
      <p:sp>
        <p:nvSpPr>
          <p:cNvPr id="119898" name="AutoShape 90"/>
          <p:cNvSpPr>
            <a:spLocks noChangeArrowheads="1"/>
          </p:cNvSpPr>
          <p:nvPr/>
        </p:nvSpPr>
        <p:spPr bwMode="auto">
          <a:xfrm>
            <a:off x="1085850" y="2254250"/>
            <a:ext cx="333375" cy="222250"/>
          </a:xfrm>
          <a:custGeom>
            <a:avLst/>
            <a:gdLst>
              <a:gd name="T0" fmla="*/ 250031 w 21600"/>
              <a:gd name="T1" fmla="*/ 0 h 21600"/>
              <a:gd name="T2" fmla="*/ 0 w 21600"/>
              <a:gd name="T3" fmla="*/ 111125 h 21600"/>
              <a:gd name="T4" fmla="*/ 250031 w 21600"/>
              <a:gd name="T5" fmla="*/ 222250 h 21600"/>
              <a:gd name="T6" fmla="*/ 333375 w 21600"/>
              <a:gd name="T7" fmla="*/ 11112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anchor="ctr"/>
          <a:lstStyle/>
          <a:p>
            <a:endParaRPr lang="en-US" dirty="0"/>
          </a:p>
        </p:txBody>
      </p:sp>
      <p:sp>
        <p:nvSpPr>
          <p:cNvPr id="119899" name="AutoShape 91"/>
          <p:cNvSpPr>
            <a:spLocks noChangeArrowheads="1"/>
          </p:cNvSpPr>
          <p:nvPr/>
        </p:nvSpPr>
        <p:spPr bwMode="auto">
          <a:xfrm>
            <a:off x="1066800" y="2587625"/>
            <a:ext cx="333375" cy="222250"/>
          </a:xfrm>
          <a:custGeom>
            <a:avLst/>
            <a:gdLst>
              <a:gd name="T0" fmla="*/ 250031 w 21600"/>
              <a:gd name="T1" fmla="*/ 0 h 21600"/>
              <a:gd name="T2" fmla="*/ 0 w 21600"/>
              <a:gd name="T3" fmla="*/ 111125 h 21600"/>
              <a:gd name="T4" fmla="*/ 250031 w 21600"/>
              <a:gd name="T5" fmla="*/ 222250 h 21600"/>
              <a:gd name="T6" fmla="*/ 333375 w 21600"/>
              <a:gd name="T7" fmla="*/ 11112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anchor="ctr"/>
          <a:lstStyle/>
          <a:p>
            <a:endParaRPr lang="en-US" dirty="0"/>
          </a:p>
        </p:txBody>
      </p:sp>
      <p:sp>
        <p:nvSpPr>
          <p:cNvPr id="119900" name="AutoShape 92"/>
          <p:cNvSpPr>
            <a:spLocks noChangeArrowheads="1"/>
          </p:cNvSpPr>
          <p:nvPr/>
        </p:nvSpPr>
        <p:spPr bwMode="auto">
          <a:xfrm rot="5400000">
            <a:off x="3100388" y="2906713"/>
            <a:ext cx="333375" cy="193675"/>
          </a:xfrm>
          <a:custGeom>
            <a:avLst/>
            <a:gdLst>
              <a:gd name="T0" fmla="*/ 250031 w 21600"/>
              <a:gd name="T1" fmla="*/ 0 h 21600"/>
              <a:gd name="T2" fmla="*/ 0 w 21600"/>
              <a:gd name="T3" fmla="*/ 96838 h 21600"/>
              <a:gd name="T4" fmla="*/ 250031 w 21600"/>
              <a:gd name="T5" fmla="*/ 193675 h 21600"/>
              <a:gd name="T6" fmla="*/ 333375 w 21600"/>
              <a:gd name="T7" fmla="*/ 9683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anchor="ctr"/>
          <a:lstStyle/>
          <a:p>
            <a:endParaRPr lang="en-US" dirty="0"/>
          </a:p>
        </p:txBody>
      </p:sp>
      <p:sp>
        <p:nvSpPr>
          <p:cNvPr id="119901" name="AutoShape 93"/>
          <p:cNvSpPr>
            <a:spLocks noChangeArrowheads="1"/>
          </p:cNvSpPr>
          <p:nvPr/>
        </p:nvSpPr>
        <p:spPr bwMode="auto">
          <a:xfrm>
            <a:off x="3724275" y="2473325"/>
            <a:ext cx="333375" cy="136525"/>
          </a:xfrm>
          <a:custGeom>
            <a:avLst/>
            <a:gdLst>
              <a:gd name="T0" fmla="*/ 250031 w 21600"/>
              <a:gd name="T1" fmla="*/ 0 h 21600"/>
              <a:gd name="T2" fmla="*/ 0 w 21600"/>
              <a:gd name="T3" fmla="*/ 68263 h 21600"/>
              <a:gd name="T4" fmla="*/ 250031 w 21600"/>
              <a:gd name="T5" fmla="*/ 136525 h 21600"/>
              <a:gd name="T6" fmla="*/ 333375 w 21600"/>
              <a:gd name="T7" fmla="*/ 682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alpha val="70195"/>
            </a:srgbClr>
          </a:solidFill>
          <a:ln w="9525">
            <a:solidFill>
              <a:schemeClr val="tx1"/>
            </a:solidFill>
            <a:miter lim="800000"/>
            <a:headEnd/>
            <a:tailEnd/>
          </a:ln>
        </p:spPr>
        <p:txBody>
          <a:bodyPr wrap="none" anchor="ctr"/>
          <a:lstStyle/>
          <a:p>
            <a:endParaRPr lang="en-US" dirty="0"/>
          </a:p>
        </p:txBody>
      </p:sp>
      <p:sp>
        <p:nvSpPr>
          <p:cNvPr id="119902" name="AutoShape 94"/>
          <p:cNvSpPr>
            <a:spLocks noChangeArrowheads="1"/>
          </p:cNvSpPr>
          <p:nvPr/>
        </p:nvSpPr>
        <p:spPr bwMode="auto">
          <a:xfrm rot="-5400000">
            <a:off x="3993357" y="4166394"/>
            <a:ext cx="128587" cy="98425"/>
          </a:xfrm>
          <a:custGeom>
            <a:avLst/>
            <a:gdLst>
              <a:gd name="T0" fmla="*/ 96440 w 21600"/>
              <a:gd name="T1" fmla="*/ 0 h 21600"/>
              <a:gd name="T2" fmla="*/ 0 w 21600"/>
              <a:gd name="T3" fmla="*/ 49213 h 21600"/>
              <a:gd name="T4" fmla="*/ 96440 w 21600"/>
              <a:gd name="T5" fmla="*/ 98425 h 21600"/>
              <a:gd name="T6" fmla="*/ 128587 w 21600"/>
              <a:gd name="T7" fmla="*/ 4921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CC"/>
          </a:solidFill>
          <a:ln w="9525">
            <a:solidFill>
              <a:schemeClr val="tx1"/>
            </a:solidFill>
            <a:miter lim="800000"/>
            <a:headEnd/>
            <a:tailEnd/>
          </a:ln>
        </p:spPr>
        <p:txBody>
          <a:bodyPr wrap="none" anchor="ctr"/>
          <a:lstStyle/>
          <a:p>
            <a:endParaRPr lang="en-US" dirty="0"/>
          </a:p>
        </p:txBody>
      </p:sp>
      <p:sp>
        <p:nvSpPr>
          <p:cNvPr id="1120" name="Rectangle 95"/>
          <p:cNvSpPr>
            <a:spLocks noChangeArrowheads="1"/>
          </p:cNvSpPr>
          <p:nvPr/>
        </p:nvSpPr>
        <p:spPr bwMode="auto">
          <a:xfrm>
            <a:off x="304800" y="2438400"/>
            <a:ext cx="711200" cy="136525"/>
          </a:xfrm>
          <a:prstGeom prst="rect">
            <a:avLst/>
          </a:prstGeom>
          <a:noFill/>
          <a:ln w="9525">
            <a:noFill/>
            <a:miter lim="800000"/>
            <a:headEnd/>
            <a:tailEnd/>
          </a:ln>
        </p:spPr>
        <p:txBody>
          <a:bodyPr wrap="none" lIns="0" tIns="0" rIns="0" bIns="0">
            <a:spAutoFit/>
          </a:bodyPr>
          <a:lstStyle/>
          <a:p>
            <a:r>
              <a:rPr lang="en-US" sz="900" b="1" dirty="0">
                <a:solidFill>
                  <a:srgbClr val="000000"/>
                </a:solidFill>
              </a:rPr>
              <a:t>Raw Exhaust</a:t>
            </a:r>
            <a:endParaRPr lang="en-US" sz="900" b="1" dirty="0"/>
          </a:p>
        </p:txBody>
      </p:sp>
      <p:sp>
        <p:nvSpPr>
          <p:cNvPr id="1121" name="Line 96"/>
          <p:cNvSpPr>
            <a:spLocks noChangeShapeType="1"/>
          </p:cNvSpPr>
          <p:nvPr/>
        </p:nvSpPr>
        <p:spPr bwMode="auto">
          <a:xfrm>
            <a:off x="3667125" y="1797050"/>
            <a:ext cx="285750" cy="581025"/>
          </a:xfrm>
          <a:prstGeom prst="line">
            <a:avLst/>
          </a:prstGeom>
          <a:noFill/>
          <a:ln w="3175">
            <a:solidFill>
              <a:schemeClr val="tx1"/>
            </a:solidFill>
            <a:prstDash val="dash"/>
            <a:round/>
            <a:headEnd/>
            <a:tailEnd type="triangle" w="sm" len="med"/>
          </a:ln>
        </p:spPr>
        <p:txBody>
          <a:bodyPr/>
          <a:lstStyle/>
          <a:p>
            <a:endParaRPr lang="en-US" dirty="0"/>
          </a:p>
        </p:txBody>
      </p:sp>
      <p:sp>
        <p:nvSpPr>
          <p:cNvPr id="1122" name="Line 97"/>
          <p:cNvSpPr>
            <a:spLocks noChangeShapeType="1"/>
          </p:cNvSpPr>
          <p:nvPr/>
        </p:nvSpPr>
        <p:spPr bwMode="auto">
          <a:xfrm>
            <a:off x="4676775" y="1882775"/>
            <a:ext cx="285750" cy="581025"/>
          </a:xfrm>
          <a:prstGeom prst="line">
            <a:avLst/>
          </a:prstGeom>
          <a:noFill/>
          <a:ln w="3175">
            <a:solidFill>
              <a:schemeClr val="tx1"/>
            </a:solidFill>
            <a:prstDash val="dash"/>
            <a:round/>
            <a:headEnd/>
            <a:tailEnd type="triangle" w="sm" len="med"/>
          </a:ln>
        </p:spPr>
        <p:txBody>
          <a:bodyPr/>
          <a:lstStyle/>
          <a:p>
            <a:endParaRPr lang="en-US" dirty="0"/>
          </a:p>
        </p:txBody>
      </p:sp>
      <p:sp>
        <p:nvSpPr>
          <p:cNvPr id="1123" name="Line 98"/>
          <p:cNvSpPr>
            <a:spLocks noChangeShapeType="1"/>
          </p:cNvSpPr>
          <p:nvPr/>
        </p:nvSpPr>
        <p:spPr bwMode="auto">
          <a:xfrm>
            <a:off x="6162675" y="1692275"/>
            <a:ext cx="361950" cy="781050"/>
          </a:xfrm>
          <a:prstGeom prst="line">
            <a:avLst/>
          </a:prstGeom>
          <a:noFill/>
          <a:ln w="3175">
            <a:solidFill>
              <a:schemeClr val="tx1"/>
            </a:solidFill>
            <a:prstDash val="dash"/>
            <a:round/>
            <a:headEnd/>
            <a:tailEnd type="triangle" w="sm" len="med"/>
          </a:ln>
        </p:spPr>
        <p:txBody>
          <a:bodyPr/>
          <a:lstStyle/>
          <a:p>
            <a:endParaRPr lang="en-US" dirty="0"/>
          </a:p>
        </p:txBody>
      </p:sp>
      <p:sp>
        <p:nvSpPr>
          <p:cNvPr id="1124" name="Rectangle 99"/>
          <p:cNvSpPr>
            <a:spLocks noChangeArrowheads="1"/>
          </p:cNvSpPr>
          <p:nvPr/>
        </p:nvSpPr>
        <p:spPr bwMode="auto">
          <a:xfrm>
            <a:off x="5035550" y="3302000"/>
            <a:ext cx="1835150" cy="273050"/>
          </a:xfrm>
          <a:prstGeom prst="rect">
            <a:avLst/>
          </a:prstGeom>
          <a:noFill/>
          <a:ln w="9525">
            <a:noFill/>
            <a:miter lim="800000"/>
            <a:headEnd/>
            <a:tailEnd/>
          </a:ln>
        </p:spPr>
        <p:txBody>
          <a:bodyPr wrap="none" lIns="0" tIns="0" rIns="0" bIns="0">
            <a:spAutoFit/>
          </a:bodyPr>
          <a:lstStyle/>
          <a:p>
            <a:r>
              <a:rPr lang="en-US" sz="900" b="1" dirty="0" err="1">
                <a:solidFill>
                  <a:srgbClr val="000000"/>
                </a:solidFill>
              </a:rPr>
              <a:t>Venturi</a:t>
            </a:r>
            <a:r>
              <a:rPr lang="en-US" sz="900" b="1">
                <a:solidFill>
                  <a:srgbClr val="000000"/>
                </a:solidFill>
              </a:rPr>
              <a:t> creates vacuum </a:t>
            </a:r>
          </a:p>
          <a:p>
            <a:r>
              <a:rPr lang="en-US" sz="900" b="1">
                <a:solidFill>
                  <a:srgbClr val="000000"/>
                </a:solidFill>
              </a:rPr>
              <a:t>from Major Flow, Drawing Sample</a:t>
            </a:r>
            <a:endParaRPr lang="en-US" sz="900" b="1"/>
          </a:p>
        </p:txBody>
      </p:sp>
      <p:sp>
        <p:nvSpPr>
          <p:cNvPr id="1125" name="Line 100"/>
          <p:cNvSpPr>
            <a:spLocks noChangeShapeType="1"/>
          </p:cNvSpPr>
          <p:nvPr/>
        </p:nvSpPr>
        <p:spPr bwMode="auto">
          <a:xfrm flipV="1">
            <a:off x="5695950" y="2578100"/>
            <a:ext cx="276225" cy="704850"/>
          </a:xfrm>
          <a:prstGeom prst="line">
            <a:avLst/>
          </a:prstGeom>
          <a:noFill/>
          <a:ln w="3175">
            <a:solidFill>
              <a:schemeClr val="tx1"/>
            </a:solidFill>
            <a:prstDash val="dash"/>
            <a:round/>
            <a:headEnd/>
            <a:tailEnd type="triangle" w="sm" len="med"/>
          </a:ln>
        </p:spPr>
        <p:txBody>
          <a:bodyPr/>
          <a:lstStyle/>
          <a:p>
            <a:endParaRPr lang="en-US"/>
          </a:p>
        </p:txBody>
      </p:sp>
      <p:sp>
        <p:nvSpPr>
          <p:cNvPr id="1126" name="Rectangle 101"/>
          <p:cNvSpPr>
            <a:spLocks noChangeArrowheads="1"/>
          </p:cNvSpPr>
          <p:nvPr/>
        </p:nvSpPr>
        <p:spPr bwMode="auto">
          <a:xfrm>
            <a:off x="4495800" y="4419600"/>
            <a:ext cx="563563" cy="336550"/>
          </a:xfrm>
          <a:prstGeom prst="rect">
            <a:avLst/>
          </a:prstGeom>
          <a:noFill/>
          <a:ln w="9525">
            <a:noFill/>
            <a:miter lim="800000"/>
            <a:headEnd/>
            <a:tailEnd/>
          </a:ln>
        </p:spPr>
        <p:txBody>
          <a:bodyPr wrap="none" lIns="0" tIns="0" rIns="0" bIns="0">
            <a:spAutoFit/>
          </a:bodyPr>
          <a:lstStyle/>
          <a:p>
            <a:r>
              <a:rPr lang="en-US" sz="1100" b="1" dirty="0" err="1">
                <a:solidFill>
                  <a:srgbClr val="000000"/>
                </a:solidFill>
              </a:rPr>
              <a:t>Qmajor</a:t>
            </a:r>
            <a:r>
              <a:rPr lang="en-US" sz="1100" b="1" dirty="0">
                <a:solidFill>
                  <a:srgbClr val="000000"/>
                </a:solidFill>
              </a:rPr>
              <a:t> </a:t>
            </a:r>
          </a:p>
          <a:p>
            <a:r>
              <a:rPr lang="en-US" sz="1100" b="1" dirty="0">
                <a:solidFill>
                  <a:srgbClr val="000000"/>
                </a:solidFill>
              </a:rPr>
              <a:t>4 - 8 </a:t>
            </a:r>
            <a:r>
              <a:rPr lang="en-US" sz="1100" b="1" dirty="0" err="1">
                <a:solidFill>
                  <a:srgbClr val="000000"/>
                </a:solidFill>
              </a:rPr>
              <a:t>lpm</a:t>
            </a:r>
            <a:endParaRPr lang="en-US" sz="1100" b="1" dirty="0"/>
          </a:p>
        </p:txBody>
      </p:sp>
      <p:sp>
        <p:nvSpPr>
          <p:cNvPr id="1127" name="Rectangle 102"/>
          <p:cNvSpPr>
            <a:spLocks noChangeArrowheads="1"/>
          </p:cNvSpPr>
          <p:nvPr/>
        </p:nvSpPr>
        <p:spPr bwMode="auto">
          <a:xfrm>
            <a:off x="0" y="914400"/>
            <a:ext cx="9144000" cy="5029200"/>
          </a:xfrm>
          <a:prstGeom prst="rect">
            <a:avLst/>
          </a:prstGeom>
          <a:noFill/>
          <a:ln w="9525" algn="ctr">
            <a:noFill/>
            <a:miter lim="800000"/>
            <a:headEnd/>
            <a:tailEnd/>
          </a:ln>
        </p:spPr>
        <p:txBody>
          <a:bodyPr wrap="none" lIns="91429" tIns="45714" rIns="91429" bIns="45714" anchor="ctr"/>
          <a:lstStyle/>
          <a:p>
            <a:endParaRPr lang="en-US"/>
          </a:p>
        </p:txBody>
      </p:sp>
      <p:sp>
        <p:nvSpPr>
          <p:cNvPr id="1128" name="Rectangle 103"/>
          <p:cNvSpPr>
            <a:spLocks noChangeArrowheads="1"/>
          </p:cNvSpPr>
          <p:nvPr/>
        </p:nvSpPr>
        <p:spPr bwMode="auto">
          <a:xfrm>
            <a:off x="0" y="1447800"/>
            <a:ext cx="9144000" cy="4953000"/>
          </a:xfrm>
          <a:prstGeom prst="rect">
            <a:avLst/>
          </a:prstGeom>
          <a:noFill/>
          <a:ln w="9525" algn="ctr">
            <a:noFill/>
            <a:miter lim="800000"/>
            <a:headEnd/>
            <a:tailEnd/>
          </a:ln>
        </p:spPr>
        <p:txBody>
          <a:bodyPr wrap="none" lIns="91429" tIns="45714" rIns="91429" bIns="45714" anchor="ctr"/>
          <a:lstStyle/>
          <a:p>
            <a:endParaRPr lang="en-US"/>
          </a:p>
        </p:txBody>
      </p:sp>
      <p:sp>
        <p:nvSpPr>
          <p:cNvPr id="1129" name="Rectangle 104"/>
          <p:cNvSpPr>
            <a:spLocks noChangeArrowheads="1"/>
          </p:cNvSpPr>
          <p:nvPr/>
        </p:nvSpPr>
        <p:spPr bwMode="auto">
          <a:xfrm>
            <a:off x="2286000" y="5029200"/>
            <a:ext cx="1976438" cy="504825"/>
          </a:xfrm>
          <a:prstGeom prst="rect">
            <a:avLst/>
          </a:prstGeom>
          <a:noFill/>
          <a:ln w="9525">
            <a:noFill/>
            <a:miter lim="800000"/>
            <a:headEnd/>
            <a:tailEnd/>
          </a:ln>
        </p:spPr>
        <p:txBody>
          <a:bodyPr wrap="none" lIns="0" tIns="0" rIns="0" bIns="0">
            <a:spAutoFit/>
          </a:bodyPr>
          <a:lstStyle/>
          <a:p>
            <a:r>
              <a:rPr lang="en-US" sz="1100" b="1" dirty="0" err="1">
                <a:solidFill>
                  <a:srgbClr val="000000"/>
                </a:solidFill>
              </a:rPr>
              <a:t>Qminor</a:t>
            </a:r>
            <a:r>
              <a:rPr lang="en-US" sz="1100" b="1" dirty="0">
                <a:solidFill>
                  <a:srgbClr val="000000"/>
                </a:solidFill>
              </a:rPr>
              <a:t> adjusts vacuum</a:t>
            </a:r>
          </a:p>
          <a:p>
            <a:r>
              <a:rPr lang="en-US" sz="1100" b="1" dirty="0">
                <a:solidFill>
                  <a:srgbClr val="000000"/>
                </a:solidFill>
              </a:rPr>
              <a:t>Adjust Sample from 0 – 2 </a:t>
            </a:r>
            <a:r>
              <a:rPr lang="en-US" sz="1100" b="1" dirty="0" err="1">
                <a:solidFill>
                  <a:srgbClr val="000000"/>
                </a:solidFill>
              </a:rPr>
              <a:t>lpm</a:t>
            </a:r>
            <a:endParaRPr lang="en-US" sz="1100" b="1" dirty="0">
              <a:solidFill>
                <a:srgbClr val="000000"/>
              </a:solidFill>
            </a:endParaRPr>
          </a:p>
          <a:p>
            <a:r>
              <a:rPr lang="en-US" sz="1100" b="1" dirty="0">
                <a:solidFill>
                  <a:srgbClr val="000000"/>
                </a:solidFill>
              </a:rPr>
              <a:t>In proportion to Exhaust Flow</a:t>
            </a:r>
            <a:endParaRPr lang="en-US" sz="1100" b="1" dirty="0"/>
          </a:p>
        </p:txBody>
      </p:sp>
      <p:sp>
        <p:nvSpPr>
          <p:cNvPr id="1130" name="Line 105"/>
          <p:cNvSpPr>
            <a:spLocks noChangeShapeType="1"/>
          </p:cNvSpPr>
          <p:nvPr/>
        </p:nvSpPr>
        <p:spPr bwMode="auto">
          <a:xfrm flipV="1">
            <a:off x="3809999" y="4705350"/>
            <a:ext cx="238125" cy="323850"/>
          </a:xfrm>
          <a:prstGeom prst="line">
            <a:avLst/>
          </a:prstGeom>
          <a:noFill/>
          <a:ln w="3175">
            <a:solidFill>
              <a:schemeClr val="tx1"/>
            </a:solidFill>
            <a:prstDash val="dash"/>
            <a:round/>
            <a:headEnd/>
            <a:tailEnd type="triangle" w="sm" len="med"/>
          </a:ln>
        </p:spPr>
        <p:txBody>
          <a:bodyPr/>
          <a:lstStyle/>
          <a:p>
            <a:endParaRPr lang="en-US"/>
          </a:p>
        </p:txBody>
      </p:sp>
      <p:sp>
        <p:nvSpPr>
          <p:cNvPr id="1131" name="Rectangle 106"/>
          <p:cNvSpPr>
            <a:spLocks noChangeArrowheads="1"/>
          </p:cNvSpPr>
          <p:nvPr/>
        </p:nvSpPr>
        <p:spPr bwMode="auto">
          <a:xfrm>
            <a:off x="6781800" y="2286000"/>
            <a:ext cx="2133600" cy="615553"/>
          </a:xfrm>
          <a:prstGeom prst="rect">
            <a:avLst/>
          </a:prstGeom>
          <a:noFill/>
          <a:ln w="9525">
            <a:noFill/>
            <a:miter lim="800000"/>
            <a:headEnd/>
            <a:tailEnd/>
          </a:ln>
        </p:spPr>
        <p:txBody>
          <a:bodyPr wrap="square" lIns="0" tIns="0" rIns="0" bIns="0">
            <a:spAutoFit/>
          </a:bodyPr>
          <a:lstStyle/>
          <a:p>
            <a:r>
              <a:rPr lang="en-US" sz="1000" b="1" dirty="0">
                <a:solidFill>
                  <a:srgbClr val="000000"/>
                </a:solidFill>
              </a:rPr>
              <a:t>Total Dilute Flow,</a:t>
            </a:r>
          </a:p>
          <a:p>
            <a:r>
              <a:rPr lang="en-US" sz="1000" b="1" dirty="0">
                <a:solidFill>
                  <a:srgbClr val="000000"/>
                </a:solidFill>
              </a:rPr>
              <a:t> </a:t>
            </a:r>
            <a:r>
              <a:rPr lang="en-US" sz="1000" b="1" dirty="0" err="1">
                <a:solidFill>
                  <a:srgbClr val="000000"/>
                </a:solidFill>
              </a:rPr>
              <a:t>QMajor</a:t>
            </a:r>
            <a:r>
              <a:rPr lang="en-US" sz="1000" b="1" dirty="0">
                <a:solidFill>
                  <a:srgbClr val="000000"/>
                </a:solidFill>
              </a:rPr>
              <a:t> + </a:t>
            </a:r>
            <a:r>
              <a:rPr lang="en-US" sz="1000" b="1" dirty="0" err="1">
                <a:solidFill>
                  <a:srgbClr val="000000"/>
                </a:solidFill>
              </a:rPr>
              <a:t>QMinor</a:t>
            </a:r>
            <a:r>
              <a:rPr lang="en-US" sz="1000" b="1" dirty="0">
                <a:solidFill>
                  <a:srgbClr val="000000"/>
                </a:solidFill>
              </a:rPr>
              <a:t> + </a:t>
            </a:r>
            <a:r>
              <a:rPr lang="en-US" sz="1000" b="1" dirty="0" err="1">
                <a:solidFill>
                  <a:srgbClr val="000000"/>
                </a:solidFill>
              </a:rPr>
              <a:t>QSample</a:t>
            </a:r>
            <a:endParaRPr lang="en-US" sz="1000" b="1" dirty="0">
              <a:solidFill>
                <a:srgbClr val="000000"/>
              </a:solidFill>
            </a:endParaRPr>
          </a:p>
          <a:p>
            <a:r>
              <a:rPr lang="en-US" sz="1000" b="1" dirty="0">
                <a:solidFill>
                  <a:srgbClr val="000000"/>
                </a:solidFill>
              </a:rPr>
              <a:t>= 8 </a:t>
            </a:r>
            <a:r>
              <a:rPr lang="en-US" sz="1000" b="1" dirty="0" err="1">
                <a:solidFill>
                  <a:srgbClr val="000000"/>
                </a:solidFill>
              </a:rPr>
              <a:t>lpm</a:t>
            </a:r>
            <a:r>
              <a:rPr lang="en-US" sz="1000" b="1" dirty="0">
                <a:solidFill>
                  <a:srgbClr val="000000"/>
                </a:solidFill>
              </a:rPr>
              <a:t> (constant)</a:t>
            </a:r>
          </a:p>
          <a:p>
            <a:r>
              <a:rPr lang="en-US" sz="1000" b="1" dirty="0">
                <a:solidFill>
                  <a:srgbClr val="000000"/>
                </a:solidFill>
              </a:rPr>
              <a:t> </a:t>
            </a:r>
          </a:p>
        </p:txBody>
      </p:sp>
      <p:sp>
        <p:nvSpPr>
          <p:cNvPr id="1132" name="AutoShape 107"/>
          <p:cNvSpPr>
            <a:spLocks noChangeArrowheads="1"/>
          </p:cNvSpPr>
          <p:nvPr/>
        </p:nvSpPr>
        <p:spPr bwMode="auto">
          <a:xfrm rot="-5400000">
            <a:off x="6371431" y="4044157"/>
            <a:ext cx="377825" cy="284162"/>
          </a:xfrm>
          <a:custGeom>
            <a:avLst/>
            <a:gdLst>
              <a:gd name="T0" fmla="*/ 330597 w 21600"/>
              <a:gd name="T1" fmla="*/ 142081 h 21600"/>
              <a:gd name="T2" fmla="*/ 188912 w 21600"/>
              <a:gd name="T3" fmla="*/ 284162 h 21600"/>
              <a:gd name="T4" fmla="*/ 47228 w 21600"/>
              <a:gd name="T5" fmla="*/ 142081 h 21600"/>
              <a:gd name="T6" fmla="*/ 1889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lgn="ctr">
            <a:noFill/>
            <a:miter lim="800000"/>
            <a:headEnd/>
            <a:tailEnd/>
          </a:ln>
        </p:spPr>
        <p:txBody>
          <a:bodyPr wrap="none" lIns="91429" tIns="45714" rIns="91429" bIns="45714" anchor="ctr"/>
          <a:lstStyle/>
          <a:p>
            <a:endParaRPr lang="en-US"/>
          </a:p>
        </p:txBody>
      </p:sp>
      <p:sp>
        <p:nvSpPr>
          <p:cNvPr id="1133" name="AutoShape 108"/>
          <p:cNvSpPr>
            <a:spLocks noChangeArrowheads="1"/>
          </p:cNvSpPr>
          <p:nvPr/>
        </p:nvSpPr>
        <p:spPr bwMode="auto">
          <a:xfrm>
            <a:off x="3892550" y="6165850"/>
            <a:ext cx="557213" cy="376238"/>
          </a:xfrm>
          <a:custGeom>
            <a:avLst/>
            <a:gdLst>
              <a:gd name="T0" fmla="*/ 487561 w 21600"/>
              <a:gd name="T1" fmla="*/ 188119 h 21600"/>
              <a:gd name="T2" fmla="*/ 278607 w 21600"/>
              <a:gd name="T3" fmla="*/ 376238 h 21600"/>
              <a:gd name="T4" fmla="*/ 69652 w 21600"/>
              <a:gd name="T5" fmla="*/ 188119 h 21600"/>
              <a:gd name="T6" fmla="*/ 27860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lgn="ctr">
            <a:noFill/>
            <a:miter lim="800000"/>
            <a:headEnd/>
            <a:tailEnd/>
          </a:ln>
        </p:spPr>
        <p:txBody>
          <a:bodyPr wrap="none" lIns="91429" tIns="45714" rIns="91429" bIns="45714" anchor="ctr"/>
          <a:lstStyle/>
          <a:p>
            <a:endParaRPr lang="en-US"/>
          </a:p>
        </p:txBody>
      </p:sp>
      <p:sp>
        <p:nvSpPr>
          <p:cNvPr id="1134" name="AutoShape 109"/>
          <p:cNvSpPr>
            <a:spLocks noChangeArrowheads="1"/>
          </p:cNvSpPr>
          <p:nvPr/>
        </p:nvSpPr>
        <p:spPr bwMode="auto">
          <a:xfrm>
            <a:off x="2252663" y="6334125"/>
            <a:ext cx="481012" cy="387350"/>
          </a:xfrm>
          <a:custGeom>
            <a:avLst/>
            <a:gdLst>
              <a:gd name="T0" fmla="*/ 420886 w 21600"/>
              <a:gd name="T1" fmla="*/ 193675 h 21600"/>
              <a:gd name="T2" fmla="*/ 240506 w 21600"/>
              <a:gd name="T3" fmla="*/ 387350 h 21600"/>
              <a:gd name="T4" fmla="*/ 60127 w 21600"/>
              <a:gd name="T5" fmla="*/ 193675 h 21600"/>
              <a:gd name="T6" fmla="*/ 24050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9525" algn="ctr">
            <a:noFill/>
            <a:miter lim="800000"/>
            <a:headEnd/>
            <a:tailEnd/>
          </a:ln>
        </p:spPr>
        <p:txBody>
          <a:bodyPr wrap="none" lIns="91429" tIns="45714" rIns="91429" bIns="45714" anchor="ctr"/>
          <a:lstStyle/>
          <a:p>
            <a:endParaRPr lang="en-US"/>
          </a:p>
        </p:txBody>
      </p:sp>
      <p:graphicFrame>
        <p:nvGraphicFramePr>
          <p:cNvPr id="1026" name="Object 110"/>
          <p:cNvGraphicFramePr>
            <a:graphicFrameLocks noChangeAspect="1"/>
          </p:cNvGraphicFramePr>
          <p:nvPr/>
        </p:nvGraphicFramePr>
        <p:xfrm>
          <a:off x="5791200" y="3581400"/>
          <a:ext cx="3086100" cy="2058845"/>
        </p:xfrm>
        <a:graphic>
          <a:graphicData uri="http://schemas.openxmlformats.org/presentationml/2006/ole">
            <mc:AlternateContent xmlns:mc="http://schemas.openxmlformats.org/markup-compatibility/2006">
              <mc:Choice xmlns:v="urn:schemas-microsoft-com:vml" Requires="v">
                <p:oleObj spid="_x0000_s4449" name="Chart" r:id="rId4" imgW="6095872" imgH="4067265" progId="MSGraph.Chart.8">
                  <p:embed followColorScheme="full"/>
                </p:oleObj>
              </mc:Choice>
              <mc:Fallback>
                <p:oleObj name="Chart" r:id="rId4" imgW="6095872" imgH="4067265" progId="MSGraph.Chart.8">
                  <p:embed followColorScheme="full"/>
                  <p:pic>
                    <p:nvPicPr>
                      <p:cNvPr id="0" name=""/>
                      <p:cNvPicPr>
                        <a:picLocks noChangeAspect="1" noChangeArrowheads="1"/>
                      </p:cNvPicPr>
                      <p:nvPr/>
                    </p:nvPicPr>
                    <p:blipFill>
                      <a:blip r:embed="rId5"/>
                      <a:srcRect/>
                      <a:stretch>
                        <a:fillRect/>
                      </a:stretch>
                    </p:blipFill>
                    <p:spPr bwMode="auto">
                      <a:xfrm>
                        <a:off x="5791200" y="3581400"/>
                        <a:ext cx="3086100" cy="2058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5" name="Rectangle 111"/>
          <p:cNvSpPr>
            <a:spLocks noChangeArrowheads="1"/>
          </p:cNvSpPr>
          <p:nvPr/>
        </p:nvSpPr>
        <p:spPr bwMode="auto">
          <a:xfrm>
            <a:off x="2438400" y="4572000"/>
            <a:ext cx="728663" cy="168275"/>
          </a:xfrm>
          <a:prstGeom prst="rect">
            <a:avLst/>
          </a:prstGeom>
          <a:noFill/>
          <a:ln w="9525">
            <a:noFill/>
            <a:miter lim="800000"/>
            <a:headEnd/>
            <a:tailEnd/>
          </a:ln>
        </p:spPr>
        <p:txBody>
          <a:bodyPr wrap="none" lIns="0" tIns="0" rIns="0" bIns="0">
            <a:spAutoFit/>
          </a:bodyPr>
          <a:lstStyle/>
          <a:p>
            <a:r>
              <a:rPr lang="en-US" sz="1100" b="1" dirty="0">
                <a:solidFill>
                  <a:srgbClr val="000000"/>
                </a:solidFill>
                <a:cs typeface="Arial" charset="0"/>
              </a:rPr>
              <a:t>Sample </a:t>
            </a:r>
            <a:r>
              <a:rPr lang="el-GR" sz="1100" b="1" dirty="0">
                <a:solidFill>
                  <a:srgbClr val="000000"/>
                </a:solidFill>
                <a:cs typeface="Arial" charset="0"/>
              </a:rPr>
              <a:t>Δ</a:t>
            </a:r>
            <a:r>
              <a:rPr lang="en-US" sz="1100" b="1" dirty="0">
                <a:solidFill>
                  <a:srgbClr val="000000"/>
                </a:solidFill>
              </a:rPr>
              <a:t>P</a:t>
            </a:r>
            <a:endParaRPr lang="en-US" sz="1100" b="1" dirty="0"/>
          </a:p>
        </p:txBody>
      </p:sp>
      <p:grpSp>
        <p:nvGrpSpPr>
          <p:cNvPr id="2" name="Group 120"/>
          <p:cNvGrpSpPr/>
          <p:nvPr/>
        </p:nvGrpSpPr>
        <p:grpSpPr>
          <a:xfrm>
            <a:off x="2133600" y="4191000"/>
            <a:ext cx="1447800" cy="342900"/>
            <a:chOff x="2286000" y="4229100"/>
            <a:chExt cx="1447800" cy="342900"/>
          </a:xfrm>
        </p:grpSpPr>
        <p:sp>
          <p:nvSpPr>
            <p:cNvPr id="1136" name="Line 112"/>
            <p:cNvSpPr>
              <a:spLocks noChangeShapeType="1"/>
            </p:cNvSpPr>
            <p:nvPr/>
          </p:nvSpPr>
          <p:spPr bwMode="auto">
            <a:xfrm>
              <a:off x="2286000" y="4229100"/>
              <a:ext cx="0" cy="304800"/>
            </a:xfrm>
            <a:prstGeom prst="line">
              <a:avLst/>
            </a:prstGeom>
            <a:noFill/>
            <a:ln w="9525">
              <a:solidFill>
                <a:schemeClr val="tx1"/>
              </a:solidFill>
              <a:prstDash val="dash"/>
              <a:round/>
              <a:headEnd/>
              <a:tailEnd/>
            </a:ln>
          </p:spPr>
          <p:txBody>
            <a:bodyPr lIns="91429" tIns="45714" rIns="91429" bIns="45714" anchor="ctr"/>
            <a:lstStyle/>
            <a:p>
              <a:endParaRPr lang="en-US"/>
            </a:p>
          </p:txBody>
        </p:sp>
        <p:sp>
          <p:nvSpPr>
            <p:cNvPr id="1137" name="Line 113"/>
            <p:cNvSpPr>
              <a:spLocks noChangeShapeType="1"/>
            </p:cNvSpPr>
            <p:nvPr/>
          </p:nvSpPr>
          <p:spPr bwMode="auto">
            <a:xfrm>
              <a:off x="3733800" y="4267200"/>
              <a:ext cx="0" cy="304800"/>
            </a:xfrm>
            <a:prstGeom prst="line">
              <a:avLst/>
            </a:prstGeom>
            <a:noFill/>
            <a:ln w="9525">
              <a:solidFill>
                <a:schemeClr val="tx1"/>
              </a:solidFill>
              <a:prstDash val="dash"/>
              <a:round/>
              <a:headEnd/>
              <a:tailEnd/>
            </a:ln>
          </p:spPr>
          <p:txBody>
            <a:bodyPr lIns="91429" tIns="45714" rIns="91429" bIns="45714" anchor="ctr"/>
            <a:lstStyle/>
            <a:p>
              <a:endParaRPr lang="en-US"/>
            </a:p>
          </p:txBody>
        </p:sp>
      </p:grpSp>
      <p:sp>
        <p:nvSpPr>
          <p:cNvPr id="1138" name="Line 114"/>
          <p:cNvSpPr>
            <a:spLocks noChangeShapeType="1"/>
          </p:cNvSpPr>
          <p:nvPr/>
        </p:nvSpPr>
        <p:spPr bwMode="auto">
          <a:xfrm flipH="1">
            <a:off x="2133600" y="4495800"/>
            <a:ext cx="1400175" cy="9525"/>
          </a:xfrm>
          <a:prstGeom prst="line">
            <a:avLst/>
          </a:prstGeom>
          <a:noFill/>
          <a:ln w="9525">
            <a:solidFill>
              <a:schemeClr val="tx1"/>
            </a:solidFill>
            <a:prstDash val="dash"/>
            <a:round/>
            <a:headEnd/>
            <a:tailEnd/>
          </a:ln>
        </p:spPr>
        <p:txBody>
          <a:bodyPr lIns="91429" tIns="45714" rIns="91429" bIns="45714" anchor="ctr"/>
          <a:lstStyle/>
          <a:p>
            <a:endParaRPr lang="en-US"/>
          </a:p>
        </p:txBody>
      </p:sp>
      <p:sp>
        <p:nvSpPr>
          <p:cNvPr id="1139" name="Rectangle 115"/>
          <p:cNvSpPr>
            <a:spLocks noChangeArrowheads="1"/>
          </p:cNvSpPr>
          <p:nvPr/>
        </p:nvSpPr>
        <p:spPr bwMode="auto">
          <a:xfrm>
            <a:off x="2514600" y="3657600"/>
            <a:ext cx="534988" cy="336550"/>
          </a:xfrm>
          <a:prstGeom prst="rect">
            <a:avLst/>
          </a:prstGeom>
          <a:noFill/>
          <a:ln w="9525">
            <a:noFill/>
            <a:miter lim="800000"/>
            <a:headEnd/>
            <a:tailEnd/>
          </a:ln>
        </p:spPr>
        <p:txBody>
          <a:bodyPr wrap="none" lIns="0" tIns="0" rIns="0" bIns="0">
            <a:spAutoFit/>
          </a:bodyPr>
          <a:lstStyle/>
          <a:p>
            <a:r>
              <a:rPr lang="en-US" sz="1100" b="1" dirty="0">
                <a:solidFill>
                  <a:srgbClr val="000000"/>
                </a:solidFill>
              </a:rPr>
              <a:t>Sample </a:t>
            </a:r>
          </a:p>
          <a:p>
            <a:r>
              <a:rPr lang="en-US" sz="1100" b="1" dirty="0">
                <a:solidFill>
                  <a:srgbClr val="000000"/>
                </a:solidFill>
              </a:rPr>
              <a:t>Bypass</a:t>
            </a:r>
            <a:endParaRPr lang="en-US" sz="1100" b="1" dirty="0"/>
          </a:p>
        </p:txBody>
      </p:sp>
      <p:sp>
        <p:nvSpPr>
          <p:cNvPr id="1140" name="AutoShape 116"/>
          <p:cNvSpPr>
            <a:spLocks noChangeArrowheads="1"/>
          </p:cNvSpPr>
          <p:nvPr/>
        </p:nvSpPr>
        <p:spPr bwMode="auto">
          <a:xfrm>
            <a:off x="4724400" y="5105400"/>
            <a:ext cx="762000" cy="495300"/>
          </a:xfrm>
          <a:prstGeom prst="rightArrow">
            <a:avLst>
              <a:gd name="adj1" fmla="val 50000"/>
              <a:gd name="adj2" fmla="val 38462"/>
            </a:avLst>
          </a:prstGeom>
          <a:noFill/>
          <a:ln w="9525" algn="ctr">
            <a:solidFill>
              <a:schemeClr val="tx1"/>
            </a:solidFill>
            <a:miter lim="800000"/>
            <a:headEnd/>
            <a:tailEnd/>
          </a:ln>
        </p:spPr>
        <p:txBody>
          <a:bodyPr wrap="none" lIns="91429" tIns="45714" rIns="91429" bIns="45714" anchor="ctr"/>
          <a:lstStyle/>
          <a:p>
            <a:endParaRPr lang="en-US"/>
          </a:p>
        </p:txBody>
      </p:sp>
      <p:sp>
        <p:nvSpPr>
          <p:cNvPr id="1141" name="Rectangle 117"/>
          <p:cNvSpPr>
            <a:spLocks noChangeArrowheads="1"/>
          </p:cNvSpPr>
          <p:nvPr/>
        </p:nvSpPr>
        <p:spPr bwMode="auto">
          <a:xfrm>
            <a:off x="3733800" y="4419600"/>
            <a:ext cx="563563" cy="336550"/>
          </a:xfrm>
          <a:prstGeom prst="rect">
            <a:avLst/>
          </a:prstGeom>
          <a:noFill/>
          <a:ln w="9525">
            <a:noFill/>
            <a:miter lim="800000"/>
            <a:headEnd/>
            <a:tailEnd/>
          </a:ln>
        </p:spPr>
        <p:txBody>
          <a:bodyPr wrap="none" lIns="0" tIns="0" rIns="0" bIns="0">
            <a:spAutoFit/>
          </a:bodyPr>
          <a:lstStyle/>
          <a:p>
            <a:r>
              <a:rPr lang="en-US" sz="1100" b="1" dirty="0" err="1">
                <a:solidFill>
                  <a:srgbClr val="000000"/>
                </a:solidFill>
              </a:rPr>
              <a:t>Qminor</a:t>
            </a:r>
            <a:r>
              <a:rPr lang="en-US" sz="1100" b="1" dirty="0">
                <a:solidFill>
                  <a:srgbClr val="000000"/>
                </a:solidFill>
              </a:rPr>
              <a:t> </a:t>
            </a:r>
          </a:p>
          <a:p>
            <a:r>
              <a:rPr lang="en-US" sz="1100" b="1" dirty="0">
                <a:solidFill>
                  <a:srgbClr val="000000"/>
                </a:solidFill>
              </a:rPr>
              <a:t>0 - 4 </a:t>
            </a:r>
            <a:r>
              <a:rPr lang="en-US" sz="1100" b="1" dirty="0" err="1">
                <a:solidFill>
                  <a:srgbClr val="000000"/>
                </a:solidFill>
              </a:rPr>
              <a:t>lpm</a:t>
            </a:r>
            <a:endParaRPr lang="en-US" sz="1100" b="1" dirty="0"/>
          </a:p>
        </p:txBody>
      </p:sp>
      <p:sp>
        <p:nvSpPr>
          <p:cNvPr id="1142" name="Rectangle 118"/>
          <p:cNvSpPr>
            <a:spLocks noChangeArrowheads="1"/>
          </p:cNvSpPr>
          <p:nvPr/>
        </p:nvSpPr>
        <p:spPr bwMode="auto">
          <a:xfrm>
            <a:off x="1524000" y="2362200"/>
            <a:ext cx="588963" cy="336550"/>
          </a:xfrm>
          <a:prstGeom prst="rect">
            <a:avLst/>
          </a:prstGeom>
          <a:noFill/>
          <a:ln w="9525">
            <a:noFill/>
            <a:miter lim="800000"/>
            <a:headEnd/>
            <a:tailEnd/>
          </a:ln>
        </p:spPr>
        <p:txBody>
          <a:bodyPr wrap="none" lIns="0" tIns="0" rIns="0" bIns="0">
            <a:spAutoFit/>
          </a:bodyPr>
          <a:lstStyle/>
          <a:p>
            <a:r>
              <a:rPr lang="en-US" sz="1100" b="1" dirty="0" err="1">
                <a:solidFill>
                  <a:srgbClr val="000000"/>
                </a:solidFill>
              </a:rPr>
              <a:t>Qsample</a:t>
            </a:r>
            <a:endParaRPr lang="en-US" sz="1100" b="1" dirty="0">
              <a:solidFill>
                <a:srgbClr val="000000"/>
              </a:solidFill>
            </a:endParaRPr>
          </a:p>
          <a:p>
            <a:r>
              <a:rPr lang="en-US" sz="1100" b="1" dirty="0">
                <a:solidFill>
                  <a:srgbClr val="000000"/>
                </a:solidFill>
              </a:rPr>
              <a:t>0 - 2 </a:t>
            </a:r>
            <a:r>
              <a:rPr lang="en-US" sz="1100" b="1" dirty="0" err="1">
                <a:solidFill>
                  <a:srgbClr val="000000"/>
                </a:solidFill>
              </a:rPr>
              <a:t>lpm</a:t>
            </a:r>
            <a:endParaRPr lang="en-US" sz="1100" b="1" dirty="0"/>
          </a:p>
        </p:txBody>
      </p:sp>
      <p:sp>
        <p:nvSpPr>
          <p:cNvPr id="125" name="TextBox 124"/>
          <p:cNvSpPr txBox="1"/>
          <p:nvPr/>
        </p:nvSpPr>
        <p:spPr>
          <a:xfrm>
            <a:off x="381000" y="5791200"/>
            <a:ext cx="7315200" cy="307777"/>
          </a:xfrm>
          <a:prstGeom prst="rect">
            <a:avLst/>
          </a:prstGeom>
          <a:noFill/>
        </p:spPr>
        <p:txBody>
          <a:bodyPr wrap="square" rtlCol="0">
            <a:spAutoFit/>
          </a:bodyPr>
          <a:lstStyle/>
          <a:p>
            <a:r>
              <a:rPr lang="en-US" sz="1400" dirty="0" smtClean="0"/>
              <a:t>*Sample taken from the exhaust MUST be proportional to the Exhaust Flow</a:t>
            </a:r>
            <a:endParaRPr lang="en-US" sz="1400" dirty="0"/>
          </a:p>
        </p:txBody>
      </p:sp>
      <p:sp>
        <p:nvSpPr>
          <p:cNvPr id="126" name="Title 4"/>
          <p:cNvSpPr txBox="1">
            <a:spLocks/>
          </p:cNvSpPr>
          <p:nvPr/>
        </p:nvSpPr>
        <p:spPr>
          <a:xfrm>
            <a:off x="-914400" y="152400"/>
            <a:ext cx="8229600" cy="1143000"/>
          </a:xfrm>
          <a:prstGeom prst="rect">
            <a:avLst/>
          </a:prstGeom>
        </p:spPr>
        <p:txBody>
          <a:bodyPr vert="horz" lIns="91440" tIns="45720" rIns="91440" bIns="45720" rtlCol="0" anchor="ctr">
            <a:normAutofit/>
          </a:bodyPr>
          <a:lstStyle/>
          <a:p>
            <a:pPr algn="r" fontAlgn="base">
              <a:spcBef>
                <a:spcPct val="0"/>
              </a:spcBef>
              <a:spcAft>
                <a:spcPct val="0"/>
              </a:spcAft>
              <a:defRPr/>
            </a:pPr>
            <a:r>
              <a:rPr lang="en-US" sz="4400" baseline="30000" dirty="0" smtClean="0">
                <a:solidFill>
                  <a:srgbClr val="33479D"/>
                </a:solidFill>
                <a:latin typeface="SteelWolf" pitchFamily="2" charset="0"/>
                <a:ea typeface="+mj-ea"/>
                <a:cs typeface="+mj-cs"/>
              </a:rPr>
              <a:t>SEMTECH PPMD </a:t>
            </a:r>
            <a:r>
              <a:rPr lang="en-US" sz="4400" baseline="30000" dirty="0" smtClean="0">
                <a:solidFill>
                  <a:srgbClr val="33479D"/>
                </a:solidFill>
                <a:latin typeface="Calibri" pitchFamily="34" charset="0"/>
                <a:ea typeface="+mj-ea"/>
                <a:cs typeface="+mj-cs"/>
              </a:rPr>
              <a:t>MPS</a:t>
            </a:r>
          </a:p>
        </p:txBody>
      </p:sp>
      <p:sp>
        <p:nvSpPr>
          <p:cNvPr id="127" name="TextBox 126"/>
          <p:cNvSpPr txBox="1"/>
          <p:nvPr/>
        </p:nvSpPr>
        <p:spPr>
          <a:xfrm>
            <a:off x="-50765" y="6400800"/>
            <a:ext cx="5257800" cy="246221"/>
          </a:xfrm>
          <a:prstGeom prst="rect">
            <a:avLst/>
          </a:prstGeom>
          <a:noFill/>
        </p:spPr>
        <p:txBody>
          <a:bodyPr wrap="square" rtlCol="0">
            <a:spAutoFit/>
          </a:bodyPr>
          <a:lstStyle/>
          <a:p>
            <a:r>
              <a:rPr lang="en-US" sz="1000" dirty="0" smtClean="0"/>
              <a:t>All rights reserved 2010©  Sensors, Inc. </a:t>
            </a:r>
            <a:r>
              <a:rPr lang="en-US" sz="1000" dirty="0" smtClean="0">
                <a:solidFill>
                  <a:schemeClr val="bg1"/>
                </a:solidFill>
              </a:rPr>
              <a:t>	</a:t>
            </a:r>
          </a:p>
        </p:txBody>
      </p:sp>
      <p:sp>
        <p:nvSpPr>
          <p:cNvPr id="122" name="TextBox 121"/>
          <p:cNvSpPr txBox="1"/>
          <p:nvPr/>
        </p:nvSpPr>
        <p:spPr>
          <a:xfrm>
            <a:off x="6644459" y="6459865"/>
            <a:ext cx="1569905" cy="261610"/>
          </a:xfrm>
          <a:prstGeom prst="rect">
            <a:avLst/>
          </a:prstGeom>
          <a:noFill/>
        </p:spPr>
        <p:txBody>
          <a:bodyPr wrap="square" rtlCol="0">
            <a:spAutoFit/>
          </a:bodyPr>
          <a:lstStyle/>
          <a:p>
            <a:pPr algn="l"/>
            <a:r>
              <a:rPr lang="en-US" sz="1050" dirty="0" smtClean="0"/>
              <a:t>Source: Sensors</a:t>
            </a:r>
            <a:endParaRPr lang="en-US" sz="1050" dirty="0"/>
          </a:p>
        </p:txBody>
      </p:sp>
    </p:spTree>
    <p:extLst>
      <p:ext uri="{BB962C8B-B14F-4D97-AF65-F5344CB8AC3E}">
        <p14:creationId xmlns:p14="http://schemas.microsoft.com/office/powerpoint/2010/main" val="3744618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grpId="0" nodeType="clickEffect">
                                  <p:stCondLst>
                                    <p:cond delay="0"/>
                                  </p:stCondLst>
                                  <p:childTnLst>
                                    <p:animMotion origin="layout" path="M -1.66667E-6 -0.01389 L -1.66667E-6 -0.19722 " pathEditMode="relative" rAng="0" ptsTypes="AA">
                                      <p:cBhvr>
                                        <p:cTn id="6" dur="1000" fill="hold"/>
                                        <p:tgtEl>
                                          <p:spTgt spid="119892"/>
                                        </p:tgtEl>
                                        <p:attrNameLst>
                                          <p:attrName>ppt_x</p:attrName>
                                          <p:attrName>ppt_y</p:attrName>
                                        </p:attrNameLst>
                                      </p:cBhvr>
                                      <p:rCtr x="0" y="-92"/>
                                    </p:animMotion>
                                  </p:childTnLst>
                                </p:cTn>
                              </p:par>
                              <p:par>
                                <p:cTn id="7" presetID="64" presetClass="path" presetSubtype="0" repeatCount="indefinite" fill="hold" grpId="0" nodeType="withEffect">
                                  <p:stCondLst>
                                    <p:cond delay="0"/>
                                  </p:stCondLst>
                                  <p:childTnLst>
                                    <p:animMotion origin="layout" path="M -0.01146 0.00139 L 0.13333 -0.01667 " pathEditMode="relative" rAng="0" ptsTypes="AA">
                                      <p:cBhvr>
                                        <p:cTn id="8" dur="1000" fill="hold"/>
                                        <p:tgtEl>
                                          <p:spTgt spid="119893"/>
                                        </p:tgtEl>
                                        <p:attrNameLst>
                                          <p:attrName>ppt_x</p:attrName>
                                          <p:attrName>ppt_y</p:attrName>
                                        </p:attrNameLst>
                                      </p:cBhvr>
                                      <p:rCtr x="72" y="-9"/>
                                    </p:animMotion>
                                  </p:childTnLst>
                                </p:cTn>
                              </p:par>
                              <p:par>
                                <p:cTn id="9" presetID="64" presetClass="path" presetSubtype="0" repeatCount="indefinite" fill="hold" grpId="0" nodeType="withEffect">
                                  <p:stCondLst>
                                    <p:cond delay="0"/>
                                  </p:stCondLst>
                                  <p:childTnLst>
                                    <p:animMotion origin="layout" path="M 2.5E-6 -0.00139 L 0.17291 -0.00278 " pathEditMode="relative" rAng="0" ptsTypes="AA">
                                      <p:cBhvr>
                                        <p:cTn id="10" dur="2000" fill="hold"/>
                                        <p:tgtEl>
                                          <p:spTgt spid="119894"/>
                                        </p:tgtEl>
                                        <p:attrNameLst>
                                          <p:attrName>ppt_x</p:attrName>
                                          <p:attrName>ppt_y</p:attrName>
                                        </p:attrNameLst>
                                      </p:cBhvr>
                                      <p:rCtr x="86" y="-1"/>
                                    </p:animMotion>
                                  </p:childTnLst>
                                </p:cTn>
                              </p:par>
                              <p:par>
                                <p:cTn id="11" presetID="64" presetClass="path" presetSubtype="0" repeatCount="indefinite" fill="hold" grpId="0" nodeType="withEffect">
                                  <p:stCondLst>
                                    <p:cond delay="0"/>
                                  </p:stCondLst>
                                  <p:childTnLst>
                                    <p:animMotion origin="layout" path="M 0 -1.48148E-6 L 0.13646 0.01134 " pathEditMode="relative" rAng="0" ptsTypes="AA">
                                      <p:cBhvr>
                                        <p:cTn id="12" dur="1000" fill="hold"/>
                                        <p:tgtEl>
                                          <p:spTgt spid="119895"/>
                                        </p:tgtEl>
                                        <p:attrNameLst>
                                          <p:attrName>ppt_x</p:attrName>
                                          <p:attrName>ppt_y</p:attrName>
                                        </p:attrNameLst>
                                      </p:cBhvr>
                                      <p:rCtr x="68" y="6"/>
                                    </p:animMotion>
                                  </p:childTnLst>
                                </p:cTn>
                              </p:par>
                              <p:par>
                                <p:cTn id="13" presetID="64" presetClass="path" presetSubtype="0" repeatCount="indefinite" fill="hold" grpId="0" nodeType="withEffect">
                                  <p:stCondLst>
                                    <p:cond delay="0"/>
                                  </p:stCondLst>
                                  <p:childTnLst>
                                    <p:animMotion origin="layout" path="M -1.66667E-6 -3.7037E-7 L 0.13854 -3.7037E-7 " pathEditMode="relative" rAng="0" ptsTypes="AA">
                                      <p:cBhvr>
                                        <p:cTn id="14" dur="1000" fill="hold"/>
                                        <p:tgtEl>
                                          <p:spTgt spid="119897"/>
                                        </p:tgtEl>
                                        <p:attrNameLst>
                                          <p:attrName>ppt_x</p:attrName>
                                          <p:attrName>ppt_y</p:attrName>
                                        </p:attrNameLst>
                                      </p:cBhvr>
                                      <p:rCtr x="69" y="0"/>
                                    </p:animMotion>
                                  </p:childTnLst>
                                </p:cTn>
                              </p:par>
                              <p:par>
                                <p:cTn id="15" presetID="64" presetClass="path" presetSubtype="0" repeatCount="indefinite" fill="hold" grpId="0" nodeType="withEffect">
                                  <p:stCondLst>
                                    <p:cond delay="0"/>
                                  </p:stCondLst>
                                  <p:childTnLst>
                                    <p:animMotion origin="layout" path="M 2.5E-6 4.07407E-6 L 0.21146 -0.00139 " pathEditMode="relative" rAng="0" ptsTypes="AA">
                                      <p:cBhvr>
                                        <p:cTn id="16" dur="2000" fill="hold"/>
                                        <p:tgtEl>
                                          <p:spTgt spid="119898"/>
                                        </p:tgtEl>
                                        <p:attrNameLst>
                                          <p:attrName>ppt_x</p:attrName>
                                          <p:attrName>ppt_y</p:attrName>
                                        </p:attrNameLst>
                                      </p:cBhvr>
                                      <p:rCtr x="106" y="-1"/>
                                    </p:animMotion>
                                  </p:childTnLst>
                                </p:cTn>
                              </p:par>
                              <p:par>
                                <p:cTn id="17" presetID="64" presetClass="path" presetSubtype="0" repeatCount="indefinite" fill="hold" grpId="0" nodeType="withEffect">
                                  <p:stCondLst>
                                    <p:cond delay="0"/>
                                  </p:stCondLst>
                                  <p:childTnLst>
                                    <p:animMotion origin="layout" path="M 4.16667E-6 2.96296E-6 L 0.2125 -0.00139 " pathEditMode="relative" rAng="0" ptsTypes="AA">
                                      <p:cBhvr>
                                        <p:cTn id="18" dur="2000" fill="hold"/>
                                        <p:tgtEl>
                                          <p:spTgt spid="119899"/>
                                        </p:tgtEl>
                                        <p:attrNameLst>
                                          <p:attrName>ppt_x</p:attrName>
                                          <p:attrName>ppt_y</p:attrName>
                                        </p:attrNameLst>
                                      </p:cBhvr>
                                      <p:rCtr x="106" y="-1"/>
                                    </p:animMotion>
                                  </p:childTnLst>
                                </p:cTn>
                              </p:par>
                              <p:par>
                                <p:cTn id="19" presetID="64" presetClass="path" presetSubtype="0" repeatCount="indefinite" fill="hold" grpId="0" nodeType="withEffect">
                                  <p:stCondLst>
                                    <p:cond delay="0"/>
                                  </p:stCondLst>
                                  <p:childTnLst>
                                    <p:animMotion origin="layout" path="M 4.16667E-6 1.85185E-6 L -0.00209 0.25 " pathEditMode="relative" rAng="0" ptsTypes="AA">
                                      <p:cBhvr>
                                        <p:cTn id="20" dur="2000" fill="hold"/>
                                        <p:tgtEl>
                                          <p:spTgt spid="119900"/>
                                        </p:tgtEl>
                                        <p:attrNameLst>
                                          <p:attrName>ppt_x</p:attrName>
                                          <p:attrName>ppt_y</p:attrName>
                                        </p:attrNameLst>
                                      </p:cBhvr>
                                      <p:rCtr x="-1" y="125"/>
                                    </p:animMotion>
                                  </p:childTnLst>
                                </p:cTn>
                              </p:par>
                              <p:par>
                                <p:cTn id="21" presetID="64" presetClass="path" presetSubtype="0" repeatCount="indefinite" fill="hold" grpId="0" nodeType="withEffect">
                                  <p:stCondLst>
                                    <p:cond delay="0"/>
                                  </p:stCondLst>
                                  <p:childTnLst>
                                    <p:animMotion origin="layout" path="M 4.16667E-6 2.96296E-6 L 0.2125 -0.00139 " pathEditMode="relative" rAng="0" ptsTypes="AA">
                                      <p:cBhvr>
                                        <p:cTn id="22" dur="1000" fill="hold"/>
                                        <p:tgtEl>
                                          <p:spTgt spid="119901"/>
                                        </p:tgtEl>
                                        <p:attrNameLst>
                                          <p:attrName>ppt_x</p:attrName>
                                          <p:attrName>ppt_y</p:attrName>
                                        </p:attrNameLst>
                                      </p:cBhvr>
                                      <p:rCtr x="106" y="-1"/>
                                    </p:animMotion>
                                  </p:childTnLst>
                                </p:cTn>
                              </p:par>
                              <p:par>
                                <p:cTn id="23" presetID="64" presetClass="path" presetSubtype="0" repeatCount="indefinite" fill="hold" grpId="0" nodeType="withEffect">
                                  <p:stCondLst>
                                    <p:cond delay="0"/>
                                  </p:stCondLst>
                                  <p:childTnLst>
                                    <p:animMotion origin="layout" path="M -1.66667E-6 -0.01389 L -1.66667E-6 -0.19722 " pathEditMode="relative" rAng="0" ptsTypes="AA">
                                      <p:cBhvr>
                                        <p:cTn id="24" dur="1000" fill="hold"/>
                                        <p:tgtEl>
                                          <p:spTgt spid="119902"/>
                                        </p:tgtEl>
                                        <p:attrNameLst>
                                          <p:attrName>ppt_x</p:attrName>
                                          <p:attrName>ppt_y</p:attrName>
                                        </p:attrNameLst>
                                      </p:cBhvr>
                                      <p:rCtr x="0"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92" grpId="0" animBg="1"/>
      <p:bldP spid="119893" grpId="0" animBg="1"/>
      <p:bldP spid="119894" grpId="0" animBg="1"/>
      <p:bldP spid="119895" grpId="0" animBg="1"/>
      <p:bldP spid="119897" grpId="0" animBg="1"/>
      <p:bldP spid="119898" grpId="0" animBg="1"/>
      <p:bldP spid="119899" grpId="0" animBg="1"/>
      <p:bldP spid="119900" grpId="0" animBg="1"/>
      <p:bldP spid="119901" grpId="0" animBg="1"/>
      <p:bldP spid="11990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914400" y="342915"/>
            <a:ext cx="7315200" cy="382587"/>
          </a:xfrm>
        </p:spPr>
        <p:txBody>
          <a:bodyPr/>
          <a:lstStyle/>
          <a:p>
            <a:pPr eaLnBrk="1" hangingPunct="1"/>
            <a:r>
              <a:rPr lang="en-US" sz="2400" dirty="0" smtClean="0"/>
              <a:t>Experimental setup </a:t>
            </a:r>
          </a:p>
        </p:txBody>
      </p:sp>
      <p:sp>
        <p:nvSpPr>
          <p:cNvPr id="211971" name="Rectangle 3"/>
          <p:cNvSpPr>
            <a:spLocks noGrp="1" noChangeArrowheads="1"/>
          </p:cNvSpPr>
          <p:nvPr>
            <p:ph type="body" sz="half" idx="1"/>
          </p:nvPr>
        </p:nvSpPr>
        <p:spPr>
          <a:xfrm>
            <a:off x="476250" y="560341"/>
            <a:ext cx="8305800" cy="5505645"/>
          </a:xfrm>
        </p:spPr>
        <p:txBody>
          <a:bodyPr/>
          <a:lstStyle/>
          <a:p>
            <a:pPr marL="0" indent="0" eaLnBrk="1" hangingPunct="1">
              <a:lnSpc>
                <a:spcPct val="90000"/>
              </a:lnSpc>
              <a:buNone/>
            </a:pPr>
            <a:endParaRPr lang="en-US" sz="1400" b="1" dirty="0" smtClean="0"/>
          </a:p>
          <a:p>
            <a:pPr lvl="1">
              <a:lnSpc>
                <a:spcPct val="90000"/>
              </a:lnSpc>
              <a:spcBef>
                <a:spcPts val="600"/>
              </a:spcBef>
            </a:pPr>
            <a:r>
              <a:rPr lang="en-US" sz="1800" b="1" dirty="0" smtClean="0"/>
              <a:t>Engine and test cell setup</a:t>
            </a:r>
          </a:p>
          <a:p>
            <a:pPr lvl="2">
              <a:lnSpc>
                <a:spcPct val="90000"/>
              </a:lnSpc>
              <a:spcBef>
                <a:spcPts val="600"/>
              </a:spcBef>
            </a:pPr>
            <a:r>
              <a:rPr lang="en-US" sz="1600" b="1" dirty="0" smtClean="0"/>
              <a:t>CVS test cell at Cummins Technical Center</a:t>
            </a:r>
          </a:p>
          <a:p>
            <a:pPr lvl="2">
              <a:lnSpc>
                <a:spcPct val="90000"/>
              </a:lnSpc>
              <a:spcBef>
                <a:spcPts val="600"/>
              </a:spcBef>
            </a:pPr>
            <a:r>
              <a:rPr lang="en-US" sz="1600" b="1" dirty="0" smtClean="0"/>
              <a:t>2007 Cummins ISB 6.7 liters 295 </a:t>
            </a:r>
            <a:r>
              <a:rPr lang="en-US" sz="1600" b="1" dirty="0" err="1" smtClean="0"/>
              <a:t>hp</a:t>
            </a:r>
            <a:r>
              <a:rPr lang="en-US" sz="1600" b="1" dirty="0" smtClean="0"/>
              <a:t>, EGR only</a:t>
            </a:r>
          </a:p>
          <a:p>
            <a:pPr lvl="2">
              <a:lnSpc>
                <a:spcPct val="90000"/>
              </a:lnSpc>
              <a:spcBef>
                <a:spcPts val="600"/>
              </a:spcBef>
            </a:pPr>
            <a:r>
              <a:rPr lang="en-US" sz="1600" b="1" dirty="0" smtClean="0"/>
              <a:t>Equipment  Installation</a:t>
            </a:r>
          </a:p>
          <a:p>
            <a:pPr lvl="3">
              <a:lnSpc>
                <a:spcPct val="90000"/>
              </a:lnSpc>
              <a:spcBef>
                <a:spcPts val="600"/>
              </a:spcBef>
            </a:pPr>
            <a:r>
              <a:rPr lang="en-US" sz="1400" b="1" dirty="0" smtClean="0"/>
              <a:t>AVL 483, raw exhaust (10:1 DR)</a:t>
            </a:r>
          </a:p>
          <a:p>
            <a:pPr lvl="3">
              <a:lnSpc>
                <a:spcPct val="90000"/>
              </a:lnSpc>
              <a:spcBef>
                <a:spcPts val="600"/>
              </a:spcBef>
            </a:pPr>
            <a:r>
              <a:rPr lang="en-US" sz="1400" b="1" dirty="0" smtClean="0"/>
              <a:t>Sensors CPM, raw exhaust (10:1 DR)</a:t>
            </a:r>
          </a:p>
          <a:p>
            <a:pPr lvl="3">
              <a:lnSpc>
                <a:spcPct val="90000"/>
              </a:lnSpc>
              <a:spcBef>
                <a:spcPts val="600"/>
              </a:spcBef>
            </a:pPr>
            <a:r>
              <a:rPr lang="en-US" sz="1400" b="1" dirty="0" smtClean="0"/>
              <a:t>AVL 489, dilute (1000:1 DR)</a:t>
            </a:r>
          </a:p>
          <a:p>
            <a:pPr marL="977900" lvl="3" indent="0">
              <a:lnSpc>
                <a:spcPct val="90000"/>
              </a:lnSpc>
              <a:spcBef>
                <a:spcPts val="600"/>
              </a:spcBef>
              <a:buNone/>
            </a:pPr>
            <a:endParaRPr lang="en-US" sz="1600" b="1" dirty="0" smtClean="0"/>
          </a:p>
          <a:p>
            <a:pPr lvl="1">
              <a:lnSpc>
                <a:spcPct val="90000"/>
              </a:lnSpc>
              <a:spcBef>
                <a:spcPts val="600"/>
              </a:spcBef>
            </a:pPr>
            <a:r>
              <a:rPr lang="en-US" sz="1800" b="1" dirty="0" smtClean="0"/>
              <a:t>Test matrix</a:t>
            </a:r>
            <a:endParaRPr lang="en-US" sz="1800" b="1" dirty="0"/>
          </a:p>
          <a:p>
            <a:pPr lvl="2">
              <a:lnSpc>
                <a:spcPct val="90000"/>
              </a:lnSpc>
              <a:spcBef>
                <a:spcPts val="600"/>
              </a:spcBef>
            </a:pPr>
            <a:r>
              <a:rPr lang="en-US" sz="1600" b="1" dirty="0" smtClean="0"/>
              <a:t>5 </a:t>
            </a:r>
            <a:r>
              <a:rPr lang="en-US" sz="1600" b="1" dirty="0" err="1" smtClean="0"/>
              <a:t>hot</a:t>
            </a:r>
            <a:r>
              <a:rPr lang="en-US" sz="1600" b="1" dirty="0" err="1" smtClean="0"/>
              <a:t>FTP</a:t>
            </a:r>
            <a:r>
              <a:rPr lang="en-US" sz="1600" b="1" dirty="0" smtClean="0"/>
              <a:t> </a:t>
            </a:r>
            <a:r>
              <a:rPr lang="en-US" sz="1600" b="1" dirty="0" smtClean="0"/>
              <a:t>+ 3 RMCSET + 5 </a:t>
            </a:r>
            <a:r>
              <a:rPr lang="en-US" sz="1600" b="1" dirty="0" err="1" smtClean="0"/>
              <a:t>hotFTP</a:t>
            </a:r>
            <a:endParaRPr lang="en-US" sz="1600" b="1" dirty="0"/>
          </a:p>
          <a:p>
            <a:pPr lvl="2">
              <a:lnSpc>
                <a:spcPct val="90000"/>
              </a:lnSpc>
              <a:spcBef>
                <a:spcPts val="600"/>
              </a:spcBef>
            </a:pPr>
            <a:r>
              <a:rPr lang="en-US" sz="1600" b="1" dirty="0" smtClean="0"/>
              <a:t>CPM  </a:t>
            </a:r>
          </a:p>
          <a:p>
            <a:pPr lvl="3">
              <a:lnSpc>
                <a:spcPct val="90000"/>
              </a:lnSpc>
              <a:spcBef>
                <a:spcPts val="600"/>
              </a:spcBef>
            </a:pPr>
            <a:r>
              <a:rPr lang="en-US" sz="1400" b="1" dirty="0" smtClean="0"/>
              <a:t>5 </a:t>
            </a:r>
            <a:r>
              <a:rPr lang="en-US" sz="1400" b="1" dirty="0" err="1" smtClean="0"/>
              <a:t>hotFTP</a:t>
            </a:r>
            <a:r>
              <a:rPr lang="en-US" sz="1400" b="1" dirty="0" smtClean="0"/>
              <a:t> </a:t>
            </a:r>
            <a:r>
              <a:rPr lang="en-US" sz="1400" b="1" dirty="0" smtClean="0"/>
              <a:t>+ 2 RMC on 900V trap setting (PM)</a:t>
            </a:r>
          </a:p>
          <a:p>
            <a:pPr lvl="3">
              <a:lnSpc>
                <a:spcPct val="90000"/>
              </a:lnSpc>
              <a:spcBef>
                <a:spcPts val="600"/>
              </a:spcBef>
            </a:pPr>
            <a:r>
              <a:rPr lang="en-US" sz="1400" b="1" dirty="0" smtClean="0"/>
              <a:t>1RMC + 5 </a:t>
            </a:r>
            <a:r>
              <a:rPr lang="en-US" sz="1400" b="1" dirty="0" err="1" smtClean="0"/>
              <a:t>hot</a:t>
            </a:r>
            <a:r>
              <a:rPr lang="en-US" sz="1400" b="1" dirty="0" err="1" smtClean="0"/>
              <a:t>FTP</a:t>
            </a:r>
            <a:r>
              <a:rPr lang="en-US" sz="1400" b="1" dirty="0" smtClean="0"/>
              <a:t> </a:t>
            </a:r>
            <a:r>
              <a:rPr lang="en-US" sz="1400" b="1" dirty="0" smtClean="0"/>
              <a:t>on 400V trap setting (PN)</a:t>
            </a:r>
          </a:p>
          <a:p>
            <a:pPr marL="977900" lvl="3" indent="0">
              <a:lnSpc>
                <a:spcPct val="90000"/>
              </a:lnSpc>
              <a:spcBef>
                <a:spcPts val="600"/>
              </a:spcBef>
              <a:buNone/>
            </a:pPr>
            <a:endParaRPr lang="en-US" sz="1400" b="1" dirty="0" smtClean="0"/>
          </a:p>
          <a:p>
            <a:pPr lvl="1">
              <a:lnSpc>
                <a:spcPct val="90000"/>
              </a:lnSpc>
              <a:spcBef>
                <a:spcPts val="600"/>
              </a:spcBef>
            </a:pPr>
            <a:r>
              <a:rPr lang="en-US" sz="1800" b="1" dirty="0" smtClean="0"/>
              <a:t>Data logging/post-processing</a:t>
            </a:r>
            <a:endParaRPr lang="en-US" sz="1600" b="1" dirty="0"/>
          </a:p>
          <a:p>
            <a:pPr lvl="2">
              <a:lnSpc>
                <a:spcPct val="90000"/>
              </a:lnSpc>
              <a:spcBef>
                <a:spcPts val="600"/>
              </a:spcBef>
            </a:pPr>
            <a:r>
              <a:rPr lang="en-US" sz="1600" b="1" dirty="0"/>
              <a:t>CPM </a:t>
            </a:r>
            <a:r>
              <a:rPr lang="en-US" sz="1600" b="1" dirty="0" smtClean="0"/>
              <a:t>logged via standalone ECOSTAR SW</a:t>
            </a:r>
          </a:p>
          <a:p>
            <a:pPr lvl="2">
              <a:lnSpc>
                <a:spcPct val="90000"/>
              </a:lnSpc>
              <a:spcBef>
                <a:spcPts val="600"/>
              </a:spcBef>
            </a:pPr>
            <a:r>
              <a:rPr lang="en-US" sz="1600" b="1" dirty="0" smtClean="0"/>
              <a:t>All others logged via test cell DAQ</a:t>
            </a:r>
            <a:endParaRPr lang="en-US" sz="1600" b="1" dirty="0"/>
          </a:p>
          <a:p>
            <a:pPr lvl="2">
              <a:lnSpc>
                <a:spcPct val="90000"/>
              </a:lnSpc>
              <a:spcBef>
                <a:spcPts val="600"/>
              </a:spcBef>
            </a:pPr>
            <a:r>
              <a:rPr lang="en-US" sz="1600" b="1" dirty="0" smtClean="0"/>
              <a:t>CPM conc. data aligned to test cell data and processed by hand</a:t>
            </a:r>
          </a:p>
          <a:p>
            <a:pPr marL="693737" lvl="2" indent="0">
              <a:lnSpc>
                <a:spcPct val="90000"/>
              </a:lnSpc>
              <a:spcBef>
                <a:spcPts val="600"/>
              </a:spcBef>
              <a:buNone/>
            </a:pPr>
            <a:endParaRPr lang="en-US" sz="1600" b="1" dirty="0" smtClean="0"/>
          </a:p>
          <a:p>
            <a:pPr lvl="2">
              <a:lnSpc>
                <a:spcPct val="90000"/>
              </a:lnSpc>
              <a:spcBef>
                <a:spcPts val="600"/>
              </a:spcBef>
            </a:pPr>
            <a:endParaRPr lang="en-US" sz="1600" b="1" dirty="0"/>
          </a:p>
          <a:p>
            <a:pPr marL="693737" lvl="2" indent="0">
              <a:lnSpc>
                <a:spcPct val="90000"/>
              </a:lnSpc>
              <a:spcBef>
                <a:spcPts val="600"/>
              </a:spcBef>
              <a:buNone/>
            </a:pPr>
            <a:endParaRPr lang="en-US" sz="1400" b="1" dirty="0" smtClean="0"/>
          </a:p>
          <a:p>
            <a:pPr lvl="2">
              <a:lnSpc>
                <a:spcPct val="90000"/>
              </a:lnSpc>
              <a:spcBef>
                <a:spcPts val="600"/>
              </a:spcBef>
            </a:pPr>
            <a:endParaRPr lang="en-US" sz="1600" b="1" dirty="0" smtClean="0"/>
          </a:p>
          <a:p>
            <a:pPr marL="977900" lvl="3" indent="0">
              <a:lnSpc>
                <a:spcPct val="90000"/>
              </a:lnSpc>
              <a:spcBef>
                <a:spcPts val="600"/>
              </a:spcBef>
              <a:buNone/>
            </a:pPr>
            <a:endParaRPr lang="en-US" sz="1400" b="1" dirty="0" smtClean="0"/>
          </a:p>
          <a:p>
            <a:pPr lvl="1">
              <a:lnSpc>
                <a:spcPct val="90000"/>
              </a:lnSpc>
              <a:spcBef>
                <a:spcPts val="600"/>
              </a:spcBef>
            </a:pPr>
            <a:endParaRPr lang="en-US" sz="1800" b="1" dirty="0" smtClean="0"/>
          </a:p>
        </p:txBody>
      </p:sp>
    </p:spTree>
    <p:extLst>
      <p:ext uri="{BB962C8B-B14F-4D97-AF65-F5344CB8AC3E}">
        <p14:creationId xmlns:p14="http://schemas.microsoft.com/office/powerpoint/2010/main" val="698671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70" y="568247"/>
            <a:ext cx="8229973" cy="4148855"/>
          </a:xfrm>
          <a:prstGeom prst="rect">
            <a:avLst/>
          </a:prstGeom>
        </p:spPr>
      </p:pic>
      <p:sp>
        <p:nvSpPr>
          <p:cNvPr id="15" name="Rectangle 2"/>
          <p:cNvSpPr txBox="1">
            <a:spLocks noChangeArrowheads="1"/>
          </p:cNvSpPr>
          <p:nvPr/>
        </p:nvSpPr>
        <p:spPr bwMode="auto">
          <a:xfrm>
            <a:off x="785456" y="214569"/>
            <a:ext cx="7315200" cy="382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r>
              <a:rPr lang="en-US" sz="2400" b="1" kern="0" dirty="0" smtClean="0">
                <a:latin typeface="+mj-lt"/>
                <a:ea typeface="+mj-ea"/>
                <a:cs typeface="+mj-cs"/>
              </a:rPr>
              <a:t>Experimental setup schematic</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9" name="Rectangle 3"/>
          <p:cNvSpPr txBox="1">
            <a:spLocks noChangeArrowheads="1"/>
          </p:cNvSpPr>
          <p:nvPr/>
        </p:nvSpPr>
        <p:spPr bwMode="auto">
          <a:xfrm>
            <a:off x="785456" y="4603892"/>
            <a:ext cx="8305800" cy="177078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31775" indent="-231775" algn="l" rtl="0" eaLnBrk="1" fontAlgn="base" hangingPunct="1">
              <a:spcBef>
                <a:spcPct val="35000"/>
              </a:spcBef>
              <a:spcAft>
                <a:spcPct val="0"/>
              </a:spcAft>
              <a:buClr>
                <a:srgbClr val="EE2E24"/>
              </a:buClr>
              <a:buFont typeface="Wingdings" pitchFamily="-65" charset="2"/>
              <a:buChar char="§"/>
              <a:defRPr sz="2600">
                <a:solidFill>
                  <a:schemeClr val="tx1"/>
                </a:solidFill>
                <a:latin typeface="+mn-lt"/>
                <a:ea typeface="+mn-ea"/>
                <a:cs typeface="+mn-cs"/>
              </a:defRPr>
            </a:lvl1pPr>
            <a:lvl2pPr marL="579438" indent="-233363" algn="l" rtl="0" eaLnBrk="1" fontAlgn="base" hangingPunct="1">
              <a:spcBef>
                <a:spcPct val="35000"/>
              </a:spcBef>
              <a:spcAft>
                <a:spcPct val="0"/>
              </a:spcAft>
              <a:buClr>
                <a:srgbClr val="EE2E24"/>
              </a:buClr>
              <a:buFont typeface="Arial" charset="0"/>
              <a:buChar char="–"/>
              <a:defRPr sz="2200">
                <a:solidFill>
                  <a:schemeClr val="tx1"/>
                </a:solidFill>
                <a:latin typeface="+mn-lt"/>
                <a:cs typeface="+mn-cs"/>
              </a:defRPr>
            </a:lvl2pPr>
            <a:lvl3pPr marL="863600" indent="-169863" algn="l" rtl="0" eaLnBrk="1" fontAlgn="base" hangingPunct="1">
              <a:spcBef>
                <a:spcPct val="35000"/>
              </a:spcBef>
              <a:spcAft>
                <a:spcPct val="0"/>
              </a:spcAft>
              <a:buClr>
                <a:srgbClr val="EE2E24"/>
              </a:buClr>
              <a:buChar char="•"/>
              <a:defRPr sz="2000">
                <a:solidFill>
                  <a:schemeClr val="tx1"/>
                </a:solidFill>
                <a:latin typeface="+mn-lt"/>
                <a:cs typeface="+mn-cs"/>
              </a:defRPr>
            </a:lvl3pPr>
            <a:lvl4pPr marL="1146175" indent="-168275" algn="l" rtl="0" eaLnBrk="1" fontAlgn="base" hangingPunct="1">
              <a:spcBef>
                <a:spcPct val="35000"/>
              </a:spcBef>
              <a:spcAft>
                <a:spcPct val="0"/>
              </a:spcAft>
              <a:buChar char="–"/>
              <a:defRPr>
                <a:solidFill>
                  <a:schemeClr val="tx1"/>
                </a:solidFill>
                <a:latin typeface="+mn-lt"/>
                <a:cs typeface="+mn-cs"/>
              </a:defRPr>
            </a:lvl4pPr>
            <a:lvl5pPr marL="1441450" indent="-180975" algn="l" rtl="0" eaLnBrk="1" fontAlgn="base" hangingPunct="1">
              <a:spcBef>
                <a:spcPct val="35000"/>
              </a:spcBef>
              <a:spcAft>
                <a:spcPct val="0"/>
              </a:spcAft>
              <a:buChar char="»"/>
              <a:defRPr i="1">
                <a:solidFill>
                  <a:schemeClr val="tx1"/>
                </a:solidFill>
                <a:latin typeface="+mn-lt"/>
                <a:cs typeface="+mn-cs"/>
              </a:defRPr>
            </a:lvl5pPr>
            <a:lvl6pPr marL="1898650" indent="-180975" algn="l" rtl="0" eaLnBrk="1" fontAlgn="base" hangingPunct="1">
              <a:spcBef>
                <a:spcPct val="35000"/>
              </a:spcBef>
              <a:spcAft>
                <a:spcPct val="0"/>
              </a:spcAft>
              <a:buChar char="»"/>
              <a:defRPr i="1">
                <a:solidFill>
                  <a:schemeClr val="tx1"/>
                </a:solidFill>
                <a:latin typeface="+mn-lt"/>
                <a:cs typeface="+mn-cs"/>
              </a:defRPr>
            </a:lvl6pPr>
            <a:lvl7pPr marL="2355850" indent="-180975" algn="l" rtl="0" eaLnBrk="1" fontAlgn="base" hangingPunct="1">
              <a:spcBef>
                <a:spcPct val="35000"/>
              </a:spcBef>
              <a:spcAft>
                <a:spcPct val="0"/>
              </a:spcAft>
              <a:buChar char="»"/>
              <a:defRPr i="1">
                <a:solidFill>
                  <a:schemeClr val="tx1"/>
                </a:solidFill>
                <a:latin typeface="+mn-lt"/>
                <a:cs typeface="+mn-cs"/>
              </a:defRPr>
            </a:lvl7pPr>
            <a:lvl8pPr marL="2813050" indent="-180975" algn="l" rtl="0" eaLnBrk="1" fontAlgn="base" hangingPunct="1">
              <a:spcBef>
                <a:spcPct val="35000"/>
              </a:spcBef>
              <a:spcAft>
                <a:spcPct val="0"/>
              </a:spcAft>
              <a:buChar char="»"/>
              <a:defRPr i="1">
                <a:solidFill>
                  <a:schemeClr val="tx1"/>
                </a:solidFill>
                <a:latin typeface="+mn-lt"/>
                <a:cs typeface="+mn-cs"/>
              </a:defRPr>
            </a:lvl8pPr>
            <a:lvl9pPr marL="3270250" indent="-180975" algn="l" rtl="0" eaLnBrk="1" fontAlgn="base" hangingPunct="1">
              <a:spcBef>
                <a:spcPct val="35000"/>
              </a:spcBef>
              <a:spcAft>
                <a:spcPct val="0"/>
              </a:spcAft>
              <a:buChar char="»"/>
              <a:defRPr i="1">
                <a:solidFill>
                  <a:schemeClr val="tx1"/>
                </a:solidFill>
                <a:latin typeface="+mn-lt"/>
                <a:cs typeface="+mn-cs"/>
              </a:defRPr>
            </a:lvl9pPr>
          </a:lstStyle>
          <a:p>
            <a:pPr marL="0" indent="0">
              <a:lnSpc>
                <a:spcPct val="90000"/>
              </a:lnSpc>
              <a:buFont typeface="Wingdings" pitchFamily="-65" charset="2"/>
              <a:buNone/>
            </a:pPr>
            <a:endParaRPr lang="en-US" sz="1400" b="1" kern="0" dirty="0" smtClean="0"/>
          </a:p>
          <a:p>
            <a:pPr lvl="1">
              <a:lnSpc>
                <a:spcPct val="90000"/>
              </a:lnSpc>
              <a:spcBef>
                <a:spcPts val="600"/>
              </a:spcBef>
            </a:pPr>
            <a:r>
              <a:rPr lang="en-US" sz="1800" b="1" kern="0" dirty="0" smtClean="0"/>
              <a:t>Engine: 2007 Cummins ISB 6.7, 298 </a:t>
            </a:r>
            <a:r>
              <a:rPr lang="en-US" sz="1800" b="1" kern="0" dirty="0" err="1" smtClean="0"/>
              <a:t>hp</a:t>
            </a:r>
            <a:r>
              <a:rPr lang="en-US" sz="1800" b="1" kern="0" dirty="0" smtClean="0"/>
              <a:t>, EGR only</a:t>
            </a:r>
          </a:p>
          <a:p>
            <a:pPr lvl="1">
              <a:lnSpc>
                <a:spcPct val="90000"/>
              </a:lnSpc>
              <a:spcBef>
                <a:spcPts val="600"/>
              </a:spcBef>
            </a:pPr>
            <a:r>
              <a:rPr lang="en-US" sz="1800" b="1" kern="0" dirty="0" smtClean="0"/>
              <a:t>Raw: AVL 483 MSS w/PRU, Sensors CPM w/MPS</a:t>
            </a:r>
          </a:p>
          <a:p>
            <a:pPr lvl="1">
              <a:lnSpc>
                <a:spcPct val="90000"/>
              </a:lnSpc>
              <a:spcBef>
                <a:spcPts val="600"/>
              </a:spcBef>
            </a:pPr>
            <a:r>
              <a:rPr lang="en-US" sz="1800" b="1" kern="0" dirty="0" smtClean="0"/>
              <a:t>Dilute: Gravimetric PM, AVL 489 APC</a:t>
            </a:r>
          </a:p>
          <a:p>
            <a:pPr lvl="1">
              <a:lnSpc>
                <a:spcPct val="90000"/>
              </a:lnSpc>
              <a:spcBef>
                <a:spcPts val="600"/>
              </a:spcBef>
            </a:pPr>
            <a:r>
              <a:rPr lang="en-US" sz="1800" b="1" kern="0" dirty="0" smtClean="0"/>
              <a:t>Others: Gaseous bench, smoke meter</a:t>
            </a:r>
            <a:endParaRPr lang="en-US" sz="1400" b="1" kern="0" dirty="0" smtClean="0"/>
          </a:p>
        </p:txBody>
      </p:sp>
      <p:sp>
        <p:nvSpPr>
          <p:cNvPr id="3" name="Rectangle 2"/>
          <p:cNvSpPr/>
          <p:nvPr/>
        </p:nvSpPr>
        <p:spPr bwMode="auto">
          <a:xfrm>
            <a:off x="4772296" y="2411898"/>
            <a:ext cx="627017" cy="461555"/>
          </a:xfrm>
          <a:prstGeom prst="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bwMode="auto">
          <a:xfrm>
            <a:off x="4728752" y="2964893"/>
            <a:ext cx="627017" cy="753667"/>
          </a:xfrm>
          <a:prstGeom prst="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bwMode="auto">
          <a:xfrm>
            <a:off x="7074895" y="2642675"/>
            <a:ext cx="627017" cy="762376"/>
          </a:xfrm>
          <a:prstGeom prst="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14297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662" y="664043"/>
            <a:ext cx="7971245" cy="5978434"/>
          </a:xfrm>
          <a:prstGeom prst="rect">
            <a:avLst/>
          </a:prstGeom>
        </p:spPr>
      </p:pic>
      <p:sp>
        <p:nvSpPr>
          <p:cNvPr id="15" name="Rectangle 2"/>
          <p:cNvSpPr txBox="1">
            <a:spLocks noChangeArrowheads="1"/>
          </p:cNvSpPr>
          <p:nvPr/>
        </p:nvSpPr>
        <p:spPr bwMode="auto">
          <a:xfrm>
            <a:off x="785456" y="266525"/>
            <a:ext cx="7315200" cy="382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2400" b="1" i="0" u="none" strike="noStrike" kern="0" cap="none" spc="0" normalizeH="0" baseline="0" noProof="0" dirty="0" smtClean="0">
                <a:ln>
                  <a:noFill/>
                </a:ln>
                <a:effectLst/>
                <a:uLnTx/>
                <a:uFillTx/>
                <a:latin typeface="+mj-lt"/>
                <a:ea typeface="+mj-ea"/>
                <a:cs typeface="+mj-cs"/>
              </a:rPr>
              <a:t>Test cell setup</a:t>
            </a:r>
          </a:p>
        </p:txBody>
      </p:sp>
    </p:spTree>
    <p:extLst>
      <p:ext uri="{BB962C8B-B14F-4D97-AF65-F5344CB8AC3E}">
        <p14:creationId xmlns:p14="http://schemas.microsoft.com/office/powerpoint/2010/main" val="794250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08" y="981288"/>
            <a:ext cx="8277969" cy="525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0" name="Rectangle 2"/>
          <p:cNvSpPr>
            <a:spLocks noGrp="1" noChangeArrowheads="1"/>
          </p:cNvSpPr>
          <p:nvPr>
            <p:ph type="title"/>
          </p:nvPr>
        </p:nvSpPr>
        <p:spPr>
          <a:xfrm>
            <a:off x="914400" y="342915"/>
            <a:ext cx="7707086" cy="382587"/>
          </a:xfrm>
        </p:spPr>
        <p:txBody>
          <a:bodyPr/>
          <a:lstStyle/>
          <a:p>
            <a:pPr eaLnBrk="1" hangingPunct="1"/>
            <a:r>
              <a:rPr lang="en-US" sz="2400" dirty="0" smtClean="0"/>
              <a:t>Overall test summary showed excellent repeatability</a:t>
            </a:r>
          </a:p>
        </p:txBody>
      </p:sp>
      <p:sp>
        <p:nvSpPr>
          <p:cNvPr id="211971" name="Rectangle 3"/>
          <p:cNvSpPr>
            <a:spLocks noGrp="1" noChangeArrowheads="1"/>
          </p:cNvSpPr>
          <p:nvPr>
            <p:ph type="body" sz="half" idx="1"/>
          </p:nvPr>
        </p:nvSpPr>
        <p:spPr>
          <a:xfrm>
            <a:off x="457200" y="877902"/>
            <a:ext cx="8305800" cy="4724400"/>
          </a:xfrm>
        </p:spPr>
        <p:txBody>
          <a:bodyPr/>
          <a:lstStyle/>
          <a:p>
            <a:pPr lvl="2">
              <a:lnSpc>
                <a:spcPct val="90000"/>
              </a:lnSpc>
              <a:spcBef>
                <a:spcPts val="600"/>
              </a:spcBef>
            </a:pPr>
            <a:endParaRPr lang="en-US" sz="1400" b="1" dirty="0" smtClean="0"/>
          </a:p>
          <a:p>
            <a:pPr lvl="2">
              <a:lnSpc>
                <a:spcPct val="90000"/>
              </a:lnSpc>
              <a:spcBef>
                <a:spcPts val="600"/>
              </a:spcBef>
            </a:pPr>
            <a:endParaRPr lang="en-US" sz="1600" b="1" dirty="0" smtClean="0"/>
          </a:p>
        </p:txBody>
      </p:sp>
      <p:sp>
        <p:nvSpPr>
          <p:cNvPr id="2" name="Rectangle 1"/>
          <p:cNvSpPr/>
          <p:nvPr/>
        </p:nvSpPr>
        <p:spPr bwMode="auto">
          <a:xfrm>
            <a:off x="1569809" y="3317966"/>
            <a:ext cx="4822282" cy="291167"/>
          </a:xfrm>
          <a:prstGeom prst="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1569809" y="3760129"/>
            <a:ext cx="4822282" cy="306774"/>
          </a:xfrm>
          <a:prstGeom prst="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bwMode="auto">
          <a:xfrm>
            <a:off x="1569809" y="5573486"/>
            <a:ext cx="4726488" cy="219209"/>
          </a:xfrm>
          <a:prstGeom prst="rect">
            <a:avLst/>
          </a:prstGeom>
          <a:noFill/>
          <a:ln w="28575"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40229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mmins PPT - Cummins">
  <a:themeElements>
    <a:clrScheme name="Custom 1">
      <a:dk1>
        <a:srgbClr val="000000"/>
      </a:dk1>
      <a:lt1>
        <a:srgbClr val="FFFFFF"/>
      </a:lt1>
      <a:dk2>
        <a:srgbClr val="000000"/>
      </a:dk2>
      <a:lt2>
        <a:srgbClr val="C0C0C0"/>
      </a:lt2>
      <a:accent1>
        <a:srgbClr val="EE2E24"/>
      </a:accent1>
      <a:accent2>
        <a:srgbClr val="5F5F5F"/>
      </a:accent2>
      <a:accent3>
        <a:srgbClr val="FFFFFF"/>
      </a:accent3>
      <a:accent4>
        <a:srgbClr val="000000"/>
      </a:accent4>
      <a:accent5>
        <a:srgbClr val="F5ADAC"/>
      </a:accent5>
      <a:accent6>
        <a:srgbClr val="555555"/>
      </a:accent6>
      <a:hlink>
        <a:srgbClr val="0825B8"/>
      </a:hlink>
      <a:folHlink>
        <a:srgbClr val="0825B8"/>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12700" cap="flat" cmpd="sng" algn="ctr">
          <a:solidFill>
            <a:srgbClr val="EE2E24"/>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C0C0C0"/>
        </a:solidFill>
        <a:ln w="12700" cap="flat" cmpd="sng" algn="ctr">
          <a:solidFill>
            <a:srgbClr val="EE2E24"/>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C0C0C0"/>
        </a:lt2>
        <a:accent1>
          <a:srgbClr val="EE2E24"/>
        </a:accent1>
        <a:accent2>
          <a:srgbClr val="0066CC"/>
        </a:accent2>
        <a:accent3>
          <a:srgbClr val="FFFFFF"/>
        </a:accent3>
        <a:accent4>
          <a:srgbClr val="000000"/>
        </a:accent4>
        <a:accent5>
          <a:srgbClr val="F5ADAC"/>
        </a:accent5>
        <a:accent6>
          <a:srgbClr val="005CB9"/>
        </a:accent6>
        <a:hlink>
          <a:srgbClr val="FA9900"/>
        </a:hlink>
        <a:folHlink>
          <a:srgbClr val="33CC33"/>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C0C0C0"/>
        </a:lt2>
        <a:accent1>
          <a:srgbClr val="EE2E24"/>
        </a:accent1>
        <a:accent2>
          <a:srgbClr val="5F5F5F"/>
        </a:accent2>
        <a:accent3>
          <a:srgbClr val="FFFFFF"/>
        </a:accent3>
        <a:accent4>
          <a:srgbClr val="000000"/>
        </a:accent4>
        <a:accent5>
          <a:srgbClr val="F5ADAC"/>
        </a:accent5>
        <a:accent6>
          <a:srgbClr val="555555"/>
        </a:accent6>
        <a:hlink>
          <a:srgbClr val="C0C0C0"/>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Cummins PPT - Cummins</Template>
  <TotalTime>38250</TotalTime>
  <Words>1160</Words>
  <Application>Microsoft Office PowerPoint</Application>
  <PresentationFormat>On-screen Show (4:3)</PresentationFormat>
  <Paragraphs>248</Paragraphs>
  <Slides>24</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Cummins PPT - Cummins</vt:lpstr>
      <vt:lpstr>Chart</vt:lpstr>
      <vt:lpstr>Comparison of the SEMTECH ECOSTAR CPM to AVL 483 MSS, AVL 489 APC, and CVS gravimetric PM    2014 PEMS Conference and Workshop April 3rd 2014  Presented by: Tanfeng (Sam) Cao Co-authors: Shirish Shimpi, Kevin Bouma, and David Booker  </vt:lpstr>
      <vt:lpstr>Background</vt:lpstr>
      <vt:lpstr>Pegasor Operating Principle</vt:lpstr>
      <vt:lpstr>PowerPoint Presentation</vt:lpstr>
      <vt:lpstr>PowerPoint Presentation</vt:lpstr>
      <vt:lpstr>Experimental setup </vt:lpstr>
      <vt:lpstr>PowerPoint Presentation</vt:lpstr>
      <vt:lpstr>PowerPoint Presentation</vt:lpstr>
      <vt:lpstr>Overall test summary showed excellent repeatability</vt:lpstr>
      <vt:lpstr>Real time data confirmed excellent repeatability</vt:lpstr>
      <vt:lpstr>CPM bsPM &amp; bsPN slightly higher than reference</vt:lpstr>
      <vt:lpstr>PowerPoint Presentation</vt:lpstr>
      <vt:lpstr>PowerPoint Presentation</vt:lpstr>
      <vt:lpstr>PowerPoint Presentation</vt:lpstr>
      <vt:lpstr>PowerPoint Presentation</vt:lpstr>
      <vt:lpstr>Conclusion</vt:lpstr>
      <vt:lpstr>Acknowledgements </vt:lpstr>
      <vt:lpstr>Thank you for your attention!</vt:lpstr>
      <vt:lpstr>Back up slides </vt:lpstr>
      <vt:lpstr>AVL 483 vs. CPM vs. Celesco</vt:lpstr>
      <vt:lpstr>Pegasor Background/Operating Principle</vt:lpstr>
      <vt:lpstr>Pegasor Background/Operating Principle</vt:lpstr>
      <vt:lpstr>Pegasor Background/Operating Principle</vt:lpstr>
      <vt:lpstr>PowerPoint Presentation</vt:lpstr>
    </vt:vector>
  </TitlesOfParts>
  <Company>Cummins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bl975</dc:creator>
  <cp:lastModifiedBy>Tanfeng Cao</cp:lastModifiedBy>
  <cp:revision>1379</cp:revision>
  <cp:lastPrinted>2013-09-12T13:59:19Z</cp:lastPrinted>
  <dcterms:created xsi:type="dcterms:W3CDTF">2010-09-03T19:58:42Z</dcterms:created>
  <dcterms:modified xsi:type="dcterms:W3CDTF">2014-04-03T03:05:32Z</dcterms:modified>
</cp:coreProperties>
</file>