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8" r:id="rId1"/>
  </p:sldMasterIdLst>
  <p:notesMasterIdLst>
    <p:notesMasterId r:id="rId33"/>
  </p:notesMasterIdLst>
  <p:handoutMasterIdLst>
    <p:handoutMasterId r:id="rId34"/>
  </p:handoutMasterIdLst>
  <p:sldIdLst>
    <p:sldId id="256" r:id="rId2"/>
    <p:sldId id="452" r:id="rId3"/>
    <p:sldId id="454" r:id="rId4"/>
    <p:sldId id="455" r:id="rId5"/>
    <p:sldId id="456" r:id="rId6"/>
    <p:sldId id="488" r:id="rId7"/>
    <p:sldId id="482" r:id="rId8"/>
    <p:sldId id="487" r:id="rId9"/>
    <p:sldId id="477" r:id="rId10"/>
    <p:sldId id="458" r:id="rId11"/>
    <p:sldId id="476" r:id="rId12"/>
    <p:sldId id="475" r:id="rId13"/>
    <p:sldId id="491" r:id="rId14"/>
    <p:sldId id="483" r:id="rId15"/>
    <p:sldId id="484" r:id="rId16"/>
    <p:sldId id="485" r:id="rId17"/>
    <p:sldId id="461" r:id="rId18"/>
    <p:sldId id="462" r:id="rId19"/>
    <p:sldId id="463" r:id="rId20"/>
    <p:sldId id="464" r:id="rId21"/>
    <p:sldId id="486" r:id="rId22"/>
    <p:sldId id="466" r:id="rId23"/>
    <p:sldId id="465" r:id="rId24"/>
    <p:sldId id="469" r:id="rId25"/>
    <p:sldId id="480" r:id="rId26"/>
    <p:sldId id="478" r:id="rId27"/>
    <p:sldId id="471" r:id="rId28"/>
    <p:sldId id="489" r:id="rId29"/>
    <p:sldId id="470" r:id="rId30"/>
    <p:sldId id="490" r:id="rId31"/>
    <p:sldId id="286" r:id="rId32"/>
  </p:sldIdLst>
  <p:sldSz cx="9144000" cy="6858000" type="screen4x3"/>
  <p:notesSz cx="7315200" cy="9601200"/>
  <p:defaultTextStyle>
    <a:defPPr>
      <a:defRPr lang="en-US"/>
    </a:defPPr>
    <a:lvl1pPr algn="ctr" rtl="0" fontAlgn="base">
      <a:spcBef>
        <a:spcPct val="0"/>
      </a:spcBef>
      <a:spcAft>
        <a:spcPct val="0"/>
      </a:spcAft>
      <a:defRPr sz="4400" kern="1200">
        <a:solidFill>
          <a:srgbClr val="003D70"/>
        </a:solidFill>
        <a:latin typeface="Arial" charset="0"/>
        <a:ea typeface="+mn-ea"/>
        <a:cs typeface="+mn-cs"/>
      </a:defRPr>
    </a:lvl1pPr>
    <a:lvl2pPr marL="457200" algn="ctr" rtl="0" fontAlgn="base">
      <a:spcBef>
        <a:spcPct val="0"/>
      </a:spcBef>
      <a:spcAft>
        <a:spcPct val="0"/>
      </a:spcAft>
      <a:defRPr sz="4400" kern="1200">
        <a:solidFill>
          <a:srgbClr val="003D70"/>
        </a:solidFill>
        <a:latin typeface="Arial" charset="0"/>
        <a:ea typeface="+mn-ea"/>
        <a:cs typeface="+mn-cs"/>
      </a:defRPr>
    </a:lvl2pPr>
    <a:lvl3pPr marL="914400" algn="ctr" rtl="0" fontAlgn="base">
      <a:spcBef>
        <a:spcPct val="0"/>
      </a:spcBef>
      <a:spcAft>
        <a:spcPct val="0"/>
      </a:spcAft>
      <a:defRPr sz="4400" kern="1200">
        <a:solidFill>
          <a:srgbClr val="003D70"/>
        </a:solidFill>
        <a:latin typeface="Arial" charset="0"/>
        <a:ea typeface="+mn-ea"/>
        <a:cs typeface="+mn-cs"/>
      </a:defRPr>
    </a:lvl3pPr>
    <a:lvl4pPr marL="1371600" algn="ctr" rtl="0" fontAlgn="base">
      <a:spcBef>
        <a:spcPct val="0"/>
      </a:spcBef>
      <a:spcAft>
        <a:spcPct val="0"/>
      </a:spcAft>
      <a:defRPr sz="4400" kern="1200">
        <a:solidFill>
          <a:srgbClr val="003D70"/>
        </a:solidFill>
        <a:latin typeface="Arial" charset="0"/>
        <a:ea typeface="+mn-ea"/>
        <a:cs typeface="+mn-cs"/>
      </a:defRPr>
    </a:lvl4pPr>
    <a:lvl5pPr marL="1828800" algn="ctr" rtl="0" fontAlgn="base">
      <a:spcBef>
        <a:spcPct val="0"/>
      </a:spcBef>
      <a:spcAft>
        <a:spcPct val="0"/>
      </a:spcAft>
      <a:defRPr sz="4400" kern="1200">
        <a:solidFill>
          <a:srgbClr val="003D70"/>
        </a:solidFill>
        <a:latin typeface="Arial" charset="0"/>
        <a:ea typeface="+mn-ea"/>
        <a:cs typeface="+mn-cs"/>
      </a:defRPr>
    </a:lvl5pPr>
    <a:lvl6pPr marL="2286000" algn="l" defTabSz="914400" rtl="0" eaLnBrk="1" latinLnBrk="0" hangingPunct="1">
      <a:defRPr sz="4400" kern="1200">
        <a:solidFill>
          <a:srgbClr val="003D70"/>
        </a:solidFill>
        <a:latin typeface="Arial" charset="0"/>
        <a:ea typeface="+mn-ea"/>
        <a:cs typeface="+mn-cs"/>
      </a:defRPr>
    </a:lvl6pPr>
    <a:lvl7pPr marL="2743200" algn="l" defTabSz="914400" rtl="0" eaLnBrk="1" latinLnBrk="0" hangingPunct="1">
      <a:defRPr sz="4400" kern="1200">
        <a:solidFill>
          <a:srgbClr val="003D70"/>
        </a:solidFill>
        <a:latin typeface="Arial" charset="0"/>
        <a:ea typeface="+mn-ea"/>
        <a:cs typeface="+mn-cs"/>
      </a:defRPr>
    </a:lvl7pPr>
    <a:lvl8pPr marL="3200400" algn="l" defTabSz="914400" rtl="0" eaLnBrk="1" latinLnBrk="0" hangingPunct="1">
      <a:defRPr sz="4400" kern="1200">
        <a:solidFill>
          <a:srgbClr val="003D70"/>
        </a:solidFill>
        <a:latin typeface="Arial" charset="0"/>
        <a:ea typeface="+mn-ea"/>
        <a:cs typeface="+mn-cs"/>
      </a:defRPr>
    </a:lvl8pPr>
    <a:lvl9pPr marL="3657600" algn="l" defTabSz="914400" rtl="0" eaLnBrk="1" latinLnBrk="0" hangingPunct="1">
      <a:defRPr sz="4400" kern="1200">
        <a:solidFill>
          <a:srgbClr val="003D7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99"/>
    <a:srgbClr val="FFFFCC"/>
    <a:srgbClr val="5F5F5F"/>
    <a:srgbClr val="800000"/>
    <a:srgbClr val="004080"/>
    <a:srgbClr val="DEF1F2"/>
    <a:srgbClr val="F06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01" autoAdjust="0"/>
    <p:restoredTop sz="97898" autoAdjust="0"/>
  </p:normalViewPr>
  <p:slideViewPr>
    <p:cSldViewPr>
      <p:cViewPr>
        <p:scale>
          <a:sx n="70" d="100"/>
          <a:sy n="70" d="100"/>
        </p:scale>
        <p:origin x="-966" y="-16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29928"/>
    </p:cViewPr>
  </p:sorterViewPr>
  <p:notesViewPr>
    <p:cSldViewPr>
      <p:cViewPr>
        <p:scale>
          <a:sx n="90" d="100"/>
          <a:sy n="90" d="100"/>
        </p:scale>
        <p:origin x="-1728" y="468"/>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t" anchorCtr="0" compatLnSpc="1">
            <a:prstTxWarp prst="textNoShape">
              <a:avLst/>
            </a:prstTxWarp>
          </a:bodyPr>
          <a:lstStyle>
            <a:lvl1pPr algn="l" defTabSz="958850" eaLnBrk="0" hangingPunct="0">
              <a:defRPr sz="1300">
                <a:solidFill>
                  <a:schemeClr val="tx1"/>
                </a:solidFill>
                <a:latin typeface="Times New Roman" pitchFamily="18" charset="0"/>
              </a:defRPr>
            </a:lvl1pPr>
          </a:lstStyle>
          <a:p>
            <a:pPr>
              <a:defRPr/>
            </a:pPr>
            <a:endParaRPr lang="en-US"/>
          </a:p>
        </p:txBody>
      </p:sp>
      <p:sp>
        <p:nvSpPr>
          <p:cNvPr id="6147"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t" anchorCtr="0" compatLnSpc="1">
            <a:prstTxWarp prst="textNoShape">
              <a:avLst/>
            </a:prstTxWarp>
          </a:bodyPr>
          <a:lstStyle>
            <a:lvl1pPr algn="r" defTabSz="958850" eaLnBrk="0" hangingPunct="0">
              <a:defRPr sz="1300">
                <a:solidFill>
                  <a:schemeClr val="tx1"/>
                </a:solidFill>
                <a:latin typeface="Times New Roman" pitchFamily="18" charset="0"/>
              </a:defRPr>
            </a:lvl1pPr>
          </a:lstStyle>
          <a:p>
            <a:pPr>
              <a:defRPr/>
            </a:pPr>
            <a:endParaRPr lang="en-US"/>
          </a:p>
        </p:txBody>
      </p:sp>
      <p:sp>
        <p:nvSpPr>
          <p:cNvPr id="6148"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b" anchorCtr="0" compatLnSpc="1">
            <a:prstTxWarp prst="textNoShape">
              <a:avLst/>
            </a:prstTxWarp>
          </a:bodyPr>
          <a:lstStyle>
            <a:lvl1pPr algn="l" defTabSz="958850" eaLnBrk="0" hangingPunct="0">
              <a:defRPr sz="1300">
                <a:solidFill>
                  <a:schemeClr val="tx1"/>
                </a:solidFill>
                <a:latin typeface="Times New Roman" pitchFamily="18" charset="0"/>
              </a:defRPr>
            </a:lvl1pPr>
          </a:lstStyle>
          <a:p>
            <a:pPr>
              <a:defRPr/>
            </a:pPr>
            <a:endParaRPr lang="en-US"/>
          </a:p>
        </p:txBody>
      </p:sp>
      <p:sp>
        <p:nvSpPr>
          <p:cNvPr id="6149"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b" anchorCtr="0" compatLnSpc="1">
            <a:prstTxWarp prst="textNoShape">
              <a:avLst/>
            </a:prstTxWarp>
          </a:bodyPr>
          <a:lstStyle>
            <a:lvl1pPr algn="r" defTabSz="958850" eaLnBrk="0" hangingPunct="0">
              <a:defRPr sz="1300">
                <a:solidFill>
                  <a:schemeClr val="tx1"/>
                </a:solidFill>
                <a:latin typeface="Times New Roman" pitchFamily="18" charset="0"/>
              </a:defRPr>
            </a:lvl1pPr>
          </a:lstStyle>
          <a:p>
            <a:pPr>
              <a:defRPr/>
            </a:pPr>
            <a:fld id="{121BA57D-FBE3-485B-9ADB-ABF4193E6372}" type="slidenum">
              <a:rPr lang="en-US"/>
              <a:pPr>
                <a:defRPr/>
              </a:pPr>
              <a:t>‹#›</a:t>
            </a:fld>
            <a:endParaRPr lang="en-US"/>
          </a:p>
        </p:txBody>
      </p:sp>
    </p:spTree>
    <p:extLst>
      <p:ext uri="{BB962C8B-B14F-4D97-AF65-F5344CB8AC3E}">
        <p14:creationId xmlns:p14="http://schemas.microsoft.com/office/powerpoint/2010/main" val="2192478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t" anchorCtr="0" compatLnSpc="1">
            <a:prstTxWarp prst="textNoShape">
              <a:avLst/>
            </a:prstTxWarp>
          </a:bodyPr>
          <a:lstStyle>
            <a:lvl1pPr algn="l" defTabSz="958850" eaLnBrk="0" hangingPunct="0">
              <a:defRPr sz="1300">
                <a:solidFill>
                  <a:schemeClr val="tx1"/>
                </a:solidFill>
                <a:latin typeface="Times New Roman" pitchFamily="18" charset="0"/>
              </a:defRPr>
            </a:lvl1pPr>
          </a:lstStyle>
          <a:p>
            <a:pPr>
              <a:defRPr/>
            </a:pPr>
            <a:endParaRPr lang="en-US"/>
          </a:p>
        </p:txBody>
      </p:sp>
      <p:sp>
        <p:nvSpPr>
          <p:cNvPr id="8195"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t" anchorCtr="0" compatLnSpc="1">
            <a:prstTxWarp prst="textNoShape">
              <a:avLst/>
            </a:prstTxWarp>
          </a:bodyPr>
          <a:lstStyle>
            <a:lvl1pPr algn="r" defTabSz="958850" eaLnBrk="0" hangingPunct="0">
              <a:defRPr sz="1300">
                <a:solidFill>
                  <a:schemeClr val="tx1"/>
                </a:solidFill>
                <a:latin typeface="Times New Roman" pitchFamily="18" charset="0"/>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b" anchorCtr="0" compatLnSpc="1">
            <a:prstTxWarp prst="textNoShape">
              <a:avLst/>
            </a:prstTxWarp>
          </a:bodyPr>
          <a:lstStyle>
            <a:lvl1pPr algn="l" defTabSz="958850" eaLnBrk="0" hangingPunct="0">
              <a:defRPr sz="1300">
                <a:solidFill>
                  <a:schemeClr val="tx1"/>
                </a:solidFill>
                <a:latin typeface="Times New Roman" pitchFamily="18" charset="0"/>
              </a:defRPr>
            </a:lvl1pPr>
          </a:lstStyle>
          <a:p>
            <a:pPr>
              <a:defRPr/>
            </a:pPr>
            <a:endParaRPr lang="en-US"/>
          </a:p>
        </p:txBody>
      </p:sp>
      <p:sp>
        <p:nvSpPr>
          <p:cNvPr id="8199"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17" tIns="47858" rIns="95717" bIns="47858" numCol="1" anchor="b" anchorCtr="0" compatLnSpc="1">
            <a:prstTxWarp prst="textNoShape">
              <a:avLst/>
            </a:prstTxWarp>
          </a:bodyPr>
          <a:lstStyle>
            <a:lvl1pPr algn="r" defTabSz="958850" eaLnBrk="0" hangingPunct="0">
              <a:defRPr sz="1300">
                <a:solidFill>
                  <a:schemeClr val="tx1"/>
                </a:solidFill>
                <a:latin typeface="Times New Roman" pitchFamily="18" charset="0"/>
              </a:defRPr>
            </a:lvl1pPr>
          </a:lstStyle>
          <a:p>
            <a:pPr>
              <a:defRPr/>
            </a:pPr>
            <a:fld id="{5373B9C9-85BC-4252-AE83-9E8AECA03350}" type="slidenum">
              <a:rPr lang="en-US"/>
              <a:pPr>
                <a:defRPr/>
              </a:pPr>
              <a:t>‹#›</a:t>
            </a:fld>
            <a:endParaRPr lang="en-US"/>
          </a:p>
        </p:txBody>
      </p:sp>
    </p:spTree>
    <p:extLst>
      <p:ext uri="{BB962C8B-B14F-4D97-AF65-F5344CB8AC3E}">
        <p14:creationId xmlns:p14="http://schemas.microsoft.com/office/powerpoint/2010/main" val="4284403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pPr eaLnBrk="1" hangingPunct="1"/>
            <a:endParaRPr lang="en-US" smtClean="0"/>
          </a:p>
        </p:txBody>
      </p:sp>
      <p:sp>
        <p:nvSpPr>
          <p:cNvPr id="36868" name="Slide Number Placeholder 3"/>
          <p:cNvSpPr>
            <a:spLocks noGrp="1"/>
          </p:cNvSpPr>
          <p:nvPr>
            <p:ph type="sldNum" sz="quarter" idx="5"/>
          </p:nvPr>
        </p:nvSpPr>
        <p:spPr>
          <a:noFill/>
        </p:spPr>
        <p:txBody>
          <a:bodyPr/>
          <a:lstStyle>
            <a:lvl1pPr defTabSz="958850" eaLnBrk="0" hangingPunct="0">
              <a:defRPr sz="4400">
                <a:solidFill>
                  <a:srgbClr val="003D70"/>
                </a:solidFill>
                <a:latin typeface="Arial" charset="0"/>
              </a:defRPr>
            </a:lvl1pPr>
            <a:lvl2pPr marL="742950" indent="-285750" defTabSz="958850" eaLnBrk="0" hangingPunct="0">
              <a:defRPr sz="4400">
                <a:solidFill>
                  <a:srgbClr val="003D70"/>
                </a:solidFill>
                <a:latin typeface="Arial" charset="0"/>
              </a:defRPr>
            </a:lvl2pPr>
            <a:lvl3pPr marL="1143000" indent="-228600" defTabSz="958850" eaLnBrk="0" hangingPunct="0">
              <a:defRPr sz="4400">
                <a:solidFill>
                  <a:srgbClr val="003D70"/>
                </a:solidFill>
                <a:latin typeface="Arial" charset="0"/>
              </a:defRPr>
            </a:lvl3pPr>
            <a:lvl4pPr marL="1600200" indent="-228600" defTabSz="958850" eaLnBrk="0" hangingPunct="0">
              <a:defRPr sz="4400">
                <a:solidFill>
                  <a:srgbClr val="003D70"/>
                </a:solidFill>
                <a:latin typeface="Arial" charset="0"/>
              </a:defRPr>
            </a:lvl4pPr>
            <a:lvl5pPr marL="2057400" indent="-228600" defTabSz="958850" eaLnBrk="0" hangingPunct="0">
              <a:defRPr sz="4400">
                <a:solidFill>
                  <a:srgbClr val="003D70"/>
                </a:solidFill>
                <a:latin typeface="Arial" charset="0"/>
              </a:defRPr>
            </a:lvl5pPr>
            <a:lvl6pPr marL="2514600" indent="-228600" algn="ctr" defTabSz="958850" eaLnBrk="0" fontAlgn="base" hangingPunct="0">
              <a:spcBef>
                <a:spcPct val="0"/>
              </a:spcBef>
              <a:spcAft>
                <a:spcPct val="0"/>
              </a:spcAft>
              <a:defRPr sz="4400">
                <a:solidFill>
                  <a:srgbClr val="003D70"/>
                </a:solidFill>
                <a:latin typeface="Arial" charset="0"/>
              </a:defRPr>
            </a:lvl6pPr>
            <a:lvl7pPr marL="2971800" indent="-228600" algn="ctr" defTabSz="958850" eaLnBrk="0" fontAlgn="base" hangingPunct="0">
              <a:spcBef>
                <a:spcPct val="0"/>
              </a:spcBef>
              <a:spcAft>
                <a:spcPct val="0"/>
              </a:spcAft>
              <a:defRPr sz="4400">
                <a:solidFill>
                  <a:srgbClr val="003D70"/>
                </a:solidFill>
                <a:latin typeface="Arial" charset="0"/>
              </a:defRPr>
            </a:lvl7pPr>
            <a:lvl8pPr marL="3429000" indent="-228600" algn="ctr" defTabSz="958850" eaLnBrk="0" fontAlgn="base" hangingPunct="0">
              <a:spcBef>
                <a:spcPct val="0"/>
              </a:spcBef>
              <a:spcAft>
                <a:spcPct val="0"/>
              </a:spcAft>
              <a:defRPr sz="4400">
                <a:solidFill>
                  <a:srgbClr val="003D70"/>
                </a:solidFill>
                <a:latin typeface="Arial" charset="0"/>
              </a:defRPr>
            </a:lvl8pPr>
            <a:lvl9pPr marL="3886200" indent="-228600" algn="ctr" defTabSz="958850" eaLnBrk="0" fontAlgn="base" hangingPunct="0">
              <a:spcBef>
                <a:spcPct val="0"/>
              </a:spcBef>
              <a:spcAft>
                <a:spcPct val="0"/>
              </a:spcAft>
              <a:defRPr sz="4400">
                <a:solidFill>
                  <a:srgbClr val="003D70"/>
                </a:solidFill>
                <a:latin typeface="Arial" charset="0"/>
              </a:defRPr>
            </a:lvl9pPr>
          </a:lstStyle>
          <a:p>
            <a:fld id="{51DBEDA0-BDFB-4845-AF32-3E9341965D6A}" type="slidenum">
              <a:rPr lang="en-US" sz="1300" smtClean="0">
                <a:solidFill>
                  <a:schemeClr val="tx1"/>
                </a:solidFill>
                <a:latin typeface="Times New Roman" pitchFamily="18" charset="0"/>
                <a:cs typeface="Arial" charset="0"/>
              </a:rPr>
              <a:pPr/>
              <a:t>2</a:t>
            </a:fld>
            <a:endParaRPr lang="en-US" sz="1300" smtClean="0">
              <a:solidFill>
                <a:schemeClr val="tx1"/>
              </a:solidFill>
              <a:latin typeface="Times New Roman" pitchFamily="18"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US" smtClean="0"/>
              <a:t>A synthesized test cycle was developed for this program to reflect events that are normally found in typical construction sites.  The testing cycle included seven (7) modal segments, referred to as “microtrips”, described below: </a:t>
            </a:r>
          </a:p>
          <a:p>
            <a:r>
              <a:rPr lang="en-US" smtClean="0"/>
              <a:t> </a:t>
            </a:r>
          </a:p>
          <a:p>
            <a:r>
              <a:rPr lang="en-US" smtClean="0"/>
              <a:t>Digging with 90° swings: Truck was positioned perpendicular excavator to facilitate consistent 90° swings;</a:t>
            </a:r>
          </a:p>
          <a:p>
            <a:r>
              <a:rPr lang="en-US" smtClean="0"/>
              <a:t>One minute to reposition for next segment; </a:t>
            </a:r>
          </a:p>
          <a:p>
            <a:r>
              <a:rPr lang="en-US" smtClean="0"/>
              <a:t>Digging with 180° swings: Truck was positioned behind excavator to simulate real world situations such as highway construction where only one lane of traffic is used. This also helps ensure consistent 180° swings;</a:t>
            </a:r>
          </a:p>
          <a:p>
            <a:r>
              <a:rPr lang="en-US" smtClean="0"/>
              <a:t>One minute to reposition for next segment; </a:t>
            </a:r>
          </a:p>
          <a:p>
            <a:r>
              <a:rPr lang="en-US" smtClean="0"/>
              <a:t>Dirt leveling: Spreading material was dumped by 1 truck in front of the machine;</a:t>
            </a:r>
          </a:p>
          <a:p>
            <a:r>
              <a:rPr lang="en-US" smtClean="0"/>
              <a:t>One minute to reposition for next segment; </a:t>
            </a:r>
          </a:p>
          <a:p>
            <a:r>
              <a:rPr lang="en-US" smtClean="0"/>
              <a:t>Digging a trench with 45° swings:  Excavator dumped material on one side of the trench helping ensure consistent 45° swings;</a:t>
            </a:r>
          </a:p>
          <a:p>
            <a:r>
              <a:rPr lang="en-US" smtClean="0"/>
              <a:t>One minute to reposition for next segment; </a:t>
            </a:r>
          </a:p>
          <a:p>
            <a:r>
              <a:rPr lang="en-US" smtClean="0"/>
              <a:t>Ditching with 90° swings:  Excavator will dig a U-shaped ditch “over the side” or with upper structure perpendicular to tracks. Material will be dumped 90° or in front of the machine for consistent swings;</a:t>
            </a:r>
          </a:p>
          <a:p>
            <a:r>
              <a:rPr lang="en-US" smtClean="0"/>
              <a:t>One minute to reposition for next segment; </a:t>
            </a:r>
          </a:p>
          <a:p>
            <a:r>
              <a:rPr lang="en-US" smtClean="0"/>
              <a:t>Traveling: Travel in low gear; and</a:t>
            </a:r>
          </a:p>
          <a:p>
            <a:r>
              <a:rPr lang="en-US" smtClean="0"/>
              <a:t>Idling. </a:t>
            </a:r>
          </a:p>
          <a:p>
            <a:endParaRPr lang="en-US" smtClean="0"/>
          </a:p>
        </p:txBody>
      </p:sp>
      <p:sp>
        <p:nvSpPr>
          <p:cNvPr id="46084" name="Slide Number Placeholder 3"/>
          <p:cNvSpPr>
            <a:spLocks noGrp="1"/>
          </p:cNvSpPr>
          <p:nvPr>
            <p:ph type="sldNum" sz="quarter" idx="5"/>
          </p:nvPr>
        </p:nvSpPr>
        <p:spPr>
          <a:noFill/>
        </p:spPr>
        <p:txBody>
          <a:bodyPr/>
          <a:lstStyle>
            <a:lvl1pPr defTabSz="958850" eaLnBrk="0" hangingPunct="0">
              <a:defRPr sz="4400">
                <a:solidFill>
                  <a:srgbClr val="003D70"/>
                </a:solidFill>
                <a:latin typeface="Arial" charset="0"/>
              </a:defRPr>
            </a:lvl1pPr>
            <a:lvl2pPr marL="742950" indent="-285750" defTabSz="958850" eaLnBrk="0" hangingPunct="0">
              <a:defRPr sz="4400">
                <a:solidFill>
                  <a:srgbClr val="003D70"/>
                </a:solidFill>
                <a:latin typeface="Arial" charset="0"/>
              </a:defRPr>
            </a:lvl2pPr>
            <a:lvl3pPr marL="1143000" indent="-228600" defTabSz="958850" eaLnBrk="0" hangingPunct="0">
              <a:defRPr sz="4400">
                <a:solidFill>
                  <a:srgbClr val="003D70"/>
                </a:solidFill>
                <a:latin typeface="Arial" charset="0"/>
              </a:defRPr>
            </a:lvl3pPr>
            <a:lvl4pPr marL="1600200" indent="-228600" defTabSz="958850" eaLnBrk="0" hangingPunct="0">
              <a:defRPr sz="4400">
                <a:solidFill>
                  <a:srgbClr val="003D70"/>
                </a:solidFill>
                <a:latin typeface="Arial" charset="0"/>
              </a:defRPr>
            </a:lvl4pPr>
            <a:lvl5pPr marL="2057400" indent="-228600" defTabSz="958850" eaLnBrk="0" hangingPunct="0">
              <a:defRPr sz="4400">
                <a:solidFill>
                  <a:srgbClr val="003D70"/>
                </a:solidFill>
                <a:latin typeface="Arial" charset="0"/>
              </a:defRPr>
            </a:lvl5pPr>
            <a:lvl6pPr marL="2514600" indent="-228600" algn="ctr" defTabSz="958850" eaLnBrk="0" fontAlgn="base" hangingPunct="0">
              <a:spcBef>
                <a:spcPct val="0"/>
              </a:spcBef>
              <a:spcAft>
                <a:spcPct val="0"/>
              </a:spcAft>
              <a:defRPr sz="4400">
                <a:solidFill>
                  <a:srgbClr val="003D70"/>
                </a:solidFill>
                <a:latin typeface="Arial" charset="0"/>
              </a:defRPr>
            </a:lvl6pPr>
            <a:lvl7pPr marL="2971800" indent="-228600" algn="ctr" defTabSz="958850" eaLnBrk="0" fontAlgn="base" hangingPunct="0">
              <a:spcBef>
                <a:spcPct val="0"/>
              </a:spcBef>
              <a:spcAft>
                <a:spcPct val="0"/>
              </a:spcAft>
              <a:defRPr sz="4400">
                <a:solidFill>
                  <a:srgbClr val="003D70"/>
                </a:solidFill>
                <a:latin typeface="Arial" charset="0"/>
              </a:defRPr>
            </a:lvl7pPr>
            <a:lvl8pPr marL="3429000" indent="-228600" algn="ctr" defTabSz="958850" eaLnBrk="0" fontAlgn="base" hangingPunct="0">
              <a:spcBef>
                <a:spcPct val="0"/>
              </a:spcBef>
              <a:spcAft>
                <a:spcPct val="0"/>
              </a:spcAft>
              <a:defRPr sz="4400">
                <a:solidFill>
                  <a:srgbClr val="003D70"/>
                </a:solidFill>
                <a:latin typeface="Arial" charset="0"/>
              </a:defRPr>
            </a:lvl8pPr>
            <a:lvl9pPr marL="3886200" indent="-228600" algn="ctr" defTabSz="958850" eaLnBrk="0" fontAlgn="base" hangingPunct="0">
              <a:spcBef>
                <a:spcPct val="0"/>
              </a:spcBef>
              <a:spcAft>
                <a:spcPct val="0"/>
              </a:spcAft>
              <a:defRPr sz="4400">
                <a:solidFill>
                  <a:srgbClr val="003D70"/>
                </a:solidFill>
                <a:latin typeface="Arial" charset="0"/>
              </a:defRPr>
            </a:lvl9pPr>
          </a:lstStyle>
          <a:p>
            <a:fld id="{5F75D610-0C49-4A66-B949-63A9EA70EE94}" type="slidenum">
              <a:rPr lang="en-US" sz="1300" smtClean="0">
                <a:solidFill>
                  <a:schemeClr val="tx1"/>
                </a:solidFill>
                <a:latin typeface="Times New Roman" pitchFamily="18" charset="0"/>
              </a:rPr>
              <a:pPr/>
              <a:t>26</a:t>
            </a:fld>
            <a:endParaRPr lang="en-US" sz="1300" smtClean="0">
              <a:solidFill>
                <a:schemeClr val="tx1"/>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58850" eaLnBrk="0" hangingPunct="0">
              <a:defRPr sz="4400">
                <a:solidFill>
                  <a:srgbClr val="003D70"/>
                </a:solidFill>
                <a:latin typeface="Arial" charset="0"/>
              </a:defRPr>
            </a:lvl1pPr>
            <a:lvl2pPr marL="742950" indent="-285750" defTabSz="958850" eaLnBrk="0" hangingPunct="0">
              <a:defRPr sz="4400">
                <a:solidFill>
                  <a:srgbClr val="003D70"/>
                </a:solidFill>
                <a:latin typeface="Arial" charset="0"/>
              </a:defRPr>
            </a:lvl2pPr>
            <a:lvl3pPr marL="1143000" indent="-228600" defTabSz="958850" eaLnBrk="0" hangingPunct="0">
              <a:defRPr sz="4400">
                <a:solidFill>
                  <a:srgbClr val="003D70"/>
                </a:solidFill>
                <a:latin typeface="Arial" charset="0"/>
              </a:defRPr>
            </a:lvl3pPr>
            <a:lvl4pPr marL="1600200" indent="-228600" defTabSz="958850" eaLnBrk="0" hangingPunct="0">
              <a:defRPr sz="4400">
                <a:solidFill>
                  <a:srgbClr val="003D70"/>
                </a:solidFill>
                <a:latin typeface="Arial" charset="0"/>
              </a:defRPr>
            </a:lvl4pPr>
            <a:lvl5pPr marL="2057400" indent="-228600" defTabSz="958850" eaLnBrk="0" hangingPunct="0">
              <a:defRPr sz="4400">
                <a:solidFill>
                  <a:srgbClr val="003D70"/>
                </a:solidFill>
                <a:latin typeface="Arial" charset="0"/>
              </a:defRPr>
            </a:lvl5pPr>
            <a:lvl6pPr marL="2514600" indent="-228600" algn="ctr" defTabSz="958850" eaLnBrk="0" fontAlgn="base" hangingPunct="0">
              <a:spcBef>
                <a:spcPct val="0"/>
              </a:spcBef>
              <a:spcAft>
                <a:spcPct val="0"/>
              </a:spcAft>
              <a:defRPr sz="4400">
                <a:solidFill>
                  <a:srgbClr val="003D70"/>
                </a:solidFill>
                <a:latin typeface="Arial" charset="0"/>
              </a:defRPr>
            </a:lvl6pPr>
            <a:lvl7pPr marL="2971800" indent="-228600" algn="ctr" defTabSz="958850" eaLnBrk="0" fontAlgn="base" hangingPunct="0">
              <a:spcBef>
                <a:spcPct val="0"/>
              </a:spcBef>
              <a:spcAft>
                <a:spcPct val="0"/>
              </a:spcAft>
              <a:defRPr sz="4400">
                <a:solidFill>
                  <a:srgbClr val="003D70"/>
                </a:solidFill>
                <a:latin typeface="Arial" charset="0"/>
              </a:defRPr>
            </a:lvl7pPr>
            <a:lvl8pPr marL="3429000" indent="-228600" algn="ctr" defTabSz="958850" eaLnBrk="0" fontAlgn="base" hangingPunct="0">
              <a:spcBef>
                <a:spcPct val="0"/>
              </a:spcBef>
              <a:spcAft>
                <a:spcPct val="0"/>
              </a:spcAft>
              <a:defRPr sz="4400">
                <a:solidFill>
                  <a:srgbClr val="003D70"/>
                </a:solidFill>
                <a:latin typeface="Arial" charset="0"/>
              </a:defRPr>
            </a:lvl8pPr>
            <a:lvl9pPr marL="3886200" indent="-228600" algn="ctr" defTabSz="958850" eaLnBrk="0" fontAlgn="base" hangingPunct="0">
              <a:spcBef>
                <a:spcPct val="0"/>
              </a:spcBef>
              <a:spcAft>
                <a:spcPct val="0"/>
              </a:spcAft>
              <a:defRPr sz="4400">
                <a:solidFill>
                  <a:srgbClr val="003D70"/>
                </a:solidFill>
                <a:latin typeface="Arial" charset="0"/>
              </a:defRPr>
            </a:lvl9pPr>
          </a:lstStyle>
          <a:p>
            <a:fld id="{9D466D7B-C282-43E2-A88A-97FBA5A4F5EB}" type="slidenum">
              <a:rPr lang="en-US" sz="1300" smtClean="0">
                <a:solidFill>
                  <a:schemeClr val="tx1"/>
                </a:solidFill>
                <a:latin typeface="Times New Roman" pitchFamily="18" charset="0"/>
              </a:rPr>
              <a:pPr/>
              <a:t>3</a:t>
            </a:fld>
            <a:endParaRPr lang="en-US" sz="1300" smtClean="0">
              <a:solidFill>
                <a:schemeClr val="tx1"/>
              </a:solidFill>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smtClean="0"/>
          </a:p>
        </p:txBody>
      </p:sp>
      <p:sp>
        <p:nvSpPr>
          <p:cNvPr id="48132" name="Slide Number Placeholder 3"/>
          <p:cNvSpPr>
            <a:spLocks noGrp="1"/>
          </p:cNvSpPr>
          <p:nvPr>
            <p:ph type="sldNum" sz="quarter" idx="5"/>
          </p:nvPr>
        </p:nvSpPr>
        <p:spPr>
          <a:noFill/>
        </p:spPr>
        <p:txBody>
          <a:bodyPr/>
          <a:lstStyle>
            <a:lvl1pPr defTabSz="958850" eaLnBrk="0" hangingPunct="0">
              <a:defRPr sz="4400">
                <a:solidFill>
                  <a:srgbClr val="003D70"/>
                </a:solidFill>
                <a:latin typeface="Arial" charset="0"/>
              </a:defRPr>
            </a:lvl1pPr>
            <a:lvl2pPr marL="742950" indent="-285750" defTabSz="958850" eaLnBrk="0" hangingPunct="0">
              <a:defRPr sz="4400">
                <a:solidFill>
                  <a:srgbClr val="003D70"/>
                </a:solidFill>
                <a:latin typeface="Arial" charset="0"/>
              </a:defRPr>
            </a:lvl2pPr>
            <a:lvl3pPr marL="1143000" indent="-228600" defTabSz="958850" eaLnBrk="0" hangingPunct="0">
              <a:defRPr sz="4400">
                <a:solidFill>
                  <a:srgbClr val="003D70"/>
                </a:solidFill>
                <a:latin typeface="Arial" charset="0"/>
              </a:defRPr>
            </a:lvl3pPr>
            <a:lvl4pPr marL="1600200" indent="-228600" defTabSz="958850" eaLnBrk="0" hangingPunct="0">
              <a:defRPr sz="4400">
                <a:solidFill>
                  <a:srgbClr val="003D70"/>
                </a:solidFill>
                <a:latin typeface="Arial" charset="0"/>
              </a:defRPr>
            </a:lvl4pPr>
            <a:lvl5pPr marL="2057400" indent="-228600" defTabSz="958850" eaLnBrk="0" hangingPunct="0">
              <a:defRPr sz="4400">
                <a:solidFill>
                  <a:srgbClr val="003D70"/>
                </a:solidFill>
                <a:latin typeface="Arial" charset="0"/>
              </a:defRPr>
            </a:lvl5pPr>
            <a:lvl6pPr marL="2514600" indent="-228600" algn="ctr" defTabSz="958850" eaLnBrk="0" fontAlgn="base" hangingPunct="0">
              <a:spcBef>
                <a:spcPct val="0"/>
              </a:spcBef>
              <a:spcAft>
                <a:spcPct val="0"/>
              </a:spcAft>
              <a:defRPr sz="4400">
                <a:solidFill>
                  <a:srgbClr val="003D70"/>
                </a:solidFill>
                <a:latin typeface="Arial" charset="0"/>
              </a:defRPr>
            </a:lvl6pPr>
            <a:lvl7pPr marL="2971800" indent="-228600" algn="ctr" defTabSz="958850" eaLnBrk="0" fontAlgn="base" hangingPunct="0">
              <a:spcBef>
                <a:spcPct val="0"/>
              </a:spcBef>
              <a:spcAft>
                <a:spcPct val="0"/>
              </a:spcAft>
              <a:defRPr sz="4400">
                <a:solidFill>
                  <a:srgbClr val="003D70"/>
                </a:solidFill>
                <a:latin typeface="Arial" charset="0"/>
              </a:defRPr>
            </a:lvl7pPr>
            <a:lvl8pPr marL="3429000" indent="-228600" algn="ctr" defTabSz="958850" eaLnBrk="0" fontAlgn="base" hangingPunct="0">
              <a:spcBef>
                <a:spcPct val="0"/>
              </a:spcBef>
              <a:spcAft>
                <a:spcPct val="0"/>
              </a:spcAft>
              <a:defRPr sz="4400">
                <a:solidFill>
                  <a:srgbClr val="003D70"/>
                </a:solidFill>
                <a:latin typeface="Arial" charset="0"/>
              </a:defRPr>
            </a:lvl8pPr>
            <a:lvl9pPr marL="3886200" indent="-228600" algn="ctr" defTabSz="958850" eaLnBrk="0" fontAlgn="base" hangingPunct="0">
              <a:spcBef>
                <a:spcPct val="0"/>
              </a:spcBef>
              <a:spcAft>
                <a:spcPct val="0"/>
              </a:spcAft>
              <a:defRPr sz="4400">
                <a:solidFill>
                  <a:srgbClr val="003D70"/>
                </a:solidFill>
                <a:latin typeface="Arial" charset="0"/>
              </a:defRPr>
            </a:lvl9pPr>
          </a:lstStyle>
          <a:p>
            <a:fld id="{3FBE87E1-D292-4A76-BC40-D26DD569E371}" type="slidenum">
              <a:rPr lang="en-US" sz="1300" smtClean="0">
                <a:solidFill>
                  <a:schemeClr val="tx1"/>
                </a:solidFill>
                <a:latin typeface="Times New Roman" pitchFamily="18" charset="0"/>
              </a:rPr>
              <a:pPr/>
              <a:t>25</a:t>
            </a:fld>
            <a:endParaRPr lang="en-US" sz="1300" smtClean="0">
              <a:solidFill>
                <a:schemeClr val="tx1"/>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5179B-1600-46DD-95CF-7ABF30028642}" type="slidenum">
              <a:rPr lang="en-US"/>
              <a:pPr>
                <a:defRPr/>
              </a:pPr>
              <a:t>‹#›</a:t>
            </a:fld>
            <a:endParaRPr lang="en-US"/>
          </a:p>
        </p:txBody>
      </p:sp>
    </p:spTree>
    <p:extLst>
      <p:ext uri="{BB962C8B-B14F-4D97-AF65-F5344CB8AC3E}">
        <p14:creationId xmlns:p14="http://schemas.microsoft.com/office/powerpoint/2010/main" val="4204729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54284-72AF-4D6E-B4BE-3EB9BCC85F09}" type="slidenum">
              <a:rPr lang="en-US"/>
              <a:pPr>
                <a:defRPr/>
              </a:pPr>
              <a:t>‹#›</a:t>
            </a:fld>
            <a:endParaRPr lang="en-US"/>
          </a:p>
        </p:txBody>
      </p:sp>
    </p:spTree>
    <p:extLst>
      <p:ext uri="{BB962C8B-B14F-4D97-AF65-F5344CB8AC3E}">
        <p14:creationId xmlns:p14="http://schemas.microsoft.com/office/powerpoint/2010/main" val="913610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FE148-F125-454B-9E9C-407AB42E7194}" type="slidenum">
              <a:rPr lang="en-US"/>
              <a:pPr>
                <a:defRPr/>
              </a:pPr>
              <a:t>‹#›</a:t>
            </a:fld>
            <a:endParaRPr lang="en-US"/>
          </a:p>
        </p:txBody>
      </p:sp>
    </p:spTree>
    <p:extLst>
      <p:ext uri="{BB962C8B-B14F-4D97-AF65-F5344CB8AC3E}">
        <p14:creationId xmlns:p14="http://schemas.microsoft.com/office/powerpoint/2010/main" val="655052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5F76E9-F1CB-4FC6-A8D5-6BDCBFF03D50}" type="slidenum">
              <a:rPr lang="en-US"/>
              <a:pPr>
                <a:defRPr/>
              </a:pPr>
              <a:t>‹#›</a:t>
            </a:fld>
            <a:endParaRPr lang="en-US"/>
          </a:p>
        </p:txBody>
      </p:sp>
    </p:spTree>
    <p:extLst>
      <p:ext uri="{BB962C8B-B14F-4D97-AF65-F5344CB8AC3E}">
        <p14:creationId xmlns:p14="http://schemas.microsoft.com/office/powerpoint/2010/main" val="90724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55AC5-C184-46E8-9A00-6F24628F6481}" type="slidenum">
              <a:rPr lang="en-US"/>
              <a:pPr>
                <a:defRPr/>
              </a:pPr>
              <a:t>‹#›</a:t>
            </a:fld>
            <a:endParaRPr lang="en-US"/>
          </a:p>
        </p:txBody>
      </p:sp>
    </p:spTree>
    <p:extLst>
      <p:ext uri="{BB962C8B-B14F-4D97-AF65-F5344CB8AC3E}">
        <p14:creationId xmlns:p14="http://schemas.microsoft.com/office/powerpoint/2010/main" val="260416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5DF5C7-818F-43BD-897E-637EBB918104}" type="slidenum">
              <a:rPr lang="en-US"/>
              <a:pPr>
                <a:defRPr/>
              </a:pPr>
              <a:t>‹#›</a:t>
            </a:fld>
            <a:endParaRPr lang="en-US"/>
          </a:p>
        </p:txBody>
      </p:sp>
    </p:spTree>
    <p:extLst>
      <p:ext uri="{BB962C8B-B14F-4D97-AF65-F5344CB8AC3E}">
        <p14:creationId xmlns:p14="http://schemas.microsoft.com/office/powerpoint/2010/main" val="150217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4AB697-3D0B-49A6-B8A9-E00477A84374}" type="slidenum">
              <a:rPr lang="en-US"/>
              <a:pPr>
                <a:defRPr/>
              </a:pPr>
              <a:t>‹#›</a:t>
            </a:fld>
            <a:endParaRPr lang="en-US"/>
          </a:p>
        </p:txBody>
      </p:sp>
    </p:spTree>
    <p:extLst>
      <p:ext uri="{BB962C8B-B14F-4D97-AF65-F5344CB8AC3E}">
        <p14:creationId xmlns:p14="http://schemas.microsoft.com/office/powerpoint/2010/main" val="158335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C3D4D0-06CE-4724-8FBB-6CD9EEF04C38}" type="slidenum">
              <a:rPr lang="en-US"/>
              <a:pPr>
                <a:defRPr/>
              </a:pPr>
              <a:t>‹#›</a:t>
            </a:fld>
            <a:endParaRPr lang="en-US"/>
          </a:p>
        </p:txBody>
      </p:sp>
    </p:spTree>
    <p:extLst>
      <p:ext uri="{BB962C8B-B14F-4D97-AF65-F5344CB8AC3E}">
        <p14:creationId xmlns:p14="http://schemas.microsoft.com/office/powerpoint/2010/main" val="2005046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11D831-EB1D-4FF6-8F0F-81C11B78B740}" type="slidenum">
              <a:rPr lang="en-US"/>
              <a:pPr>
                <a:defRPr/>
              </a:pPr>
              <a:t>‹#›</a:t>
            </a:fld>
            <a:endParaRPr lang="en-US"/>
          </a:p>
        </p:txBody>
      </p:sp>
    </p:spTree>
    <p:extLst>
      <p:ext uri="{BB962C8B-B14F-4D97-AF65-F5344CB8AC3E}">
        <p14:creationId xmlns:p14="http://schemas.microsoft.com/office/powerpoint/2010/main" val="1106293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61914D-4045-40CA-82D4-BF8D40349216}" type="slidenum">
              <a:rPr lang="en-US"/>
              <a:pPr>
                <a:defRPr/>
              </a:pPr>
              <a:t>‹#›</a:t>
            </a:fld>
            <a:endParaRPr lang="en-US"/>
          </a:p>
        </p:txBody>
      </p:sp>
    </p:spTree>
    <p:extLst>
      <p:ext uri="{BB962C8B-B14F-4D97-AF65-F5344CB8AC3E}">
        <p14:creationId xmlns:p14="http://schemas.microsoft.com/office/powerpoint/2010/main" val="120519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898F61-5CEA-4322-9BD6-EFE6983C2904}" type="slidenum">
              <a:rPr lang="en-US"/>
              <a:pPr>
                <a:defRPr/>
              </a:pPr>
              <a:t>‹#›</a:t>
            </a:fld>
            <a:endParaRPr lang="en-US"/>
          </a:p>
        </p:txBody>
      </p:sp>
    </p:spTree>
    <p:extLst>
      <p:ext uri="{BB962C8B-B14F-4D97-AF65-F5344CB8AC3E}">
        <p14:creationId xmlns:p14="http://schemas.microsoft.com/office/powerpoint/2010/main" val="2926199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C99CB-CF0C-4392-A48D-9ECBCA7DED11}" type="slidenum">
              <a:rPr lang="en-US"/>
              <a:pPr>
                <a:defRPr/>
              </a:pPr>
              <a:t>‹#›</a:t>
            </a:fld>
            <a:endParaRPr lang="en-US"/>
          </a:p>
        </p:txBody>
      </p:sp>
    </p:spTree>
    <p:extLst>
      <p:ext uri="{BB962C8B-B14F-4D97-AF65-F5344CB8AC3E}">
        <p14:creationId xmlns:p14="http://schemas.microsoft.com/office/powerpoint/2010/main" val="222792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pitchFamily="34" charset="0"/>
              </a:defRPr>
            </a:lvl1pPr>
          </a:lstStyle>
          <a:p>
            <a:pPr>
              <a:defRPr/>
            </a:pPr>
            <a:endParaRPr lang="en-US"/>
          </a:p>
        </p:txBody>
      </p:sp>
      <p:sp>
        <p:nvSpPr>
          <p:cNvPr id="2867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pPr>
              <a:defRPr/>
            </a:pPr>
            <a:endParaRPr lang="en-US"/>
          </a:p>
        </p:txBody>
      </p:sp>
      <p:sp>
        <p:nvSpPr>
          <p:cNvPr id="286726" name="Rectangle 6"/>
          <p:cNvSpPr>
            <a:spLocks noGrp="1" noChangeArrowheads="1"/>
          </p:cNvSpPr>
          <p:nvPr>
            <p:ph type="sldNum" sz="quarter" idx="4"/>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latin typeface="Arial" pitchFamily="34" charset="0"/>
              </a:defRPr>
            </a:lvl1pPr>
          </a:lstStyle>
          <a:p>
            <a:pPr>
              <a:defRPr/>
            </a:pPr>
            <a:fld id="{1B56CBF1-5DB7-4E92-995B-0E8C028CD5EC}" type="slidenum">
              <a:rPr lang="en-US"/>
              <a:pPr>
                <a:defRPr/>
              </a:pPr>
              <a:t>‹#›</a:t>
            </a:fld>
            <a:endParaRPr lang="en-US"/>
          </a:p>
        </p:txBody>
      </p:sp>
      <p:sp>
        <p:nvSpPr>
          <p:cNvPr id="1031" name="Rectangle 7"/>
          <p:cNvSpPr>
            <a:spLocks noChangeArrowheads="1"/>
          </p:cNvSpPr>
          <p:nvPr userDrawn="1"/>
        </p:nvSpPr>
        <p:spPr bwMode="auto">
          <a:xfrm>
            <a:off x="4114800" y="6477000"/>
            <a:ext cx="990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200" b="1"/>
          </a:p>
        </p:txBody>
      </p:sp>
      <p:sp>
        <p:nvSpPr>
          <p:cNvPr id="1032" name="Line 8"/>
          <p:cNvSpPr>
            <a:spLocks noChangeShapeType="1"/>
          </p:cNvSpPr>
          <p:nvPr userDrawn="1"/>
        </p:nvSpPr>
        <p:spPr bwMode="auto">
          <a:xfrm>
            <a:off x="228600" y="914400"/>
            <a:ext cx="8763000" cy="0"/>
          </a:xfrm>
          <a:prstGeom prst="line">
            <a:avLst/>
          </a:prstGeom>
          <a:noFill/>
          <a:ln w="19050">
            <a:solidFill>
              <a:srgbClr val="003D7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33" name="Picture 1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8600" y="6324600"/>
            <a:ext cx="1295400" cy="412750"/>
          </a:xfrm>
          <a:prstGeom prst="rect">
            <a:avLst/>
          </a:prstGeom>
          <a:noFill/>
          <a:ln w="15875">
            <a:solidFill>
              <a:srgbClr val="003D7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lvl1pPr algn="ctr" rtl="0" eaLnBrk="0" fontAlgn="base" hangingPunct="0">
        <a:spcBef>
          <a:spcPct val="0"/>
        </a:spcBef>
        <a:spcAft>
          <a:spcPct val="0"/>
        </a:spcAft>
        <a:defRPr sz="4400">
          <a:solidFill>
            <a:srgbClr val="003D70"/>
          </a:solidFill>
          <a:latin typeface="+mj-lt"/>
          <a:ea typeface="+mj-ea"/>
          <a:cs typeface="+mj-cs"/>
        </a:defRPr>
      </a:lvl1pPr>
      <a:lvl2pPr algn="ctr" rtl="0" eaLnBrk="0" fontAlgn="base" hangingPunct="0">
        <a:spcBef>
          <a:spcPct val="0"/>
        </a:spcBef>
        <a:spcAft>
          <a:spcPct val="0"/>
        </a:spcAft>
        <a:defRPr sz="4400">
          <a:solidFill>
            <a:srgbClr val="003D70"/>
          </a:solidFill>
          <a:latin typeface="Arial" pitchFamily="34" charset="0"/>
        </a:defRPr>
      </a:lvl2pPr>
      <a:lvl3pPr algn="ctr" rtl="0" eaLnBrk="0" fontAlgn="base" hangingPunct="0">
        <a:spcBef>
          <a:spcPct val="0"/>
        </a:spcBef>
        <a:spcAft>
          <a:spcPct val="0"/>
        </a:spcAft>
        <a:defRPr sz="4400">
          <a:solidFill>
            <a:srgbClr val="003D70"/>
          </a:solidFill>
          <a:latin typeface="Arial" pitchFamily="34" charset="0"/>
        </a:defRPr>
      </a:lvl3pPr>
      <a:lvl4pPr algn="ctr" rtl="0" eaLnBrk="0" fontAlgn="base" hangingPunct="0">
        <a:spcBef>
          <a:spcPct val="0"/>
        </a:spcBef>
        <a:spcAft>
          <a:spcPct val="0"/>
        </a:spcAft>
        <a:defRPr sz="4400">
          <a:solidFill>
            <a:srgbClr val="003D70"/>
          </a:solidFill>
          <a:latin typeface="Arial" pitchFamily="34" charset="0"/>
        </a:defRPr>
      </a:lvl4pPr>
      <a:lvl5pPr algn="ctr" rtl="0" eaLnBrk="0" fontAlgn="base" hangingPunct="0">
        <a:spcBef>
          <a:spcPct val="0"/>
        </a:spcBef>
        <a:spcAft>
          <a:spcPct val="0"/>
        </a:spcAft>
        <a:defRPr sz="4400">
          <a:solidFill>
            <a:srgbClr val="003D70"/>
          </a:solidFill>
          <a:latin typeface="Arial" pitchFamily="34" charset="0"/>
        </a:defRPr>
      </a:lvl5pPr>
      <a:lvl6pPr marL="457200" algn="ctr" rtl="0" fontAlgn="base">
        <a:spcBef>
          <a:spcPct val="0"/>
        </a:spcBef>
        <a:spcAft>
          <a:spcPct val="0"/>
        </a:spcAft>
        <a:defRPr sz="4400">
          <a:solidFill>
            <a:srgbClr val="003D70"/>
          </a:solidFill>
          <a:latin typeface="Arial" pitchFamily="34" charset="0"/>
        </a:defRPr>
      </a:lvl6pPr>
      <a:lvl7pPr marL="914400" algn="ctr" rtl="0" fontAlgn="base">
        <a:spcBef>
          <a:spcPct val="0"/>
        </a:spcBef>
        <a:spcAft>
          <a:spcPct val="0"/>
        </a:spcAft>
        <a:defRPr sz="4400">
          <a:solidFill>
            <a:srgbClr val="003D70"/>
          </a:solidFill>
          <a:latin typeface="Arial" pitchFamily="34" charset="0"/>
        </a:defRPr>
      </a:lvl7pPr>
      <a:lvl8pPr marL="1371600" algn="ctr" rtl="0" fontAlgn="base">
        <a:spcBef>
          <a:spcPct val="0"/>
        </a:spcBef>
        <a:spcAft>
          <a:spcPct val="0"/>
        </a:spcAft>
        <a:defRPr sz="4400">
          <a:solidFill>
            <a:srgbClr val="003D70"/>
          </a:solidFill>
          <a:latin typeface="Arial" pitchFamily="34" charset="0"/>
        </a:defRPr>
      </a:lvl8pPr>
      <a:lvl9pPr marL="1828800" algn="ctr" rtl="0" fontAlgn="base">
        <a:spcBef>
          <a:spcPct val="0"/>
        </a:spcBef>
        <a:spcAft>
          <a:spcPct val="0"/>
        </a:spcAft>
        <a:defRPr sz="4400">
          <a:solidFill>
            <a:srgbClr val="003D70"/>
          </a:solidFill>
          <a:latin typeface="Arial" pitchFamily="34" charset="0"/>
        </a:defRPr>
      </a:lvl9pPr>
    </p:titleStyle>
    <p:bodyStyle>
      <a:lvl1pPr marL="342900" indent="-342900" algn="l" rtl="0" eaLnBrk="0" fontAlgn="base" hangingPunct="0">
        <a:spcBef>
          <a:spcPct val="20000"/>
        </a:spcBef>
        <a:spcAft>
          <a:spcPct val="0"/>
        </a:spcAft>
        <a:buClr>
          <a:srgbClr val="003D70"/>
        </a:buClr>
        <a:buChar char="•"/>
        <a:defRPr sz="3200">
          <a:solidFill>
            <a:srgbClr val="003D70"/>
          </a:solidFill>
          <a:latin typeface="+mn-lt"/>
          <a:ea typeface="+mn-ea"/>
          <a:cs typeface="+mn-cs"/>
        </a:defRPr>
      </a:lvl1pPr>
      <a:lvl2pPr marL="742950" indent="-285750" algn="l" rtl="0" eaLnBrk="0" fontAlgn="base" hangingPunct="0">
        <a:spcBef>
          <a:spcPct val="20000"/>
        </a:spcBef>
        <a:spcAft>
          <a:spcPct val="0"/>
        </a:spcAft>
        <a:buClr>
          <a:srgbClr val="003D70"/>
        </a:buClr>
        <a:buChar char="•"/>
        <a:defRPr sz="2800">
          <a:solidFill>
            <a:srgbClr val="003D70"/>
          </a:solidFill>
          <a:latin typeface="+mn-lt"/>
        </a:defRPr>
      </a:lvl2pPr>
      <a:lvl3pPr marL="1143000" indent="-228600" algn="l" rtl="0" eaLnBrk="0" fontAlgn="base" hangingPunct="0">
        <a:spcBef>
          <a:spcPct val="20000"/>
        </a:spcBef>
        <a:spcAft>
          <a:spcPct val="0"/>
        </a:spcAft>
        <a:buClr>
          <a:srgbClr val="003D70"/>
        </a:buClr>
        <a:buChar char="•"/>
        <a:defRPr sz="2400">
          <a:solidFill>
            <a:srgbClr val="003D70"/>
          </a:solidFill>
          <a:latin typeface="+mn-lt"/>
        </a:defRPr>
      </a:lvl3pPr>
      <a:lvl4pPr marL="1600200" indent="-228600" algn="l" rtl="0" eaLnBrk="0" fontAlgn="base" hangingPunct="0">
        <a:spcBef>
          <a:spcPct val="20000"/>
        </a:spcBef>
        <a:spcAft>
          <a:spcPct val="0"/>
        </a:spcAft>
        <a:buClr>
          <a:srgbClr val="003D70"/>
        </a:buClr>
        <a:buChar char="•"/>
        <a:defRPr sz="2000">
          <a:solidFill>
            <a:srgbClr val="003D70"/>
          </a:solidFill>
          <a:latin typeface="+mn-lt"/>
        </a:defRPr>
      </a:lvl4pPr>
      <a:lvl5pPr marL="2057400" indent="-228600" algn="l" rtl="0" eaLnBrk="0" fontAlgn="base" hangingPunct="0">
        <a:spcBef>
          <a:spcPct val="20000"/>
        </a:spcBef>
        <a:spcAft>
          <a:spcPct val="0"/>
        </a:spcAft>
        <a:buClr>
          <a:srgbClr val="003D70"/>
        </a:buClr>
        <a:buChar char="•"/>
        <a:defRPr sz="2000">
          <a:solidFill>
            <a:srgbClr val="003D70"/>
          </a:solidFill>
          <a:latin typeface="+mn-lt"/>
        </a:defRPr>
      </a:lvl5pPr>
      <a:lvl6pPr marL="2514600" indent="-228600" algn="l" rtl="0" fontAlgn="base">
        <a:spcBef>
          <a:spcPct val="20000"/>
        </a:spcBef>
        <a:spcAft>
          <a:spcPct val="0"/>
        </a:spcAft>
        <a:buClr>
          <a:srgbClr val="003D70"/>
        </a:buClr>
        <a:buChar char="•"/>
        <a:defRPr sz="2000">
          <a:solidFill>
            <a:srgbClr val="003D70"/>
          </a:solidFill>
          <a:latin typeface="+mn-lt"/>
        </a:defRPr>
      </a:lvl6pPr>
      <a:lvl7pPr marL="2971800" indent="-228600" algn="l" rtl="0" fontAlgn="base">
        <a:spcBef>
          <a:spcPct val="20000"/>
        </a:spcBef>
        <a:spcAft>
          <a:spcPct val="0"/>
        </a:spcAft>
        <a:buClr>
          <a:srgbClr val="003D70"/>
        </a:buClr>
        <a:buChar char="•"/>
        <a:defRPr sz="2000">
          <a:solidFill>
            <a:srgbClr val="003D70"/>
          </a:solidFill>
          <a:latin typeface="+mn-lt"/>
        </a:defRPr>
      </a:lvl7pPr>
      <a:lvl8pPr marL="3429000" indent="-228600" algn="l" rtl="0" fontAlgn="base">
        <a:spcBef>
          <a:spcPct val="20000"/>
        </a:spcBef>
        <a:spcAft>
          <a:spcPct val="0"/>
        </a:spcAft>
        <a:buClr>
          <a:srgbClr val="003D70"/>
        </a:buClr>
        <a:buChar char="•"/>
        <a:defRPr sz="2000">
          <a:solidFill>
            <a:srgbClr val="003D70"/>
          </a:solidFill>
          <a:latin typeface="+mn-lt"/>
        </a:defRPr>
      </a:lvl8pPr>
      <a:lvl9pPr marL="3886200" indent="-228600" algn="l" rtl="0" fontAlgn="base">
        <a:spcBef>
          <a:spcPct val="20000"/>
        </a:spcBef>
        <a:spcAft>
          <a:spcPct val="0"/>
        </a:spcAft>
        <a:buClr>
          <a:srgbClr val="003D70"/>
        </a:buClr>
        <a:buChar char="•"/>
        <a:defRPr sz="2000">
          <a:solidFill>
            <a:srgbClr val="003D7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emisstar.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1143000"/>
            <a:ext cx="8382000" cy="1295400"/>
          </a:xfrm>
        </p:spPr>
        <p:txBody>
          <a:bodyPr/>
          <a:lstStyle/>
          <a:p>
            <a:pPr eaLnBrk="1" hangingPunct="1">
              <a:lnSpc>
                <a:spcPct val="80000"/>
              </a:lnSpc>
            </a:pPr>
            <a:r>
              <a:rPr lang="en-US" sz="4700" b="1" dirty="0" smtClean="0"/>
              <a:t/>
            </a:r>
            <a:br>
              <a:rPr lang="en-US" sz="4700" b="1" dirty="0" smtClean="0"/>
            </a:br>
            <a:r>
              <a:rPr lang="en-US" sz="4700" b="1" dirty="0" smtClean="0"/>
              <a:t/>
            </a:r>
            <a:br>
              <a:rPr lang="en-US" sz="4700" b="1" dirty="0" smtClean="0"/>
            </a:br>
            <a:r>
              <a:rPr lang="en-US" sz="4600" dirty="0" smtClean="0"/>
              <a:t>PEMS Testing – Applications and Lessons Learned</a:t>
            </a:r>
            <a:r>
              <a:rPr lang="en-US" sz="5700" b="1" dirty="0" smtClean="0"/>
              <a:t/>
            </a:r>
            <a:br>
              <a:rPr lang="en-US" sz="5700" b="1" dirty="0" smtClean="0"/>
            </a:br>
            <a:r>
              <a:rPr lang="en-US" sz="4700" b="1" dirty="0" smtClean="0"/>
              <a:t/>
            </a:r>
            <a:br>
              <a:rPr lang="en-US" sz="4700" b="1" dirty="0" smtClean="0"/>
            </a:br>
            <a:r>
              <a:rPr lang="en-US" sz="4700" b="1" dirty="0" smtClean="0"/>
              <a:t/>
            </a:r>
            <a:br>
              <a:rPr lang="en-US" sz="4700" b="1" dirty="0" smtClean="0"/>
            </a:br>
            <a:endParaRPr lang="en-US" sz="3200" b="1" dirty="0" smtClean="0">
              <a:solidFill>
                <a:srgbClr val="000000"/>
              </a:solidFill>
              <a:cs typeface="Times New Roman" pitchFamily="18" charset="0"/>
            </a:endParaRPr>
          </a:p>
        </p:txBody>
      </p:sp>
      <p:sp>
        <p:nvSpPr>
          <p:cNvPr id="2051" name="Rectangle 3"/>
          <p:cNvSpPr>
            <a:spLocks noGrp="1" noChangeArrowheads="1"/>
          </p:cNvSpPr>
          <p:nvPr>
            <p:ph type="subTitle" idx="1"/>
          </p:nvPr>
        </p:nvSpPr>
        <p:spPr>
          <a:xfrm>
            <a:off x="342900" y="2133600"/>
            <a:ext cx="8458200" cy="2590800"/>
          </a:xfrm>
        </p:spPr>
        <p:txBody>
          <a:bodyPr/>
          <a:lstStyle/>
          <a:p>
            <a:pPr eaLnBrk="1" hangingPunct="1">
              <a:lnSpc>
                <a:spcPct val="60000"/>
              </a:lnSpc>
            </a:pPr>
            <a:endParaRPr lang="en-US" sz="2400" dirty="0" smtClean="0">
              <a:cs typeface="Times New Roman" pitchFamily="18" charset="0"/>
            </a:endParaRPr>
          </a:p>
          <a:p>
            <a:pPr eaLnBrk="1" hangingPunct="1">
              <a:lnSpc>
                <a:spcPct val="80000"/>
              </a:lnSpc>
            </a:pPr>
            <a:r>
              <a:rPr lang="en-US" sz="3600" dirty="0" smtClean="0">
                <a:cs typeface="Times New Roman" pitchFamily="18" charset="0"/>
              </a:rPr>
              <a:t>2012 PEMS Conference and Workshop</a:t>
            </a:r>
          </a:p>
          <a:p>
            <a:pPr eaLnBrk="1" hangingPunct="1">
              <a:lnSpc>
                <a:spcPct val="80000"/>
              </a:lnSpc>
            </a:pPr>
            <a:endParaRPr lang="en-US" sz="1400" dirty="0" smtClean="0">
              <a:cs typeface="Times New Roman" pitchFamily="18" charset="0"/>
            </a:endParaRPr>
          </a:p>
          <a:p>
            <a:pPr eaLnBrk="1" hangingPunct="1">
              <a:lnSpc>
                <a:spcPct val="80000"/>
              </a:lnSpc>
            </a:pPr>
            <a:r>
              <a:rPr lang="en-US" sz="3000" dirty="0" smtClean="0">
                <a:cs typeface="Times New Roman" pitchFamily="18" charset="0"/>
              </a:rPr>
              <a:t>March 29</a:t>
            </a:r>
            <a:r>
              <a:rPr lang="en-US" sz="3000" baseline="30000" dirty="0" smtClean="0">
                <a:cs typeface="Times New Roman" pitchFamily="18" charset="0"/>
              </a:rPr>
              <a:t>th</a:t>
            </a:r>
            <a:r>
              <a:rPr lang="en-US" sz="3000" dirty="0" smtClean="0">
                <a:cs typeface="Times New Roman" pitchFamily="18" charset="0"/>
              </a:rPr>
              <a:t>, 2012</a:t>
            </a:r>
          </a:p>
          <a:p>
            <a:pPr eaLnBrk="1" hangingPunct="1">
              <a:lnSpc>
                <a:spcPct val="80000"/>
              </a:lnSpc>
            </a:pPr>
            <a:endParaRPr lang="en-US" sz="1600" dirty="0" smtClean="0">
              <a:cs typeface="Times New Roman" pitchFamily="18" charset="0"/>
            </a:endParaRPr>
          </a:p>
          <a:p>
            <a:pPr eaLnBrk="1" hangingPunct="1">
              <a:lnSpc>
                <a:spcPct val="80000"/>
              </a:lnSpc>
            </a:pPr>
            <a:r>
              <a:rPr lang="en-US" sz="3000" dirty="0" smtClean="0">
                <a:cs typeface="Times New Roman" pitchFamily="18" charset="0"/>
              </a:rPr>
              <a:t>CE-CERT, Riverside, California</a:t>
            </a:r>
            <a:endParaRPr lang="en-US" sz="3000" dirty="0" smtClean="0"/>
          </a:p>
          <a:p>
            <a:pPr lvl="1" algn="l" eaLnBrk="1" hangingPunct="1">
              <a:lnSpc>
                <a:spcPct val="70000"/>
              </a:lnSpc>
            </a:pPr>
            <a:r>
              <a:rPr lang="en-US" dirty="0" smtClean="0"/>
              <a:t>						</a:t>
            </a:r>
          </a:p>
          <a:p>
            <a:pPr lvl="1" algn="l" eaLnBrk="1" hangingPunct="1">
              <a:lnSpc>
                <a:spcPct val="70000"/>
              </a:lnSpc>
            </a:pPr>
            <a:r>
              <a:rPr lang="en-US" sz="2500" dirty="0"/>
              <a:t>	</a:t>
            </a:r>
            <a:r>
              <a:rPr lang="en-US" sz="2500" dirty="0" smtClean="0"/>
              <a:t>				</a:t>
            </a:r>
          </a:p>
          <a:p>
            <a:pPr lvl="1" algn="l" eaLnBrk="1" hangingPunct="1">
              <a:lnSpc>
                <a:spcPct val="70000"/>
              </a:lnSpc>
            </a:pPr>
            <a:r>
              <a:rPr lang="en-US" sz="2500" dirty="0"/>
              <a:t>	</a:t>
            </a:r>
            <a:r>
              <a:rPr lang="en-US" sz="2500" dirty="0" smtClean="0"/>
              <a:t>				Michael Block</a:t>
            </a:r>
          </a:p>
          <a:p>
            <a:pPr lvl="1" algn="l" eaLnBrk="1" hangingPunct="1">
              <a:lnSpc>
                <a:spcPct val="70000"/>
              </a:lnSpc>
            </a:pPr>
            <a:r>
              <a:rPr lang="en-US" sz="2500" dirty="0"/>
              <a:t>	</a:t>
            </a:r>
            <a:r>
              <a:rPr lang="en-US" sz="2500" dirty="0" smtClean="0"/>
              <a:t>				Saeed Abolhasani</a:t>
            </a:r>
          </a:p>
          <a:p>
            <a:pPr lvl="1" algn="l" eaLnBrk="1" hangingPunct="1">
              <a:lnSpc>
                <a:spcPct val="70000"/>
              </a:lnSpc>
            </a:pPr>
            <a:r>
              <a:rPr lang="en-US" sz="2500" dirty="0" smtClean="0"/>
              <a:t>					Filippo Toscano</a:t>
            </a:r>
          </a:p>
          <a:p>
            <a:pPr lvl="1" algn="l" eaLnBrk="1" hangingPunct="1">
              <a:lnSpc>
                <a:spcPct val="70000"/>
              </a:lnSpc>
            </a:pPr>
            <a:r>
              <a:rPr lang="en-US" sz="2500" dirty="0" smtClean="0"/>
              <a:t>					Eric Persson</a:t>
            </a:r>
          </a:p>
        </p:txBody>
      </p:sp>
      <p:sp>
        <p:nvSpPr>
          <p:cNvPr id="2052" name="Text Box 18"/>
          <p:cNvSpPr txBox="1">
            <a:spLocks noChangeArrowheads="1"/>
          </p:cNvSpPr>
          <p:nvPr/>
        </p:nvSpPr>
        <p:spPr bwMode="auto">
          <a:xfrm>
            <a:off x="533400" y="61722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l" eaLnBrk="1" hangingPunct="1">
              <a:spcBef>
                <a:spcPct val="50000"/>
              </a:spcBef>
            </a:pPr>
            <a:endParaRPr lang="en-US" sz="1800">
              <a:solidFill>
                <a:schemeClr val="tx1"/>
              </a:solidFill>
            </a:endParaRPr>
          </a:p>
        </p:txBody>
      </p:sp>
      <p:pic>
        <p:nvPicPr>
          <p:cNvPr id="205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4" name="Text Box 20"/>
          <p:cNvSpPr txBox="1">
            <a:spLocks noChangeArrowheads="1"/>
          </p:cNvSpPr>
          <p:nvPr/>
        </p:nvSpPr>
        <p:spPr bwMode="auto">
          <a:xfrm>
            <a:off x="609600" y="60960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l" eaLnBrk="1" hangingPunct="1">
              <a:spcBef>
                <a:spcPct val="50000"/>
              </a:spcBef>
            </a:pPr>
            <a:endParaRPr lang="en-US" sz="1800">
              <a:solidFill>
                <a:schemeClr val="tx1"/>
              </a:solidFill>
            </a:endParaRPr>
          </a:p>
        </p:txBody>
      </p:sp>
      <p:pic>
        <p:nvPicPr>
          <p:cNvPr id="2055"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8140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715962"/>
          </a:xfrm>
        </p:spPr>
        <p:txBody>
          <a:bodyPr/>
          <a:lstStyle/>
          <a:p>
            <a:pPr eaLnBrk="1" hangingPunct="1"/>
            <a:r>
              <a:rPr lang="en-US" smtClean="0"/>
              <a:t>EcoPower - RTG Testing </a:t>
            </a:r>
          </a:p>
        </p:txBody>
      </p:sp>
      <p:sp>
        <p:nvSpPr>
          <p:cNvPr id="12291"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03C133DA-AF88-4D75-A7DA-A944A3324523}" type="slidenum">
              <a:rPr lang="en-US" sz="1000" smtClean="0">
                <a:solidFill>
                  <a:schemeClr val="tx1"/>
                </a:solidFill>
              </a:rPr>
              <a:pPr eaLnBrk="1" hangingPunct="1"/>
              <a:t>10</a:t>
            </a:fld>
            <a:endParaRPr lang="en-US" sz="1000" smtClean="0">
              <a:solidFill>
                <a:schemeClr val="tx1"/>
              </a:solidFill>
            </a:endParaRPr>
          </a:p>
        </p:txBody>
      </p:sp>
      <p:pic>
        <p:nvPicPr>
          <p:cNvPr id="12292" name="Picture 6"/>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990600"/>
            <a:ext cx="4724400" cy="24288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229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624263"/>
            <a:ext cx="5114925" cy="291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457200" y="152400"/>
            <a:ext cx="8458200" cy="715963"/>
          </a:xfrm>
        </p:spPr>
        <p:txBody>
          <a:bodyPr/>
          <a:lstStyle/>
          <a:p>
            <a:pPr eaLnBrk="1" hangingPunct="1"/>
            <a:r>
              <a:rPr lang="en-US" dirty="0" smtClean="0"/>
              <a:t>EcoPower – </a:t>
            </a:r>
            <a:r>
              <a:rPr lang="en-US" sz="4000" dirty="0" smtClean="0"/>
              <a:t>PEMS Instrumentation</a:t>
            </a:r>
          </a:p>
        </p:txBody>
      </p:sp>
      <p:sp>
        <p:nvSpPr>
          <p:cNvPr id="17411"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A796BD76-975E-4596-9790-A0FD1456EBE2}" type="slidenum">
              <a:rPr lang="en-US" sz="1000">
                <a:solidFill>
                  <a:schemeClr val="tx1"/>
                </a:solidFill>
              </a:rPr>
              <a:pPr algn="r" eaLnBrk="1" hangingPunct="1"/>
              <a:t>11</a:t>
            </a:fld>
            <a:endParaRPr lang="en-US" sz="1000">
              <a:solidFill>
                <a:schemeClr val="tx1"/>
              </a:solidFill>
            </a:endParaRPr>
          </a:p>
        </p:txBody>
      </p:sp>
      <p:sp>
        <p:nvSpPr>
          <p:cNvPr id="17412" name="Content Placeholder 2"/>
          <p:cNvSpPr>
            <a:spLocks/>
          </p:cNvSpPr>
          <p:nvPr/>
        </p:nvSpPr>
        <p:spPr bwMode="auto">
          <a:xfrm>
            <a:off x="457200" y="9906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150000"/>
              </a:lnSpc>
              <a:spcBef>
                <a:spcPct val="20000"/>
              </a:spcBef>
              <a:buClr>
                <a:srgbClr val="003D70"/>
              </a:buClr>
              <a:buFontTx/>
              <a:buChar char="•"/>
            </a:pPr>
            <a:r>
              <a:rPr lang="en-US" sz="4000" dirty="0"/>
              <a:t>SEMTECH DS </a:t>
            </a:r>
          </a:p>
          <a:p>
            <a:pPr marL="342900" indent="-342900" algn="l">
              <a:lnSpc>
                <a:spcPct val="150000"/>
              </a:lnSpc>
              <a:spcBef>
                <a:spcPct val="20000"/>
              </a:spcBef>
              <a:buClr>
                <a:srgbClr val="003D70"/>
              </a:buClr>
              <a:buFontTx/>
              <a:buChar char="•"/>
            </a:pPr>
            <a:r>
              <a:rPr lang="en-US" sz="4000" dirty="0"/>
              <a:t>AVL 494 PM PEMS</a:t>
            </a:r>
          </a:p>
          <a:p>
            <a:pPr marL="342900" indent="-342900" algn="l">
              <a:lnSpc>
                <a:spcPct val="150000"/>
              </a:lnSpc>
              <a:spcBef>
                <a:spcPct val="20000"/>
              </a:spcBef>
              <a:buClr>
                <a:srgbClr val="003D70"/>
              </a:buClr>
              <a:buFontTx/>
              <a:buChar char="•"/>
            </a:pPr>
            <a:r>
              <a:rPr lang="en-US" sz="4000" dirty="0"/>
              <a:t>Kral fuel flow meter – onboard fuel flow measurement, temperature </a:t>
            </a:r>
            <a:r>
              <a:rPr lang="en-US" sz="4000" dirty="0" smtClean="0"/>
              <a:t>compensated (*)</a:t>
            </a:r>
            <a:endParaRPr lang="en-US" sz="4000" dirty="0"/>
          </a:p>
        </p:txBody>
      </p:sp>
      <p:sp>
        <p:nvSpPr>
          <p:cNvPr id="2" name="TextBox 1"/>
          <p:cNvSpPr txBox="1"/>
          <p:nvPr/>
        </p:nvSpPr>
        <p:spPr>
          <a:xfrm>
            <a:off x="4347949" y="6050027"/>
            <a:ext cx="3962400" cy="523220"/>
          </a:xfrm>
          <a:prstGeom prst="rect">
            <a:avLst/>
          </a:prstGeom>
          <a:noFill/>
        </p:spPr>
        <p:txBody>
          <a:bodyPr wrap="square" rtlCol="0">
            <a:spAutoFit/>
          </a:bodyPr>
          <a:lstStyle/>
          <a:p>
            <a:r>
              <a:rPr lang="en-US" sz="2800" b="1" dirty="0" smtClean="0"/>
              <a:t>* </a:t>
            </a:r>
            <a:r>
              <a:rPr lang="en-US" sz="2400" dirty="0" smtClean="0"/>
              <a:t>40</a:t>
            </a:r>
            <a:r>
              <a:rPr lang="en-US" sz="2800" b="1" dirty="0" smtClean="0"/>
              <a:t> </a:t>
            </a:r>
            <a:r>
              <a:rPr lang="en-US" sz="2400" dirty="0" smtClean="0"/>
              <a:t>CFR §86.345-79 </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457200" y="152400"/>
            <a:ext cx="8229600" cy="715963"/>
          </a:xfrm>
        </p:spPr>
        <p:txBody>
          <a:bodyPr/>
          <a:lstStyle/>
          <a:p>
            <a:pPr eaLnBrk="1" hangingPunct="1"/>
            <a:r>
              <a:rPr lang="en-US" dirty="0" smtClean="0"/>
              <a:t>EcoPower – Test Cycles - </a:t>
            </a:r>
            <a:r>
              <a:rPr lang="en-US" sz="4000" dirty="0" smtClean="0"/>
              <a:t>1</a:t>
            </a:r>
          </a:p>
        </p:txBody>
      </p:sp>
      <p:sp>
        <p:nvSpPr>
          <p:cNvPr id="13315"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47A227FF-3094-4CDB-BB0B-EBF3A236C12E}" type="slidenum">
              <a:rPr lang="en-US" sz="1000">
                <a:solidFill>
                  <a:schemeClr val="tx1"/>
                </a:solidFill>
              </a:rPr>
              <a:pPr algn="r" eaLnBrk="1" hangingPunct="1"/>
              <a:t>12</a:t>
            </a:fld>
            <a:endParaRPr lang="en-US" sz="1000">
              <a:solidFill>
                <a:schemeClr val="tx1"/>
              </a:solidFill>
            </a:endParaRPr>
          </a:p>
        </p:txBody>
      </p:sp>
      <p:sp>
        <p:nvSpPr>
          <p:cNvPr id="49158" name="Content Placeholder 2"/>
          <p:cNvSpPr>
            <a:spLocks/>
          </p:cNvSpPr>
          <p:nvPr/>
        </p:nvSpPr>
        <p:spPr bwMode="auto">
          <a:xfrm>
            <a:off x="452438" y="1066800"/>
            <a:ext cx="8229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150000"/>
              </a:lnSpc>
              <a:spcBef>
                <a:spcPct val="20000"/>
              </a:spcBef>
              <a:buClr>
                <a:srgbClr val="003D70"/>
              </a:buClr>
              <a:buFontTx/>
              <a:buChar char="•"/>
              <a:defRPr/>
            </a:pPr>
            <a:r>
              <a:rPr lang="en-US" sz="4000" u="sng" dirty="0">
                <a:solidFill>
                  <a:srgbClr val="F06730"/>
                </a:solidFill>
              </a:rPr>
              <a:t>7.5 lifts per hour</a:t>
            </a:r>
            <a:r>
              <a:rPr lang="en-US" sz="4000" dirty="0"/>
              <a:t> followed by 20 min idle</a:t>
            </a:r>
          </a:p>
          <a:p>
            <a:pPr marL="342900" indent="-342900" algn="l">
              <a:lnSpc>
                <a:spcPct val="150000"/>
              </a:lnSpc>
              <a:spcBef>
                <a:spcPct val="20000"/>
              </a:spcBef>
              <a:buClr>
                <a:srgbClr val="003D70"/>
              </a:buClr>
              <a:buFontTx/>
              <a:buChar char="•"/>
              <a:defRPr/>
            </a:pPr>
            <a:r>
              <a:rPr lang="en-US" sz="4000" u="sng" dirty="0">
                <a:solidFill>
                  <a:srgbClr val="F06730"/>
                </a:solidFill>
              </a:rPr>
              <a:t>15 lifts per hour</a:t>
            </a:r>
            <a:r>
              <a:rPr lang="en-US" sz="4000" dirty="0"/>
              <a:t> followed by 20 min idle</a:t>
            </a:r>
          </a:p>
          <a:p>
            <a:pPr algn="l">
              <a:defRPr/>
            </a:pPr>
            <a:r>
              <a:rPr lang="en-US" sz="1700" u="sng" dirty="0" smtClean="0">
                <a:latin typeface="Arial"/>
              </a:rPr>
              <a:t>Study </a:t>
            </a:r>
            <a:r>
              <a:rPr lang="en-US" sz="1700" u="sng" dirty="0">
                <a:latin typeface="Arial"/>
              </a:rPr>
              <a:t>“Rubber tired Gantry (RTG) crane load factor study” </a:t>
            </a:r>
            <a:r>
              <a:rPr lang="en-US" sz="1700" u="sng" dirty="0" smtClean="0">
                <a:latin typeface="Arial"/>
              </a:rPr>
              <a:t>, </a:t>
            </a:r>
            <a:r>
              <a:rPr lang="en-US" sz="1700" u="sng" dirty="0" err="1" smtClean="0">
                <a:latin typeface="Arial"/>
              </a:rPr>
              <a:t>Starcrest</a:t>
            </a:r>
            <a:r>
              <a:rPr lang="en-US" sz="1700" u="sng" dirty="0" smtClean="0">
                <a:latin typeface="Arial"/>
              </a:rPr>
              <a:t>,</a:t>
            </a:r>
          </a:p>
          <a:p>
            <a:pPr algn="l">
              <a:defRPr/>
            </a:pPr>
            <a:r>
              <a:rPr lang="en-US" sz="1700" u="sng" dirty="0" smtClean="0">
                <a:latin typeface="Arial"/>
              </a:rPr>
              <a:t>POLA &amp; POLB, November </a:t>
            </a:r>
            <a:r>
              <a:rPr lang="en-US" sz="1700" u="sng" dirty="0">
                <a:latin typeface="Arial"/>
              </a:rPr>
              <a:t>2009:</a:t>
            </a:r>
          </a:p>
          <a:p>
            <a:pPr marL="285750" indent="-285750" algn="l">
              <a:buFont typeface="Arial" pitchFamily="34" charset="0"/>
              <a:buChar char="•"/>
              <a:defRPr/>
            </a:pPr>
            <a:r>
              <a:rPr lang="en-US" sz="1700" dirty="0">
                <a:latin typeface="Arial"/>
              </a:rPr>
              <a:t>Two RTG cranes were monitored in for a total of 751.5 hours.</a:t>
            </a:r>
          </a:p>
          <a:p>
            <a:pPr marL="285750" indent="-285750" algn="l">
              <a:buFont typeface="Arial" pitchFamily="34" charset="0"/>
              <a:buChar char="•"/>
              <a:defRPr/>
            </a:pPr>
            <a:r>
              <a:rPr lang="en-US" sz="1700" dirty="0">
                <a:latin typeface="Arial"/>
              </a:rPr>
              <a:t>During this time 7376 moves are reported for an average of 10 container moves per hour or 20 lifts if you count empty hoisting.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61914D-4045-40CA-82D4-BF8D40349216}" type="slidenum">
              <a:rPr lang="en-US" smtClean="0"/>
              <a:pPr>
                <a:defRPr/>
              </a:pPr>
              <a:t>13</a:t>
            </a:fld>
            <a:endParaRPr lang="en-US"/>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64776"/>
            <a:ext cx="5170676" cy="501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2238" y="141027"/>
            <a:ext cx="8001000" cy="769441"/>
          </a:xfrm>
          <a:prstGeom prst="rect">
            <a:avLst/>
          </a:prstGeom>
        </p:spPr>
        <p:txBody>
          <a:bodyPr wrap="square">
            <a:spAutoFit/>
          </a:bodyPr>
          <a:lstStyle/>
          <a:p>
            <a:r>
              <a:rPr lang="en-US" dirty="0" smtClean="0"/>
              <a:t>EcoPower – Test Cycles - </a:t>
            </a:r>
            <a:r>
              <a:rPr lang="en-US" sz="3600" dirty="0" smtClean="0"/>
              <a:t>2</a:t>
            </a:r>
            <a:endParaRPr lang="en-US" sz="4000" dirty="0"/>
          </a:p>
        </p:txBody>
      </p:sp>
    </p:spTree>
    <p:extLst>
      <p:ext uri="{BB962C8B-B14F-4D97-AF65-F5344CB8AC3E}">
        <p14:creationId xmlns:p14="http://schemas.microsoft.com/office/powerpoint/2010/main" val="2553589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457200" y="152400"/>
            <a:ext cx="8229600" cy="715963"/>
          </a:xfrm>
        </p:spPr>
        <p:txBody>
          <a:bodyPr/>
          <a:lstStyle/>
          <a:p>
            <a:pPr eaLnBrk="1" hangingPunct="1"/>
            <a:r>
              <a:rPr lang="en-US" dirty="0" smtClean="0"/>
              <a:t>EcoPower – Test Cycles - </a:t>
            </a:r>
            <a:r>
              <a:rPr lang="en-US" sz="3600" dirty="0" smtClean="0"/>
              <a:t>3</a:t>
            </a:r>
          </a:p>
        </p:txBody>
      </p:sp>
      <p:sp>
        <p:nvSpPr>
          <p:cNvPr id="14339"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C06CA2D2-8653-41A1-A758-C7CD5E4DCF78}" type="slidenum">
              <a:rPr lang="en-US" sz="1000">
                <a:solidFill>
                  <a:schemeClr val="tx1"/>
                </a:solidFill>
              </a:rPr>
              <a:pPr algn="r" eaLnBrk="1" hangingPunct="1"/>
              <a:t>14</a:t>
            </a:fld>
            <a:endParaRPr lang="en-US" sz="1000">
              <a:solidFill>
                <a:schemeClr val="tx1"/>
              </a:solidFill>
            </a:endParaRPr>
          </a:p>
        </p:txBody>
      </p:sp>
      <p:pic>
        <p:nvPicPr>
          <p:cNvPr id="143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5257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457200" y="152400"/>
            <a:ext cx="8229600" cy="715963"/>
          </a:xfrm>
        </p:spPr>
        <p:txBody>
          <a:bodyPr/>
          <a:lstStyle/>
          <a:p>
            <a:pPr eaLnBrk="1" hangingPunct="1"/>
            <a:r>
              <a:rPr lang="en-US" smtClean="0"/>
              <a:t>EcoPower – Test Cycles cont’d</a:t>
            </a:r>
          </a:p>
        </p:txBody>
      </p:sp>
      <p:sp>
        <p:nvSpPr>
          <p:cNvPr id="15363"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1E06485B-4DEE-4FB4-B020-D4FC1ECA92C1}" type="slidenum">
              <a:rPr lang="en-US" sz="1000">
                <a:solidFill>
                  <a:schemeClr val="tx1"/>
                </a:solidFill>
              </a:rPr>
              <a:pPr algn="r" eaLnBrk="1" hangingPunct="1"/>
              <a:t>15</a:t>
            </a:fld>
            <a:endParaRPr lang="en-US" sz="1000">
              <a:solidFill>
                <a:schemeClr val="tx1"/>
              </a:solidFill>
            </a:endParaRPr>
          </a:p>
        </p:txBody>
      </p:sp>
      <p:pic>
        <p:nvPicPr>
          <p:cNvPr id="153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90600"/>
            <a:ext cx="5562600" cy="573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507242" y="152400"/>
            <a:ext cx="8229600" cy="715963"/>
          </a:xfrm>
        </p:spPr>
        <p:txBody>
          <a:bodyPr/>
          <a:lstStyle/>
          <a:p>
            <a:pPr eaLnBrk="1" hangingPunct="1"/>
            <a:r>
              <a:rPr lang="en-US" dirty="0" smtClean="0"/>
              <a:t>EcoPower – Test Cycles - </a:t>
            </a:r>
            <a:r>
              <a:rPr lang="en-US" sz="3600" dirty="0" smtClean="0"/>
              <a:t>3</a:t>
            </a:r>
          </a:p>
        </p:txBody>
      </p:sp>
      <p:sp>
        <p:nvSpPr>
          <p:cNvPr id="16387"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64E5C707-5590-44A2-BBD5-01572C52A78D}" type="slidenum">
              <a:rPr lang="en-US" sz="1000">
                <a:solidFill>
                  <a:schemeClr val="tx1"/>
                </a:solidFill>
              </a:rPr>
              <a:pPr algn="r" eaLnBrk="1" hangingPunct="1"/>
              <a:t>16</a:t>
            </a:fld>
            <a:endParaRPr lang="en-US" sz="1000">
              <a:solidFill>
                <a:schemeClr val="tx1"/>
              </a:solidFill>
            </a:endParaRP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61" y="1219200"/>
            <a:ext cx="553850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102_1258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930525"/>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DSC04075_0.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452563"/>
            <a:ext cx="3048000" cy="24336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8436" name="Rectangle 2"/>
          <p:cNvSpPr>
            <a:spLocks noGrp="1" noChangeArrowheads="1"/>
          </p:cNvSpPr>
          <p:nvPr>
            <p:ph type="title"/>
          </p:nvPr>
        </p:nvSpPr>
        <p:spPr>
          <a:xfrm>
            <a:off x="457200" y="228600"/>
            <a:ext cx="8229600" cy="563563"/>
          </a:xfrm>
        </p:spPr>
        <p:txBody>
          <a:bodyPr/>
          <a:lstStyle/>
          <a:p>
            <a:pPr eaLnBrk="1" hangingPunct="1"/>
            <a:r>
              <a:rPr lang="en-US" smtClean="0"/>
              <a:t>MRCT/Ingram – </a:t>
            </a:r>
            <a:r>
              <a:rPr lang="en-US" sz="4000" smtClean="0"/>
              <a:t>Objectives</a:t>
            </a:r>
            <a:r>
              <a:rPr lang="en-US" smtClean="0"/>
              <a:t> </a:t>
            </a:r>
            <a:endParaRPr lang="en-US" sz="2400" b="1" i="1" smtClean="0"/>
          </a:p>
        </p:txBody>
      </p:sp>
      <p:sp>
        <p:nvSpPr>
          <p:cNvPr id="22531" name="Rectangle 3"/>
          <p:cNvSpPr>
            <a:spLocks noGrp="1" noChangeArrowheads="1"/>
          </p:cNvSpPr>
          <p:nvPr>
            <p:ph idx="1"/>
          </p:nvPr>
        </p:nvSpPr>
        <p:spPr>
          <a:xfrm>
            <a:off x="352425" y="895350"/>
            <a:ext cx="8893175" cy="5508625"/>
          </a:xfrm>
        </p:spPr>
        <p:txBody>
          <a:bodyPr/>
          <a:lstStyle/>
          <a:p>
            <a:pPr marL="0" indent="0" eaLnBrk="1" hangingPunct="1">
              <a:buFontTx/>
              <a:buNone/>
              <a:defRPr/>
            </a:pPr>
            <a:r>
              <a:rPr lang="en-US" sz="2400" dirty="0" smtClean="0"/>
              <a:t>Quantify the performance of a retrofitted DOC/CVS Kit</a:t>
            </a:r>
          </a:p>
          <a:p>
            <a:pPr marL="91440" indent="-91440" eaLnBrk="1" hangingPunct="1">
              <a:buFontTx/>
              <a:buNone/>
              <a:defRPr/>
            </a:pPr>
            <a:endParaRPr lang="en-US" sz="1000" dirty="0" smtClean="0"/>
          </a:p>
          <a:p>
            <a:pPr lvl="1" eaLnBrk="1" hangingPunct="1">
              <a:buFontTx/>
              <a:buNone/>
              <a:defRPr/>
            </a:pPr>
            <a:endParaRPr lang="en-US" sz="1100" dirty="0" smtClean="0"/>
          </a:p>
        </p:txBody>
      </p:sp>
      <p:pic>
        <p:nvPicPr>
          <p:cNvPr id="18438" name="Picture 4" descr="IMG_5130_0.tmp"/>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52563"/>
            <a:ext cx="3810000" cy="2057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8229600" cy="715963"/>
          </a:xfrm>
        </p:spPr>
        <p:txBody>
          <a:bodyPr/>
          <a:lstStyle/>
          <a:p>
            <a:pPr eaLnBrk="1" hangingPunct="1"/>
            <a:r>
              <a:rPr lang="en-US" smtClean="0"/>
              <a:t>MRCT/Ingram – </a:t>
            </a:r>
            <a:r>
              <a:rPr lang="en-US" sz="4000" smtClean="0"/>
              <a:t>Application</a:t>
            </a:r>
            <a:r>
              <a:rPr lang="en-US" smtClean="0"/>
              <a:t> </a:t>
            </a:r>
            <a:br>
              <a:rPr lang="en-US" smtClean="0"/>
            </a:br>
            <a:endParaRPr lang="en-US" sz="2400" b="1" i="1" smtClean="0"/>
          </a:p>
        </p:txBody>
      </p:sp>
      <p:sp>
        <p:nvSpPr>
          <p:cNvPr id="19459" name="Rectangle 3"/>
          <p:cNvSpPr>
            <a:spLocks noGrp="1" noChangeArrowheads="1"/>
          </p:cNvSpPr>
          <p:nvPr>
            <p:ph idx="1"/>
          </p:nvPr>
        </p:nvSpPr>
        <p:spPr>
          <a:xfrm>
            <a:off x="352425" y="1066800"/>
            <a:ext cx="5834063" cy="3870325"/>
          </a:xfrm>
        </p:spPr>
        <p:txBody>
          <a:bodyPr/>
          <a:lstStyle/>
          <a:p>
            <a:pPr eaLnBrk="1" hangingPunct="1">
              <a:buFontTx/>
              <a:buNone/>
            </a:pPr>
            <a:r>
              <a:rPr lang="en-US" sz="2800" smtClean="0"/>
              <a:t>Test Vessel and Engine</a:t>
            </a:r>
          </a:p>
          <a:p>
            <a:pPr lvl="1" eaLnBrk="1" hangingPunct="1">
              <a:lnSpc>
                <a:spcPct val="150000"/>
              </a:lnSpc>
            </a:pPr>
            <a:r>
              <a:rPr lang="en-US" sz="2400" smtClean="0"/>
              <a:t>James F. Neal</a:t>
            </a:r>
          </a:p>
          <a:p>
            <a:pPr lvl="1" eaLnBrk="1" hangingPunct="1">
              <a:lnSpc>
                <a:spcPct val="150000"/>
              </a:lnSpc>
            </a:pPr>
            <a:r>
              <a:rPr lang="en-US" sz="2400" smtClean="0"/>
              <a:t>Newly overhauled push-boat</a:t>
            </a:r>
          </a:p>
          <a:p>
            <a:pPr lvl="1" eaLnBrk="1" hangingPunct="1">
              <a:lnSpc>
                <a:spcPct val="150000"/>
              </a:lnSpc>
            </a:pPr>
            <a:r>
              <a:rPr lang="en-US" sz="2400" smtClean="0"/>
              <a:t>Two EMD 12V-710 engines</a:t>
            </a:r>
          </a:p>
          <a:p>
            <a:pPr lvl="1" eaLnBrk="1" hangingPunct="1">
              <a:lnSpc>
                <a:spcPct val="150000"/>
              </a:lnSpc>
            </a:pPr>
            <a:r>
              <a:rPr lang="en-US" sz="2400" smtClean="0"/>
              <a:t>Rated at 3000 hp per engine</a:t>
            </a:r>
          </a:p>
          <a:p>
            <a:pPr lvl="1" eaLnBrk="1" hangingPunct="1">
              <a:lnSpc>
                <a:spcPct val="150000"/>
              </a:lnSpc>
            </a:pPr>
            <a:r>
              <a:rPr lang="en-US" sz="2400" smtClean="0"/>
              <a:t>710 in</a:t>
            </a:r>
            <a:r>
              <a:rPr lang="en-US" sz="2400" baseline="30000" smtClean="0"/>
              <a:t>3</a:t>
            </a:r>
            <a:r>
              <a:rPr lang="en-US" sz="2400" smtClean="0"/>
              <a:t>/cylinder</a:t>
            </a:r>
          </a:p>
          <a:p>
            <a:pPr lvl="1" eaLnBrk="1" hangingPunct="1">
              <a:lnSpc>
                <a:spcPct val="150000"/>
              </a:lnSpc>
            </a:pPr>
            <a:r>
              <a:rPr lang="en-US" sz="2400" smtClean="0"/>
              <a:t>Turbocharged</a:t>
            </a:r>
            <a:r>
              <a:rPr lang="en-US" sz="2400" baseline="30000" smtClean="0"/>
              <a:t> </a:t>
            </a:r>
          </a:p>
          <a:p>
            <a:pPr lvl="1" eaLnBrk="1" hangingPunct="1"/>
            <a:endParaRPr lang="en-US" sz="800" smtClean="0"/>
          </a:p>
          <a:p>
            <a:pPr lvl="1" eaLnBrk="1" hangingPunct="1">
              <a:buFontTx/>
              <a:buNone/>
            </a:pPr>
            <a:endParaRPr lang="en-US" sz="1100" smtClean="0"/>
          </a:p>
        </p:txBody>
      </p:sp>
      <p:pic>
        <p:nvPicPr>
          <p:cNvPr id="19460" name="Picture 3" descr="102_1258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1354138"/>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IMG_5169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3" y="3900488"/>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IMG_5128_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288" y="4037013"/>
            <a:ext cx="1828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152400"/>
            <a:ext cx="8229600" cy="715963"/>
          </a:xfrm>
        </p:spPr>
        <p:txBody>
          <a:bodyPr/>
          <a:lstStyle/>
          <a:p>
            <a:pPr eaLnBrk="1" hangingPunct="1"/>
            <a:r>
              <a:rPr lang="en-US" smtClean="0"/>
              <a:t>MRCT/Ingram - </a:t>
            </a:r>
            <a:r>
              <a:rPr lang="en-US" sz="4000" smtClean="0"/>
              <a:t>Instrumentation</a:t>
            </a:r>
            <a:r>
              <a:rPr lang="en-US" smtClean="0"/>
              <a:t> </a:t>
            </a:r>
            <a:endParaRPr lang="en-US" sz="2400" b="1" i="1" smtClean="0"/>
          </a:p>
        </p:txBody>
      </p:sp>
      <p:grpSp>
        <p:nvGrpSpPr>
          <p:cNvPr id="68610" name="Group 2"/>
          <p:cNvGrpSpPr>
            <a:grpSpLocks noChangeAspect="1"/>
          </p:cNvGrpSpPr>
          <p:nvPr/>
        </p:nvGrpSpPr>
        <p:grpSpPr bwMode="auto">
          <a:xfrm>
            <a:off x="1103313" y="1460310"/>
            <a:ext cx="7476190" cy="4941888"/>
            <a:chOff x="2160" y="1188"/>
            <a:chExt cx="10620" cy="7020"/>
          </a:xfrm>
        </p:grpSpPr>
        <p:sp>
          <p:nvSpPr>
            <p:cNvPr id="20485" name="Rectangle 3"/>
            <p:cNvSpPr>
              <a:spLocks noChangeArrowheads="1"/>
            </p:cNvSpPr>
            <p:nvPr/>
          </p:nvSpPr>
          <p:spPr bwMode="auto">
            <a:xfrm>
              <a:off x="2160" y="1188"/>
              <a:ext cx="10620" cy="7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6" name="AutoShape 4"/>
            <p:cNvSpPr>
              <a:spLocks noChangeArrowheads="1"/>
            </p:cNvSpPr>
            <p:nvPr/>
          </p:nvSpPr>
          <p:spPr bwMode="auto">
            <a:xfrm>
              <a:off x="8280" y="2448"/>
              <a:ext cx="1620" cy="1440"/>
            </a:xfrm>
            <a:prstGeom prst="can">
              <a:avLst>
                <a:gd name="adj" fmla="val 25000"/>
              </a:avLst>
            </a:prstGeom>
            <a:solidFill>
              <a:srgbClr val="FFFFFF"/>
            </a:solidFill>
            <a:ln w="9525">
              <a:solidFill>
                <a:srgbClr val="000000"/>
              </a:solidFill>
              <a:round/>
              <a:headEnd/>
              <a:tailEnd/>
            </a:ln>
          </p:spPr>
          <p:txBody>
            <a:bodyPr/>
            <a:lstStyle/>
            <a:p>
              <a:endParaRPr lang="en-US" sz="1200" b="1">
                <a:latin typeface="Times New Roman" pitchFamily="18" charset="0"/>
              </a:endParaRPr>
            </a:p>
            <a:p>
              <a:r>
                <a:rPr lang="en-US" sz="1200" b="1">
                  <a:latin typeface="Times New Roman" pitchFamily="18" charset="0"/>
                </a:rPr>
                <a:t>Exhaust</a:t>
              </a:r>
              <a:endParaRPr lang="en-US"/>
            </a:p>
          </p:txBody>
        </p:sp>
        <p:sp>
          <p:nvSpPr>
            <p:cNvPr id="20487" name="Rectangle 5"/>
            <p:cNvSpPr>
              <a:spLocks noChangeArrowheads="1"/>
            </p:cNvSpPr>
            <p:nvPr/>
          </p:nvSpPr>
          <p:spPr bwMode="auto">
            <a:xfrm>
              <a:off x="5220" y="5508"/>
              <a:ext cx="4680" cy="2341"/>
            </a:xfrm>
            <a:prstGeom prst="rect">
              <a:avLst/>
            </a:prstGeom>
            <a:solidFill>
              <a:srgbClr val="FFFF99"/>
            </a:solidFill>
            <a:ln w="9525">
              <a:solidFill>
                <a:srgbClr val="000000"/>
              </a:solidFill>
              <a:miter lim="800000"/>
              <a:headEnd/>
              <a:tailEnd/>
            </a:ln>
          </p:spPr>
          <p:txBody>
            <a:bodyPr/>
            <a:lstStyle/>
            <a:p>
              <a:endParaRPr lang="en-US" sz="1200" b="1">
                <a:latin typeface="Times New Roman" pitchFamily="18" charset="0"/>
              </a:endParaRPr>
            </a:p>
            <a:p>
              <a:r>
                <a:rPr lang="en-US" sz="1600" b="1">
                  <a:latin typeface="Times New Roman" pitchFamily="18" charset="0"/>
                </a:rPr>
                <a:t>Engine</a:t>
              </a:r>
              <a:endParaRPr lang="en-US"/>
            </a:p>
          </p:txBody>
        </p:sp>
        <p:sp>
          <p:nvSpPr>
            <p:cNvPr id="20488" name="AutoShape 6"/>
            <p:cNvSpPr>
              <a:spLocks noChangeArrowheads="1"/>
            </p:cNvSpPr>
            <p:nvPr/>
          </p:nvSpPr>
          <p:spPr bwMode="auto">
            <a:xfrm>
              <a:off x="8280" y="4248"/>
              <a:ext cx="1620" cy="1440"/>
            </a:xfrm>
            <a:prstGeom prst="can">
              <a:avLst>
                <a:gd name="adj" fmla="val 25000"/>
              </a:avLst>
            </a:prstGeom>
            <a:solidFill>
              <a:srgbClr val="FFFFFF"/>
            </a:solidFill>
            <a:ln w="9525">
              <a:solidFill>
                <a:srgbClr val="000000"/>
              </a:solidFill>
              <a:round/>
              <a:headEnd/>
              <a:tailEnd/>
            </a:ln>
          </p:spPr>
          <p:txBody>
            <a:bodyPr/>
            <a:lstStyle/>
            <a:p>
              <a:endParaRPr lang="en-US" sz="1200" b="1">
                <a:latin typeface="Times New Roman" pitchFamily="18" charset="0"/>
              </a:endParaRPr>
            </a:p>
            <a:p>
              <a:r>
                <a:rPr lang="en-US" sz="1200" b="1">
                  <a:latin typeface="Times New Roman" pitchFamily="18" charset="0"/>
                </a:rPr>
                <a:t>Exhaust</a:t>
              </a:r>
              <a:endParaRPr lang="en-US"/>
            </a:p>
          </p:txBody>
        </p:sp>
        <p:sp>
          <p:nvSpPr>
            <p:cNvPr id="20489" name="AutoShape 7"/>
            <p:cNvSpPr>
              <a:spLocks noChangeArrowheads="1"/>
            </p:cNvSpPr>
            <p:nvPr/>
          </p:nvSpPr>
          <p:spPr bwMode="auto">
            <a:xfrm>
              <a:off x="8280" y="3528"/>
              <a:ext cx="1620" cy="1080"/>
            </a:xfrm>
            <a:prstGeom prst="can">
              <a:avLst>
                <a:gd name="adj" fmla="val 25000"/>
              </a:avLst>
            </a:prstGeom>
            <a:solidFill>
              <a:srgbClr val="FF9900"/>
            </a:solidFill>
            <a:ln w="9525">
              <a:solidFill>
                <a:srgbClr val="000000"/>
              </a:solidFill>
              <a:round/>
              <a:headEnd/>
              <a:tailEnd/>
            </a:ln>
          </p:spPr>
          <p:txBody>
            <a:bodyPr/>
            <a:lstStyle/>
            <a:p>
              <a:r>
                <a:rPr lang="en-US" sz="1200" b="1">
                  <a:latin typeface="Times New Roman" pitchFamily="18" charset="0"/>
                </a:rPr>
                <a:t>XtrmCat™ DOC </a:t>
              </a:r>
              <a:endParaRPr lang="en-US"/>
            </a:p>
          </p:txBody>
        </p:sp>
        <p:sp>
          <p:nvSpPr>
            <p:cNvPr id="20490" name="Rectangle 8"/>
            <p:cNvSpPr>
              <a:spLocks noChangeArrowheads="1"/>
            </p:cNvSpPr>
            <p:nvPr/>
          </p:nvSpPr>
          <p:spPr bwMode="auto">
            <a:xfrm>
              <a:off x="2340" y="3528"/>
              <a:ext cx="2160" cy="1440"/>
            </a:xfrm>
            <a:prstGeom prst="rect">
              <a:avLst/>
            </a:prstGeom>
            <a:solidFill>
              <a:srgbClr val="FFFFFF"/>
            </a:solidFill>
            <a:ln w="9525">
              <a:solidFill>
                <a:srgbClr val="000000"/>
              </a:solidFill>
              <a:miter lim="800000"/>
              <a:headEnd/>
              <a:tailEnd/>
            </a:ln>
          </p:spPr>
          <p:txBody>
            <a:bodyPr tIns="182880" bIns="0"/>
            <a:lstStyle/>
            <a:p>
              <a:r>
                <a:rPr lang="en-US" sz="1200" b="1">
                  <a:latin typeface="Times New Roman" pitchFamily="18" charset="0"/>
                </a:rPr>
                <a:t>SEMTECH DS</a:t>
              </a:r>
            </a:p>
            <a:p>
              <a:r>
                <a:rPr lang="en-US" sz="1200" b="1">
                  <a:latin typeface="Times New Roman" pitchFamily="18" charset="0"/>
                </a:rPr>
                <a:t>NO</a:t>
              </a:r>
              <a:r>
                <a:rPr lang="en-US" sz="1200" b="1" baseline="-25000">
                  <a:latin typeface="Times New Roman" pitchFamily="18" charset="0"/>
                </a:rPr>
                <a:t>x</a:t>
              </a:r>
              <a:r>
                <a:rPr lang="en-US" sz="1200" b="1">
                  <a:latin typeface="Times New Roman" pitchFamily="18" charset="0"/>
                </a:rPr>
                <a:t>, CO, THC, CO</a:t>
              </a:r>
              <a:r>
                <a:rPr lang="en-US" sz="1200" b="1" baseline="-25000">
                  <a:latin typeface="Times New Roman" pitchFamily="18" charset="0"/>
                </a:rPr>
                <a:t>2</a:t>
              </a:r>
              <a:r>
                <a:rPr lang="en-US" sz="1200" b="1">
                  <a:latin typeface="Times New Roman" pitchFamily="18" charset="0"/>
                </a:rPr>
                <a:t>,</a:t>
              </a:r>
              <a:endParaRPr lang="en-US"/>
            </a:p>
          </p:txBody>
        </p:sp>
        <p:sp>
          <p:nvSpPr>
            <p:cNvPr id="20491" name="Rectangle 9"/>
            <p:cNvSpPr>
              <a:spLocks noChangeArrowheads="1"/>
            </p:cNvSpPr>
            <p:nvPr/>
          </p:nvSpPr>
          <p:spPr bwMode="auto">
            <a:xfrm>
              <a:off x="10440" y="3168"/>
              <a:ext cx="2160" cy="1800"/>
            </a:xfrm>
            <a:prstGeom prst="rect">
              <a:avLst/>
            </a:prstGeom>
            <a:solidFill>
              <a:srgbClr val="FFFFFF"/>
            </a:solidFill>
            <a:ln w="9525">
              <a:solidFill>
                <a:srgbClr val="000000"/>
              </a:solidFill>
              <a:miter lim="800000"/>
              <a:headEnd/>
              <a:tailEnd/>
            </a:ln>
          </p:spPr>
          <p:txBody>
            <a:bodyPr/>
            <a:lstStyle/>
            <a:p>
              <a:r>
                <a:rPr lang="en-US" sz="1200" b="1" i="1">
                  <a:solidFill>
                    <a:srgbClr val="FF0000"/>
                  </a:solidFill>
                  <a:latin typeface="Times New Roman" pitchFamily="18" charset="0"/>
                </a:rPr>
                <a:t>For testing configurations without XtrmCat™, DOC bricks were taken out</a:t>
              </a:r>
              <a:endParaRPr lang="en-US"/>
            </a:p>
          </p:txBody>
        </p:sp>
        <p:sp>
          <p:nvSpPr>
            <p:cNvPr id="20492" name="Rectangle 10"/>
            <p:cNvSpPr>
              <a:spLocks noChangeArrowheads="1"/>
            </p:cNvSpPr>
            <p:nvPr/>
          </p:nvSpPr>
          <p:spPr bwMode="auto">
            <a:xfrm>
              <a:off x="4860" y="3348"/>
              <a:ext cx="1440" cy="900"/>
            </a:xfrm>
            <a:prstGeom prst="rect">
              <a:avLst/>
            </a:prstGeom>
            <a:solidFill>
              <a:srgbClr val="FFFFFF"/>
            </a:solidFill>
            <a:ln w="9525">
              <a:solidFill>
                <a:srgbClr val="000000"/>
              </a:solidFill>
              <a:miter lim="800000"/>
              <a:headEnd/>
              <a:tailEnd/>
            </a:ln>
          </p:spPr>
          <p:txBody>
            <a:bodyPr/>
            <a:lstStyle/>
            <a:p>
              <a:r>
                <a:rPr lang="en-US" sz="1200" b="1">
                  <a:latin typeface="Times New Roman" pitchFamily="18" charset="0"/>
                </a:rPr>
                <a:t>Analog Input</a:t>
              </a:r>
              <a:endParaRPr lang="en-US"/>
            </a:p>
          </p:txBody>
        </p:sp>
        <p:sp>
          <p:nvSpPr>
            <p:cNvPr id="20493" name="Oval 11"/>
            <p:cNvSpPr>
              <a:spLocks noChangeArrowheads="1"/>
            </p:cNvSpPr>
            <p:nvPr/>
          </p:nvSpPr>
          <p:spPr bwMode="auto">
            <a:xfrm>
              <a:off x="8280" y="2808"/>
              <a:ext cx="180" cy="720"/>
            </a:xfrm>
            <a:prstGeom prst="ellipse">
              <a:avLst/>
            </a:prstGeom>
            <a:solidFill>
              <a:srgbClr val="FF0000"/>
            </a:solidFill>
            <a:ln w="9525">
              <a:solidFill>
                <a:srgbClr val="000000"/>
              </a:solidFill>
              <a:round/>
              <a:headEnd/>
              <a:tailEnd/>
            </a:ln>
          </p:spPr>
          <p:txBody>
            <a:bodyPr/>
            <a:lstStyle/>
            <a:p>
              <a:endParaRPr lang="en-US"/>
            </a:p>
          </p:txBody>
        </p:sp>
        <p:sp>
          <p:nvSpPr>
            <p:cNvPr id="20494" name="Line 12"/>
            <p:cNvSpPr>
              <a:spLocks noChangeShapeType="1"/>
            </p:cNvSpPr>
            <p:nvPr/>
          </p:nvSpPr>
          <p:spPr bwMode="auto">
            <a:xfrm flipH="1" flipV="1">
              <a:off x="2880" y="3168"/>
              <a:ext cx="540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
            <p:cNvSpPr>
              <a:spLocks noChangeShapeType="1"/>
            </p:cNvSpPr>
            <p:nvPr/>
          </p:nvSpPr>
          <p:spPr bwMode="auto">
            <a:xfrm>
              <a:off x="2880" y="3168"/>
              <a:ext cx="1"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6" name="Line 14"/>
            <p:cNvSpPr>
              <a:spLocks noChangeShapeType="1"/>
            </p:cNvSpPr>
            <p:nvPr/>
          </p:nvSpPr>
          <p:spPr bwMode="auto">
            <a:xfrm>
              <a:off x="9900" y="4067"/>
              <a:ext cx="540" cy="1"/>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7" name="Rectangle 15"/>
            <p:cNvSpPr>
              <a:spLocks noChangeArrowheads="1"/>
            </p:cNvSpPr>
            <p:nvPr/>
          </p:nvSpPr>
          <p:spPr bwMode="auto">
            <a:xfrm>
              <a:off x="5220" y="7129"/>
              <a:ext cx="1080" cy="540"/>
            </a:xfrm>
            <a:prstGeom prst="rect">
              <a:avLst/>
            </a:prstGeom>
            <a:solidFill>
              <a:srgbClr val="FFCC00"/>
            </a:solidFill>
            <a:ln w="9525">
              <a:solidFill>
                <a:srgbClr val="000000"/>
              </a:solidFill>
              <a:miter lim="800000"/>
              <a:headEnd/>
              <a:tailEnd/>
            </a:ln>
          </p:spPr>
          <p:txBody>
            <a:bodyPr tIns="73152"/>
            <a:lstStyle/>
            <a:p>
              <a:r>
                <a:rPr lang="en-US" sz="1200" b="1">
                  <a:latin typeface="Times New Roman" pitchFamily="18" charset="0"/>
                </a:rPr>
                <a:t>RPM</a:t>
              </a:r>
              <a:endParaRPr lang="en-US"/>
            </a:p>
          </p:txBody>
        </p:sp>
        <p:sp>
          <p:nvSpPr>
            <p:cNvPr id="20498" name="Rectangle 16"/>
            <p:cNvSpPr>
              <a:spLocks noChangeArrowheads="1"/>
            </p:cNvSpPr>
            <p:nvPr/>
          </p:nvSpPr>
          <p:spPr bwMode="auto">
            <a:xfrm>
              <a:off x="6840" y="7308"/>
              <a:ext cx="2160" cy="540"/>
            </a:xfrm>
            <a:prstGeom prst="rect">
              <a:avLst/>
            </a:prstGeom>
            <a:solidFill>
              <a:srgbClr val="FF0000"/>
            </a:solidFill>
            <a:ln w="9525">
              <a:solidFill>
                <a:srgbClr val="000000"/>
              </a:solidFill>
              <a:miter lim="800000"/>
              <a:headEnd/>
              <a:tailEnd/>
            </a:ln>
          </p:spPr>
          <p:txBody>
            <a:bodyPr tIns="73152"/>
            <a:lstStyle/>
            <a:p>
              <a:r>
                <a:rPr lang="en-US" sz="1200" b="1">
                  <a:latin typeface="Times New Roman" pitchFamily="18" charset="0"/>
                </a:rPr>
                <a:t>Engine Load</a:t>
              </a:r>
              <a:endParaRPr lang="en-US"/>
            </a:p>
          </p:txBody>
        </p:sp>
        <p:sp>
          <p:nvSpPr>
            <p:cNvPr id="20499" name="Line 17"/>
            <p:cNvSpPr>
              <a:spLocks noChangeShapeType="1"/>
            </p:cNvSpPr>
            <p:nvPr/>
          </p:nvSpPr>
          <p:spPr bwMode="auto">
            <a:xfrm flipH="1">
              <a:off x="3060" y="7394"/>
              <a:ext cx="2160" cy="1"/>
            </a:xfrm>
            <a:prstGeom prst="line">
              <a:avLst/>
            </a:prstGeom>
            <a:noFill/>
            <a:ln w="317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0" name="Line 18"/>
            <p:cNvSpPr>
              <a:spLocks noChangeShapeType="1"/>
            </p:cNvSpPr>
            <p:nvPr/>
          </p:nvSpPr>
          <p:spPr bwMode="auto">
            <a:xfrm flipH="1" flipV="1">
              <a:off x="3060" y="6408"/>
              <a:ext cx="1" cy="986"/>
            </a:xfrm>
            <a:prstGeom prst="line">
              <a:avLst/>
            </a:prstGeom>
            <a:noFill/>
            <a:ln w="317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1" name="Line 19"/>
            <p:cNvSpPr>
              <a:spLocks noChangeShapeType="1"/>
            </p:cNvSpPr>
            <p:nvPr/>
          </p:nvSpPr>
          <p:spPr bwMode="auto">
            <a:xfrm>
              <a:off x="7920" y="7848"/>
              <a:ext cx="0" cy="18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Line 20"/>
            <p:cNvSpPr>
              <a:spLocks noChangeShapeType="1"/>
            </p:cNvSpPr>
            <p:nvPr/>
          </p:nvSpPr>
          <p:spPr bwMode="auto">
            <a:xfrm flipH="1">
              <a:off x="4860" y="8028"/>
              <a:ext cx="3060"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3" name="Line 21"/>
            <p:cNvSpPr>
              <a:spLocks noChangeShapeType="1"/>
            </p:cNvSpPr>
            <p:nvPr/>
          </p:nvSpPr>
          <p:spPr bwMode="auto">
            <a:xfrm flipV="1">
              <a:off x="4860" y="4248"/>
              <a:ext cx="0" cy="3780"/>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4" name="Line 22"/>
            <p:cNvSpPr>
              <a:spLocks noChangeShapeType="1"/>
            </p:cNvSpPr>
            <p:nvPr/>
          </p:nvSpPr>
          <p:spPr bwMode="auto">
            <a:xfrm flipH="1" flipV="1">
              <a:off x="5656" y="4248"/>
              <a:ext cx="1" cy="2225"/>
            </a:xfrm>
            <a:prstGeom prst="line">
              <a:avLst/>
            </a:prstGeom>
            <a:noFill/>
            <a:ln w="317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5" name="Rectangle 23"/>
            <p:cNvSpPr>
              <a:spLocks noChangeArrowheads="1"/>
            </p:cNvSpPr>
            <p:nvPr/>
          </p:nvSpPr>
          <p:spPr bwMode="auto">
            <a:xfrm>
              <a:off x="3120" y="1368"/>
              <a:ext cx="2640" cy="1234"/>
            </a:xfrm>
            <a:prstGeom prst="rect">
              <a:avLst/>
            </a:prstGeom>
            <a:solidFill>
              <a:srgbClr val="FFFFFF"/>
            </a:solidFill>
            <a:ln w="9525">
              <a:solidFill>
                <a:srgbClr val="000000"/>
              </a:solidFill>
              <a:miter lim="800000"/>
              <a:headEnd/>
              <a:tailEnd/>
            </a:ln>
          </p:spPr>
          <p:txBody>
            <a:bodyPr tIns="109728"/>
            <a:lstStyle/>
            <a:p>
              <a:r>
                <a:rPr lang="en-US" sz="1200" b="1" dirty="0">
                  <a:latin typeface="Times New Roman" pitchFamily="18" charset="0"/>
                </a:rPr>
                <a:t>SEMTECH FPM-MPS</a:t>
              </a:r>
            </a:p>
            <a:p>
              <a:r>
                <a:rPr lang="en-US" sz="1200" b="1" dirty="0">
                  <a:latin typeface="Times New Roman" pitchFamily="18" charset="0"/>
                </a:rPr>
                <a:t>PM measurement </a:t>
              </a:r>
              <a:endParaRPr lang="en-US" dirty="0"/>
            </a:p>
          </p:txBody>
        </p:sp>
        <p:sp>
          <p:nvSpPr>
            <p:cNvPr id="20506" name="Line 24"/>
            <p:cNvSpPr>
              <a:spLocks noChangeShapeType="1"/>
            </p:cNvSpPr>
            <p:nvPr/>
          </p:nvSpPr>
          <p:spPr bwMode="auto">
            <a:xfrm flipH="1" flipV="1">
              <a:off x="5760" y="2088"/>
              <a:ext cx="108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7" name="Line 25"/>
            <p:cNvSpPr>
              <a:spLocks noChangeShapeType="1"/>
            </p:cNvSpPr>
            <p:nvPr/>
          </p:nvSpPr>
          <p:spPr bwMode="auto">
            <a:xfrm flipH="1">
              <a:off x="4500" y="3888"/>
              <a:ext cx="36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8" name="Rectangle 26"/>
            <p:cNvSpPr>
              <a:spLocks noChangeArrowheads="1"/>
            </p:cNvSpPr>
            <p:nvPr/>
          </p:nvSpPr>
          <p:spPr bwMode="auto">
            <a:xfrm>
              <a:off x="5220" y="6473"/>
              <a:ext cx="2160" cy="540"/>
            </a:xfrm>
            <a:prstGeom prst="rect">
              <a:avLst/>
            </a:prstGeom>
            <a:solidFill>
              <a:srgbClr val="00FF00"/>
            </a:solidFill>
            <a:ln w="9525">
              <a:solidFill>
                <a:srgbClr val="000000"/>
              </a:solidFill>
              <a:miter lim="800000"/>
              <a:headEnd/>
              <a:tailEnd/>
            </a:ln>
          </p:spPr>
          <p:txBody>
            <a:bodyPr tIns="73152"/>
            <a:lstStyle/>
            <a:p>
              <a:r>
                <a:rPr lang="en-US" sz="1200" b="1">
                  <a:latin typeface="Times New Roman" pitchFamily="18" charset="0"/>
                </a:rPr>
                <a:t>Fuel Flow Rate</a:t>
              </a:r>
              <a:endParaRPr lang="en-US"/>
            </a:p>
          </p:txBody>
        </p:sp>
        <p:sp>
          <p:nvSpPr>
            <p:cNvPr id="20509" name="Rectangle 27"/>
            <p:cNvSpPr>
              <a:spLocks noChangeArrowheads="1"/>
            </p:cNvSpPr>
            <p:nvPr/>
          </p:nvSpPr>
          <p:spPr bwMode="auto">
            <a:xfrm>
              <a:off x="2340" y="5508"/>
              <a:ext cx="1980" cy="900"/>
            </a:xfrm>
            <a:prstGeom prst="rect">
              <a:avLst/>
            </a:prstGeom>
            <a:solidFill>
              <a:srgbClr val="FFFFFF"/>
            </a:solidFill>
            <a:ln w="9525">
              <a:solidFill>
                <a:srgbClr val="000000"/>
              </a:solidFill>
              <a:miter lim="800000"/>
              <a:headEnd/>
              <a:tailEnd/>
            </a:ln>
          </p:spPr>
          <p:txBody>
            <a:bodyPr tIns="91440"/>
            <a:lstStyle/>
            <a:p>
              <a:r>
                <a:rPr lang="en-US" sz="1200" b="1">
                  <a:latin typeface="Times New Roman" pitchFamily="18" charset="0"/>
                </a:rPr>
                <a:t>Recorded Manually </a:t>
              </a:r>
              <a:endParaRPr lang="en-US"/>
            </a:p>
          </p:txBody>
        </p:sp>
        <p:sp>
          <p:nvSpPr>
            <p:cNvPr id="20510" name="Rectangle 28"/>
            <p:cNvSpPr>
              <a:spLocks noChangeArrowheads="1"/>
            </p:cNvSpPr>
            <p:nvPr/>
          </p:nvSpPr>
          <p:spPr bwMode="auto">
            <a:xfrm>
              <a:off x="10800" y="6048"/>
              <a:ext cx="1440" cy="900"/>
            </a:xfrm>
            <a:prstGeom prst="rect">
              <a:avLst/>
            </a:prstGeom>
            <a:solidFill>
              <a:srgbClr val="FFFFFF"/>
            </a:solidFill>
            <a:ln w="9525">
              <a:solidFill>
                <a:srgbClr val="000000"/>
              </a:solidFill>
              <a:miter lim="800000"/>
              <a:headEnd/>
              <a:tailEnd/>
            </a:ln>
          </p:spPr>
          <p:txBody>
            <a:bodyPr/>
            <a:lstStyle/>
            <a:p>
              <a:r>
                <a:rPr lang="en-US" sz="1100" b="1">
                  <a:latin typeface="Times New Roman" pitchFamily="18" charset="0"/>
                </a:rPr>
                <a:t>Crankcase Ventilation System </a:t>
              </a:r>
              <a:endParaRPr lang="en-US"/>
            </a:p>
          </p:txBody>
        </p:sp>
        <p:sp>
          <p:nvSpPr>
            <p:cNvPr id="20511" name="Line 29"/>
            <p:cNvSpPr>
              <a:spLocks noChangeShapeType="1"/>
            </p:cNvSpPr>
            <p:nvPr/>
          </p:nvSpPr>
          <p:spPr bwMode="auto">
            <a:xfrm flipH="1">
              <a:off x="6840" y="2988"/>
              <a:ext cx="1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Line 30"/>
            <p:cNvSpPr>
              <a:spLocks noChangeShapeType="1"/>
            </p:cNvSpPr>
            <p:nvPr/>
          </p:nvSpPr>
          <p:spPr bwMode="auto">
            <a:xfrm flipV="1">
              <a:off x="6840" y="2088"/>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3" name="Line 31"/>
            <p:cNvSpPr>
              <a:spLocks noChangeShapeType="1"/>
            </p:cNvSpPr>
            <p:nvPr/>
          </p:nvSpPr>
          <p:spPr bwMode="auto">
            <a:xfrm flipH="1">
              <a:off x="9900" y="6588"/>
              <a:ext cx="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84" name="Rectangle 3"/>
          <p:cNvSpPr>
            <a:spLocks noGrp="1" noChangeArrowheads="1"/>
          </p:cNvSpPr>
          <p:nvPr>
            <p:ph idx="1"/>
          </p:nvPr>
        </p:nvSpPr>
        <p:spPr>
          <a:xfrm>
            <a:off x="450946" y="1038035"/>
            <a:ext cx="4514850" cy="422275"/>
          </a:xfrm>
        </p:spPr>
        <p:txBody>
          <a:bodyPr/>
          <a:lstStyle/>
          <a:p>
            <a:pPr marL="0" indent="0" eaLnBrk="1" hangingPunct="1">
              <a:buFontTx/>
              <a:buNone/>
            </a:pPr>
            <a:r>
              <a:rPr lang="en-US" sz="2800" dirty="0" smtClean="0"/>
              <a:t>Instrumentation Schematic </a:t>
            </a:r>
            <a:endParaRPr lang="en-US" sz="1100" dirty="0" smtClean="0"/>
          </a:p>
          <a:p>
            <a:pPr lvl="1" eaLnBrk="1" hangingPunct="1">
              <a:buFontTx/>
              <a:buNone/>
            </a:pPr>
            <a:endParaRPr lang="en-US" sz="1100" dirty="0" smtClean="0"/>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additive="base">
                                        <p:cTn id="7" dur="500" fill="hold"/>
                                        <p:tgtEl>
                                          <p:spTgt spid="68610"/>
                                        </p:tgtEl>
                                        <p:attrNameLst>
                                          <p:attrName>ppt_x</p:attrName>
                                        </p:attrNameLst>
                                      </p:cBhvr>
                                      <p:tavLst>
                                        <p:tav tm="0">
                                          <p:val>
                                            <p:strVal val="#ppt_x"/>
                                          </p:val>
                                        </p:tav>
                                        <p:tav tm="100000">
                                          <p:val>
                                            <p:strVal val="#ppt_x"/>
                                          </p:val>
                                        </p:tav>
                                      </p:tavLst>
                                    </p:anim>
                                    <p:anim calcmode="lin" valueType="num">
                                      <p:cBhvr additive="base">
                                        <p:cTn id="8" dur="500" fill="hold"/>
                                        <p:tgtEl>
                                          <p:spTgt spid="68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715962"/>
          </a:xfrm>
        </p:spPr>
        <p:txBody>
          <a:bodyPr/>
          <a:lstStyle/>
          <a:p>
            <a:pPr eaLnBrk="1" hangingPunct="1"/>
            <a:r>
              <a:rPr lang="en-US" sz="4800" dirty="0" smtClean="0"/>
              <a:t>Outline</a:t>
            </a:r>
            <a:endParaRPr lang="en-US" dirty="0" smtClean="0"/>
          </a:p>
        </p:txBody>
      </p:sp>
      <p:sp>
        <p:nvSpPr>
          <p:cNvPr id="3075" name="Rectangle 3"/>
          <p:cNvSpPr>
            <a:spLocks noGrp="1" noChangeArrowheads="1"/>
          </p:cNvSpPr>
          <p:nvPr>
            <p:ph idx="1"/>
          </p:nvPr>
        </p:nvSpPr>
        <p:spPr>
          <a:xfrm>
            <a:off x="457200" y="990600"/>
            <a:ext cx="8686800" cy="4873625"/>
          </a:xfrm>
        </p:spPr>
        <p:txBody>
          <a:bodyPr/>
          <a:lstStyle/>
          <a:p>
            <a:pPr eaLnBrk="1" hangingPunct="1">
              <a:lnSpc>
                <a:spcPct val="200000"/>
              </a:lnSpc>
            </a:pPr>
            <a:r>
              <a:rPr lang="en-US" sz="3600" dirty="0" smtClean="0"/>
              <a:t>About Emisstar</a:t>
            </a:r>
          </a:p>
          <a:p>
            <a:pPr eaLnBrk="1" hangingPunct="1">
              <a:lnSpc>
                <a:spcPct val="200000"/>
              </a:lnSpc>
            </a:pPr>
            <a:r>
              <a:rPr lang="en-US" sz="3600" dirty="0" smtClean="0"/>
              <a:t>Four PEMS Testing Applications</a:t>
            </a:r>
          </a:p>
          <a:p>
            <a:pPr eaLnBrk="1" hangingPunct="1">
              <a:lnSpc>
                <a:spcPct val="200000"/>
              </a:lnSpc>
            </a:pPr>
            <a:r>
              <a:rPr lang="en-US" sz="3600" dirty="0" smtClean="0"/>
              <a:t>What Have We Learned?</a:t>
            </a:r>
          </a:p>
          <a:p>
            <a:pPr eaLnBrk="1" hangingPunct="1">
              <a:lnSpc>
                <a:spcPct val="150000"/>
              </a:lnSpc>
            </a:pPr>
            <a:endParaRPr lang="en-US" sz="2800" dirty="0" smtClean="0"/>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82600" y="228600"/>
            <a:ext cx="8229600" cy="715963"/>
          </a:xfrm>
        </p:spPr>
        <p:txBody>
          <a:bodyPr/>
          <a:lstStyle/>
          <a:p>
            <a:pPr eaLnBrk="1" hangingPunct="1"/>
            <a:r>
              <a:rPr lang="en-US" smtClean="0"/>
              <a:t>MRCT/Ingram – </a:t>
            </a:r>
            <a:r>
              <a:rPr lang="en-US" sz="3600" smtClean="0"/>
              <a:t>HP Determination</a:t>
            </a:r>
            <a:endParaRPr lang="en-US" sz="1800" b="1" i="1"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994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153400" cy="639762"/>
          </a:xfrm>
        </p:spPr>
        <p:txBody>
          <a:bodyPr/>
          <a:lstStyle/>
          <a:p>
            <a:r>
              <a:rPr lang="en-US" smtClean="0"/>
              <a:t>Injector Rack Position</a:t>
            </a:r>
          </a:p>
        </p:txBody>
      </p:sp>
      <p:pic>
        <p:nvPicPr>
          <p:cNvPr id="2253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77925" y="1600200"/>
            <a:ext cx="6788150" cy="4525963"/>
          </a:xfrm>
        </p:spPr>
      </p:pic>
      <p:sp>
        <p:nvSpPr>
          <p:cNvPr id="22532"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0B30B254-7A48-499C-8BE9-F309B566EF89}" type="slidenum">
              <a:rPr lang="en-US" sz="1000" smtClean="0">
                <a:solidFill>
                  <a:schemeClr val="tx1"/>
                </a:solidFill>
              </a:rPr>
              <a:pPr eaLnBrk="1" hangingPunct="1"/>
              <a:t>21</a:t>
            </a:fld>
            <a:endParaRPr lang="en-US" sz="1000" smtClean="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152400"/>
            <a:ext cx="8229600" cy="838200"/>
          </a:xfrm>
        </p:spPr>
        <p:txBody>
          <a:bodyPr/>
          <a:lstStyle/>
          <a:p>
            <a:pPr eaLnBrk="1" hangingPunct="1"/>
            <a:r>
              <a:rPr lang="en-US" smtClean="0"/>
              <a:t>MRCT/Ingram – Embankment</a:t>
            </a:r>
            <a:br>
              <a:rPr lang="en-US" smtClean="0"/>
            </a:br>
            <a:endParaRPr lang="en-US" sz="2400" b="1" i="1" smtClean="0"/>
          </a:p>
        </p:txBody>
      </p:sp>
      <p:pic>
        <p:nvPicPr>
          <p:cNvPr id="78850" name="Picture 7" descr="MRCT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2190750"/>
            <a:ext cx="490378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1" name="Group 23"/>
          <p:cNvGrpSpPr>
            <a:grpSpLocks/>
          </p:cNvGrpSpPr>
          <p:nvPr/>
        </p:nvGrpSpPr>
        <p:grpSpPr bwMode="auto">
          <a:xfrm>
            <a:off x="1797050" y="2041525"/>
            <a:ext cx="2008188" cy="1662113"/>
            <a:chOff x="1833525" y="1557315"/>
            <a:chExt cx="2008215" cy="1662129"/>
          </a:xfrm>
        </p:grpSpPr>
        <p:sp>
          <p:nvSpPr>
            <p:cNvPr id="23561" name="Oval 11"/>
            <p:cNvSpPr>
              <a:spLocks noChangeArrowheads="1"/>
            </p:cNvSpPr>
            <p:nvPr/>
          </p:nvSpPr>
          <p:spPr bwMode="auto">
            <a:xfrm>
              <a:off x="1898640" y="1608111"/>
              <a:ext cx="342900" cy="228600"/>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2" name="Rectangle 13"/>
            <p:cNvSpPr>
              <a:spLocks noChangeArrowheads="1"/>
            </p:cNvSpPr>
            <p:nvPr/>
          </p:nvSpPr>
          <p:spPr bwMode="auto">
            <a:xfrm>
              <a:off x="2698740" y="1922445"/>
              <a:ext cx="1143000" cy="228600"/>
            </a:xfrm>
            <a:prstGeom prst="rect">
              <a:avLst/>
            </a:prstGeom>
            <a:solidFill>
              <a:srgbClr val="FFFFFF"/>
            </a:solidFill>
            <a:ln w="9525">
              <a:solidFill>
                <a:srgbClr val="000000"/>
              </a:solidFill>
              <a:miter lim="800000"/>
              <a:headEnd/>
              <a:tailEnd/>
            </a:ln>
          </p:spPr>
          <p:txBody>
            <a:bodyPr lIns="0" tIns="27432" rIns="0" bIns="0"/>
            <a:lstStyle/>
            <a:p>
              <a:r>
                <a:rPr lang="en-US" sz="1100">
                  <a:latin typeface="Times New Roman" pitchFamily="18" charset="0"/>
                </a:rPr>
                <a:t>Test Location</a:t>
              </a:r>
              <a:endParaRPr lang="en-US"/>
            </a:p>
          </p:txBody>
        </p:sp>
        <p:sp>
          <p:nvSpPr>
            <p:cNvPr id="23563" name="Rectangle 14"/>
            <p:cNvSpPr>
              <a:spLocks noChangeArrowheads="1"/>
            </p:cNvSpPr>
            <p:nvPr/>
          </p:nvSpPr>
          <p:spPr bwMode="auto">
            <a:xfrm>
              <a:off x="2698740" y="1557315"/>
              <a:ext cx="1143000" cy="228600"/>
            </a:xfrm>
            <a:prstGeom prst="rect">
              <a:avLst/>
            </a:prstGeom>
            <a:solidFill>
              <a:srgbClr val="FFFFFF"/>
            </a:solidFill>
            <a:ln w="9525">
              <a:solidFill>
                <a:srgbClr val="000000"/>
              </a:solidFill>
              <a:miter lim="800000"/>
              <a:headEnd/>
              <a:tailEnd/>
            </a:ln>
          </p:spPr>
          <p:txBody>
            <a:bodyPr lIns="0" tIns="27432" rIns="0" bIns="0"/>
            <a:lstStyle/>
            <a:p>
              <a:r>
                <a:rPr lang="en-US" sz="1100">
                  <a:latin typeface="Times New Roman" pitchFamily="18" charset="0"/>
                </a:rPr>
                <a:t>Embankment</a:t>
              </a:r>
              <a:endParaRPr lang="en-US"/>
            </a:p>
          </p:txBody>
        </p:sp>
        <p:sp>
          <p:nvSpPr>
            <p:cNvPr id="23564" name="Rectangle 15"/>
            <p:cNvSpPr>
              <a:spLocks noChangeArrowheads="1"/>
            </p:cNvSpPr>
            <p:nvPr/>
          </p:nvSpPr>
          <p:spPr bwMode="auto">
            <a:xfrm>
              <a:off x="1833525" y="2990844"/>
              <a:ext cx="1143000" cy="228600"/>
            </a:xfrm>
            <a:prstGeom prst="rect">
              <a:avLst/>
            </a:prstGeom>
            <a:solidFill>
              <a:srgbClr val="FFFFFF"/>
            </a:solidFill>
            <a:ln w="9525">
              <a:solidFill>
                <a:srgbClr val="000000"/>
              </a:solidFill>
              <a:miter lim="800000"/>
              <a:headEnd/>
              <a:tailEnd/>
            </a:ln>
          </p:spPr>
          <p:txBody>
            <a:bodyPr lIns="0" tIns="27432" rIns="0" bIns="0"/>
            <a:lstStyle/>
            <a:p>
              <a:r>
                <a:rPr lang="en-US" sz="1100">
                  <a:latin typeface="Times New Roman" pitchFamily="18" charset="0"/>
                </a:rPr>
                <a:t>IBCO Dock Station</a:t>
              </a:r>
              <a:endParaRPr lang="en-US"/>
            </a:p>
          </p:txBody>
        </p:sp>
        <p:sp>
          <p:nvSpPr>
            <p:cNvPr id="23565" name="Line 16"/>
            <p:cNvSpPr>
              <a:spLocks noChangeShapeType="1"/>
            </p:cNvSpPr>
            <p:nvPr/>
          </p:nvSpPr>
          <p:spPr bwMode="auto">
            <a:xfrm>
              <a:off x="2965428" y="2990844"/>
              <a:ext cx="342900" cy="1143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6" name="Line 17"/>
            <p:cNvSpPr>
              <a:spLocks noChangeShapeType="1"/>
            </p:cNvSpPr>
            <p:nvPr/>
          </p:nvSpPr>
          <p:spPr bwMode="auto">
            <a:xfrm flipH="1" flipV="1">
              <a:off x="2127239" y="1608111"/>
              <a:ext cx="582597" cy="31752"/>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7" name="Line 18"/>
            <p:cNvSpPr>
              <a:spLocks noChangeShapeType="1"/>
            </p:cNvSpPr>
            <p:nvPr/>
          </p:nvSpPr>
          <p:spPr bwMode="auto">
            <a:xfrm flipH="1" flipV="1">
              <a:off x="2241540" y="1836711"/>
              <a:ext cx="457200" cy="1143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78852" name="Picture 19" descr="IMG_5214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463" y="2078038"/>
            <a:ext cx="3200400" cy="18780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20" descr="IMG_5227_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75" y="4195763"/>
            <a:ext cx="3200400" cy="1828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5" name="Rectangle 3"/>
          <p:cNvSpPr txBox="1">
            <a:spLocks noChangeArrowheads="1"/>
          </p:cNvSpPr>
          <p:nvPr/>
        </p:nvSpPr>
        <p:spPr bwMode="auto">
          <a:xfrm>
            <a:off x="309563" y="1165225"/>
            <a:ext cx="5002212" cy="663575"/>
          </a:xfrm>
          <a:prstGeom prst="rect">
            <a:avLst/>
          </a:prstGeom>
          <a:noFill/>
          <a:ln w="9525">
            <a:noFill/>
            <a:miter lim="800000"/>
            <a:headEnd/>
            <a:tailEnd/>
          </a:ln>
        </p:spPr>
        <p:txBody>
          <a:bodyPr/>
          <a:lstStyle/>
          <a:p>
            <a:pPr marL="293688" indent="-293688">
              <a:buClr>
                <a:srgbClr val="2A6EBB"/>
              </a:buClr>
              <a:defRPr/>
            </a:pPr>
            <a:r>
              <a:rPr lang="en-US" sz="2200" kern="0" dirty="0">
                <a:latin typeface="+mn-lt"/>
              </a:rPr>
              <a:t>Testing location and embankment</a:t>
            </a:r>
            <a:endParaRPr lang="en-US" sz="1000" kern="0" dirty="0">
              <a:latin typeface="+mn-lt"/>
            </a:endParaRPr>
          </a:p>
          <a:p>
            <a:pPr marL="685800" lvl="1" indent="-277813">
              <a:buClr>
                <a:srgbClr val="2A6EBB"/>
              </a:buClr>
              <a:defRPr/>
            </a:pPr>
            <a:endParaRPr lang="en-US" sz="1100" kern="0" dirty="0">
              <a:solidFill>
                <a:srgbClr val="616365"/>
              </a:solidFill>
              <a:latin typeface="+mn-lt"/>
            </a:endParaRPr>
          </a:p>
        </p:txBody>
      </p:sp>
      <p:sp>
        <p:nvSpPr>
          <p:cNvPr id="26" name="Rectangle 3"/>
          <p:cNvSpPr txBox="1">
            <a:spLocks noChangeArrowheads="1"/>
          </p:cNvSpPr>
          <p:nvPr/>
        </p:nvSpPr>
        <p:spPr bwMode="auto">
          <a:xfrm>
            <a:off x="5156200" y="1165225"/>
            <a:ext cx="3651250" cy="5184775"/>
          </a:xfrm>
          <a:prstGeom prst="rect">
            <a:avLst/>
          </a:prstGeom>
          <a:noFill/>
          <a:ln w="9525">
            <a:noFill/>
            <a:miter lim="800000"/>
            <a:headEnd/>
            <a:tailEnd/>
          </a:ln>
        </p:spPr>
        <p:txBody>
          <a:bodyPr/>
          <a:lstStyle/>
          <a:p>
            <a:pPr marL="293688" indent="-293688">
              <a:buClr>
                <a:srgbClr val="2A6EBB"/>
              </a:buClr>
              <a:defRPr/>
            </a:pPr>
            <a:r>
              <a:rPr lang="en-US" sz="2200" kern="0" dirty="0">
                <a:latin typeface="+mn-lt"/>
              </a:rPr>
              <a:t>Back and front view of test vessel during the test</a:t>
            </a:r>
          </a:p>
          <a:p>
            <a:pPr marL="685800" lvl="1" indent="-277813">
              <a:buClr>
                <a:srgbClr val="2A6EBB"/>
              </a:buClr>
              <a:defRPr/>
            </a:pPr>
            <a:endParaRPr lang="en-US" sz="1100" kern="0" dirty="0">
              <a:latin typeface="+mn-lt"/>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ppt_x"/>
                                          </p:val>
                                        </p:tav>
                                        <p:tav tm="100000">
                                          <p:val>
                                            <p:strVal val="#ppt_x"/>
                                          </p:val>
                                        </p:tav>
                                      </p:tavLst>
                                    </p:anim>
                                    <p:anim calcmode="lin" valueType="num">
                                      <p:cBhvr additive="base">
                                        <p:cTn id="8" dur="500" fill="hold"/>
                                        <p:tgtEl>
                                          <p:spTgt spid="788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8851"/>
                                        </p:tgtEl>
                                        <p:attrNameLst>
                                          <p:attrName>style.visibility</p:attrName>
                                        </p:attrNameLst>
                                      </p:cBhvr>
                                      <p:to>
                                        <p:strVal val="visible"/>
                                      </p:to>
                                    </p:set>
                                    <p:anim calcmode="lin" valueType="num">
                                      <p:cBhvr additive="base">
                                        <p:cTn id="11" dur="500" fill="hold"/>
                                        <p:tgtEl>
                                          <p:spTgt spid="78851"/>
                                        </p:tgtEl>
                                        <p:attrNameLst>
                                          <p:attrName>ppt_x</p:attrName>
                                        </p:attrNameLst>
                                      </p:cBhvr>
                                      <p:tavLst>
                                        <p:tav tm="0">
                                          <p:val>
                                            <p:strVal val="#ppt_x"/>
                                          </p:val>
                                        </p:tav>
                                        <p:tav tm="100000">
                                          <p:val>
                                            <p:strVal val="#ppt_x"/>
                                          </p:val>
                                        </p:tav>
                                      </p:tavLst>
                                    </p:anim>
                                    <p:anim calcmode="lin" valueType="num">
                                      <p:cBhvr additive="base">
                                        <p:cTn id="12" dur="500" fill="hold"/>
                                        <p:tgtEl>
                                          <p:spTgt spid="7885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8852"/>
                                        </p:tgtEl>
                                        <p:attrNameLst>
                                          <p:attrName>style.visibility</p:attrName>
                                        </p:attrNameLst>
                                      </p:cBhvr>
                                      <p:to>
                                        <p:strVal val="visible"/>
                                      </p:to>
                                    </p:set>
                                    <p:anim calcmode="lin" valueType="num">
                                      <p:cBhvr additive="base">
                                        <p:cTn id="21" dur="500" fill="hold"/>
                                        <p:tgtEl>
                                          <p:spTgt spid="78852"/>
                                        </p:tgtEl>
                                        <p:attrNameLst>
                                          <p:attrName>ppt_x</p:attrName>
                                        </p:attrNameLst>
                                      </p:cBhvr>
                                      <p:tavLst>
                                        <p:tav tm="0">
                                          <p:val>
                                            <p:strVal val="#ppt_x"/>
                                          </p:val>
                                        </p:tav>
                                        <p:tav tm="100000">
                                          <p:val>
                                            <p:strVal val="#ppt_x"/>
                                          </p:val>
                                        </p:tav>
                                      </p:tavLst>
                                    </p:anim>
                                    <p:anim calcmode="lin" valueType="num">
                                      <p:cBhvr additive="base">
                                        <p:cTn id="22" dur="500" fill="hold"/>
                                        <p:tgtEl>
                                          <p:spTgt spid="7885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8853"/>
                                        </p:tgtEl>
                                        <p:attrNameLst>
                                          <p:attrName>style.visibility</p:attrName>
                                        </p:attrNameLst>
                                      </p:cBhvr>
                                      <p:to>
                                        <p:strVal val="visible"/>
                                      </p:to>
                                    </p:set>
                                    <p:anim calcmode="lin" valueType="num">
                                      <p:cBhvr additive="base">
                                        <p:cTn id="25" dur="500" fill="hold"/>
                                        <p:tgtEl>
                                          <p:spTgt spid="78853"/>
                                        </p:tgtEl>
                                        <p:attrNameLst>
                                          <p:attrName>ppt_x</p:attrName>
                                        </p:attrNameLst>
                                      </p:cBhvr>
                                      <p:tavLst>
                                        <p:tav tm="0">
                                          <p:val>
                                            <p:strVal val="#ppt_x"/>
                                          </p:val>
                                        </p:tav>
                                        <p:tav tm="100000">
                                          <p:val>
                                            <p:strVal val="#ppt_x"/>
                                          </p:val>
                                        </p:tav>
                                      </p:tavLst>
                                    </p:anim>
                                    <p:anim calcmode="lin" valueType="num">
                                      <p:cBhvr additive="base">
                                        <p:cTn id="26" dur="500" fill="hold"/>
                                        <p:tgtEl>
                                          <p:spTgt spid="788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8600"/>
            <a:ext cx="8229600" cy="671513"/>
          </a:xfrm>
        </p:spPr>
        <p:txBody>
          <a:bodyPr/>
          <a:lstStyle/>
          <a:p>
            <a:pPr eaLnBrk="1" hangingPunct="1"/>
            <a:r>
              <a:rPr lang="en-US" smtClean="0"/>
              <a:t>MRCT/Ingram – </a:t>
            </a:r>
            <a:r>
              <a:rPr lang="en-US" sz="4000" smtClean="0"/>
              <a:t>Test cycle</a:t>
            </a:r>
            <a:endParaRPr lang="en-US" sz="2000" b="1" i="1" smtClean="0"/>
          </a:p>
        </p:txBody>
      </p:sp>
      <p:graphicFrame>
        <p:nvGraphicFramePr>
          <p:cNvPr id="5" name="Table 4"/>
          <p:cNvGraphicFramePr>
            <a:graphicFrameLocks noGrp="1"/>
          </p:cNvGraphicFramePr>
          <p:nvPr>
            <p:extLst>
              <p:ext uri="{D42A27DB-BD31-4B8C-83A1-F6EECF244321}">
                <p14:modId xmlns:p14="http://schemas.microsoft.com/office/powerpoint/2010/main" val="914948054"/>
              </p:ext>
            </p:extLst>
          </p:nvPr>
        </p:nvGraphicFramePr>
        <p:xfrm>
          <a:off x="609602" y="2214559"/>
          <a:ext cx="7619998" cy="3348040"/>
        </p:xfrm>
        <a:graphic>
          <a:graphicData uri="http://schemas.openxmlformats.org/drawingml/2006/table">
            <a:tbl>
              <a:tblPr/>
              <a:tblGrid>
                <a:gridCol w="1813943"/>
                <a:gridCol w="1235025"/>
                <a:gridCol w="1280947"/>
                <a:gridCol w="1536454"/>
                <a:gridCol w="1753629"/>
              </a:tblGrid>
              <a:tr h="478292">
                <a:tc rowSpan="2">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Test Sequence/</a:t>
                      </a:r>
                    </a:p>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Mode</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gridSpan="2">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ISO 8178 E3</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hMerge="1">
                  <a:txBody>
                    <a:bodyPr/>
                    <a:lstStyle/>
                    <a:p>
                      <a:endParaRPr lang="en-US"/>
                    </a:p>
                  </a:txBody>
                  <a:tcPr/>
                </a:tc>
                <a:tc gridSpan="2">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MRCT E3 Test Cycle</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hMerge="1">
                  <a:txBody>
                    <a:bodyPr/>
                    <a:lstStyle/>
                    <a:p>
                      <a:endParaRPr lang="en-US"/>
                    </a:p>
                  </a:txBody>
                  <a:tcPr/>
                </a:tc>
              </a:tr>
              <a:tr h="956580">
                <a:tc vMerge="1">
                  <a:txBody>
                    <a:bodyPr/>
                    <a:lstStyle/>
                    <a:p>
                      <a:endParaRPr lang="en-US"/>
                    </a:p>
                  </a:txBody>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RPM</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Load</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Actual </a:t>
                      </a:r>
                    </a:p>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RPM</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Actual </a:t>
                      </a:r>
                    </a:p>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Load</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478292">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1</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100%</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100%</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94%</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86%</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478292">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2</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91%</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75%</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84%</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59%</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478292">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3</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80%</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50%</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74%</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36%</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478292">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4</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63%</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25%</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66%</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kumimoji="0" lang="en-US" sz="1900" b="0" i="0" u="none" strike="noStrike" kern="0" cap="none" spc="0" normalizeH="0" baseline="0" noProof="0" dirty="0" smtClean="0">
                          <a:ln>
                            <a:noFill/>
                          </a:ln>
                          <a:solidFill>
                            <a:schemeClr val="tx2"/>
                          </a:solidFill>
                          <a:effectLst/>
                          <a:uLnTx/>
                          <a:uFillTx/>
                          <a:latin typeface="+mn-lt"/>
                          <a:ea typeface="+mn-ea"/>
                          <a:cs typeface="+mn-cs"/>
                        </a:rPr>
                        <a:t>21%</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sp>
        <p:nvSpPr>
          <p:cNvPr id="4" name="Rectangle 3"/>
          <p:cNvSpPr txBox="1">
            <a:spLocks noChangeArrowheads="1"/>
          </p:cNvSpPr>
          <p:nvPr/>
        </p:nvSpPr>
        <p:spPr bwMode="auto">
          <a:xfrm>
            <a:off x="263525" y="1066800"/>
            <a:ext cx="6670675" cy="495300"/>
          </a:xfrm>
          <a:prstGeom prst="rect">
            <a:avLst/>
          </a:prstGeom>
          <a:noFill/>
          <a:ln w="9525">
            <a:noFill/>
            <a:miter lim="800000"/>
            <a:headEnd/>
            <a:tailEnd/>
          </a:ln>
        </p:spPr>
        <p:txBody>
          <a:bodyPr/>
          <a:lstStyle/>
          <a:p>
            <a:pPr>
              <a:buClr>
                <a:srgbClr val="2A6EBB"/>
              </a:buClr>
              <a:defRPr/>
            </a:pPr>
            <a:r>
              <a:rPr lang="en-US" sz="3200" kern="0" dirty="0">
                <a:latin typeface="+mn-lt"/>
              </a:rPr>
              <a:t>ISO 8178 E3 – Ideal vs. Actual</a:t>
            </a:r>
            <a:endParaRPr lang="en-US" sz="1200" kern="0" dirty="0">
              <a:latin typeface="+mn-lt"/>
            </a:endParaRPr>
          </a:p>
          <a:p>
            <a:pPr marL="685800" lvl="1" indent="-277813">
              <a:buClr>
                <a:srgbClr val="2A6EBB"/>
              </a:buClr>
              <a:defRPr/>
            </a:pPr>
            <a:endParaRPr lang="en-US" sz="1100" kern="0" dirty="0">
              <a:solidFill>
                <a:srgbClr val="616365"/>
              </a:solidFill>
              <a:latin typeface="+mn-lt"/>
            </a:endParaRPr>
          </a:p>
        </p:txBody>
      </p:sp>
    </p:spTree>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077200" cy="563562"/>
          </a:xfrm>
        </p:spPr>
        <p:txBody>
          <a:bodyPr/>
          <a:lstStyle/>
          <a:p>
            <a:pPr eaLnBrk="1" hangingPunct="1"/>
            <a:r>
              <a:rPr lang="en-US" dirty="0" smtClean="0"/>
              <a:t>Komatsu – Hybrid Excavator</a:t>
            </a:r>
          </a:p>
        </p:txBody>
      </p:sp>
      <p:sp>
        <p:nvSpPr>
          <p:cNvPr id="30723"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60F83715-79D5-4CAD-A45A-B05363677B3D}" type="slidenum">
              <a:rPr lang="en-US" sz="1000" smtClean="0">
                <a:solidFill>
                  <a:schemeClr val="tx1"/>
                </a:solidFill>
              </a:rPr>
              <a:pPr eaLnBrk="1" hangingPunct="1"/>
              <a:t>24</a:t>
            </a:fld>
            <a:endParaRPr lang="en-US" sz="1000" smtClean="0">
              <a:solidFill>
                <a:schemeClr val="tx1"/>
              </a:solidFill>
            </a:endParaRPr>
          </a:p>
        </p:txBody>
      </p:sp>
      <p:pic>
        <p:nvPicPr>
          <p:cNvPr id="30724" name="Content Placeholder 4"/>
          <p:cNvPicPr>
            <a:picLocks noGrp="1"/>
          </p:cNvPicPr>
          <p:nvPr>
            <p:ph idx="1"/>
          </p:nvPr>
        </p:nvPicPr>
        <p:blipFill>
          <a:blip r:embed="rId2">
            <a:extLst>
              <a:ext uri="{28A0092B-C50C-407E-A947-70E740481C1C}">
                <a14:useLocalDpi xmlns:a14="http://schemas.microsoft.com/office/drawing/2010/main" val="0"/>
              </a:ext>
            </a:extLst>
          </a:blip>
          <a:srcRect t="24359" b="22008"/>
          <a:stretch>
            <a:fillRect/>
          </a:stretch>
        </p:blipFill>
        <p:spPr>
          <a:xfrm>
            <a:off x="728663" y="3810000"/>
            <a:ext cx="6756400" cy="2514600"/>
          </a:xfrm>
        </p:spPr>
      </p:pic>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t="19231" b="27350"/>
          <a:stretch>
            <a:fillRect/>
          </a:stretch>
        </p:blipFill>
        <p:spPr bwMode="auto">
          <a:xfrm>
            <a:off x="717550" y="1066800"/>
            <a:ext cx="6778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457200" y="274638"/>
            <a:ext cx="8229600" cy="639762"/>
          </a:xfrm>
        </p:spPr>
        <p:txBody>
          <a:bodyPr/>
          <a:lstStyle/>
          <a:p>
            <a:pPr eaLnBrk="1" hangingPunct="1"/>
            <a:r>
              <a:rPr lang="en-US" smtClean="0"/>
              <a:t>Komatsu – PEMS Technique</a:t>
            </a:r>
            <a:endParaRPr lang="en-US" sz="4000" smtClean="0"/>
          </a:p>
        </p:txBody>
      </p:sp>
      <p:sp>
        <p:nvSpPr>
          <p:cNvPr id="29699"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3F776DF7-B76A-4C9E-AED8-EA7FAE44928A}" type="slidenum">
              <a:rPr lang="en-US" sz="1000">
                <a:solidFill>
                  <a:schemeClr val="tx1"/>
                </a:solidFill>
              </a:rPr>
              <a:pPr algn="r" eaLnBrk="1" hangingPunct="1"/>
              <a:t>25</a:t>
            </a:fld>
            <a:endParaRPr lang="en-US" sz="1000">
              <a:solidFill>
                <a:schemeClr val="tx1"/>
              </a:solidFill>
            </a:endParaRPr>
          </a:p>
        </p:txBody>
      </p:sp>
      <p:sp>
        <p:nvSpPr>
          <p:cNvPr id="29700" name="Content Placeholder 2"/>
          <p:cNvSpPr>
            <a:spLocks/>
          </p:cNvSpPr>
          <p:nvPr/>
        </p:nvSpPr>
        <p:spPr bwMode="auto">
          <a:xfrm>
            <a:off x="457200" y="12954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150000"/>
              </a:lnSpc>
              <a:spcBef>
                <a:spcPct val="20000"/>
              </a:spcBef>
              <a:buClr>
                <a:srgbClr val="003D70"/>
              </a:buClr>
              <a:buFontTx/>
              <a:buChar char="•"/>
            </a:pPr>
            <a:r>
              <a:rPr lang="en-US" sz="4000" dirty="0"/>
              <a:t>SEMTECH DS – gaseous</a:t>
            </a:r>
          </a:p>
          <a:p>
            <a:pPr marL="342900" indent="-342900" algn="l">
              <a:lnSpc>
                <a:spcPct val="150000"/>
              </a:lnSpc>
              <a:spcBef>
                <a:spcPct val="20000"/>
              </a:spcBef>
              <a:buClr>
                <a:srgbClr val="003D70"/>
              </a:buClr>
              <a:buFontTx/>
              <a:buChar char="•"/>
            </a:pPr>
            <a:r>
              <a:rPr lang="en-US" sz="4000" dirty="0"/>
              <a:t>Sensors </a:t>
            </a:r>
            <a:r>
              <a:rPr lang="en-US" sz="4000" dirty="0" smtClean="0"/>
              <a:t>PM</a:t>
            </a:r>
            <a:endParaRPr lang="en-US" sz="4000" dirty="0"/>
          </a:p>
          <a:p>
            <a:pPr marL="342900" indent="-342900" algn="l">
              <a:lnSpc>
                <a:spcPct val="150000"/>
              </a:lnSpc>
              <a:spcBef>
                <a:spcPct val="20000"/>
              </a:spcBef>
              <a:buClr>
                <a:srgbClr val="003D70"/>
              </a:buClr>
              <a:buFontTx/>
              <a:buChar char="•"/>
            </a:pPr>
            <a:r>
              <a:rPr lang="en-US" sz="4000" dirty="0"/>
              <a:t>SEMTECH </a:t>
            </a:r>
            <a:r>
              <a:rPr lang="en-US" sz="4000" dirty="0" smtClean="0"/>
              <a:t>(</a:t>
            </a:r>
            <a:r>
              <a:rPr lang="en-US" sz="4000" dirty="0"/>
              <a:t>EFM</a:t>
            </a:r>
            <a:r>
              <a:rPr lang="en-US" sz="4000" dirty="0" smtClean="0"/>
              <a:t>)</a:t>
            </a:r>
          </a:p>
          <a:p>
            <a:pPr marL="342900" indent="-342900" algn="l">
              <a:lnSpc>
                <a:spcPct val="150000"/>
              </a:lnSpc>
              <a:spcBef>
                <a:spcPct val="20000"/>
              </a:spcBef>
              <a:buClr>
                <a:srgbClr val="003D70"/>
              </a:buClr>
              <a:buFontTx/>
              <a:buChar char="•"/>
            </a:pPr>
            <a:r>
              <a:rPr lang="en-US" sz="4000" dirty="0" smtClean="0"/>
              <a:t>No load – cycle based data</a:t>
            </a:r>
            <a:endParaRPr lang="en-US" sz="4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57200" y="274638"/>
            <a:ext cx="8229600" cy="639762"/>
          </a:xfrm>
        </p:spPr>
        <p:txBody>
          <a:bodyPr/>
          <a:lstStyle/>
          <a:p>
            <a:pPr eaLnBrk="1" hangingPunct="1"/>
            <a:r>
              <a:rPr lang="en-US" smtClean="0"/>
              <a:t>Komatsu – </a:t>
            </a:r>
            <a:r>
              <a:rPr lang="en-US" sz="3600" smtClean="0"/>
              <a:t>Test Cycle</a:t>
            </a:r>
            <a:endParaRPr lang="en-US" sz="4000" smtClean="0"/>
          </a:p>
        </p:txBody>
      </p:sp>
      <p:sp>
        <p:nvSpPr>
          <p:cNvPr id="27651"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0B547897-8A95-4F18-BCF6-49D171833873}" type="slidenum">
              <a:rPr lang="en-US" sz="1000">
                <a:solidFill>
                  <a:schemeClr val="tx1"/>
                </a:solidFill>
              </a:rPr>
              <a:pPr algn="r" eaLnBrk="1" hangingPunct="1"/>
              <a:t>26</a:t>
            </a:fld>
            <a:endParaRPr lang="en-US" sz="1000">
              <a:solidFill>
                <a:schemeClr val="tx1"/>
              </a:solidFill>
            </a:endParaRPr>
          </a:p>
        </p:txBody>
      </p:sp>
      <p:sp>
        <p:nvSpPr>
          <p:cNvPr id="27652" name="Rectangle 326"/>
          <p:cNvSpPr>
            <a:spLocks noChangeArrowheads="1"/>
          </p:cNvSpPr>
          <p:nvPr/>
        </p:nvSpPr>
        <p:spPr bwMode="auto">
          <a:xfrm>
            <a:off x="-31907163" y="-42543413"/>
            <a:ext cx="641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indent="228600" eaLnBrk="0" hangingPunct="0"/>
            <a:r>
              <a:rPr lang="en-US" sz="1200">
                <a:latin typeface="Garamond" pitchFamily="18" charset="0"/>
                <a:cs typeface="Times New Roman" pitchFamily="18" charset="0"/>
              </a:rPr>
              <a:t>      </a:t>
            </a:r>
            <a:endParaRPr lang="en-US"/>
          </a:p>
        </p:txBody>
      </p:sp>
      <p:sp>
        <p:nvSpPr>
          <p:cNvPr id="27653" name="AutoShape 325"/>
          <p:cNvSpPr>
            <a:spLocks noChangeAspect="1" noChangeArrowheads="1"/>
          </p:cNvSpPr>
          <p:nvPr/>
        </p:nvSpPr>
        <p:spPr bwMode="auto">
          <a:xfrm>
            <a:off x="-36158488" y="-42268775"/>
            <a:ext cx="81460976" cy="69273738"/>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54" name="Rounded Rectangle 148"/>
          <p:cNvSpPr>
            <a:spLocks noChangeArrowheads="1"/>
          </p:cNvSpPr>
          <p:nvPr/>
        </p:nvSpPr>
        <p:spPr bwMode="auto">
          <a:xfrm rot="10800000">
            <a:off x="-33669288" y="33778825"/>
            <a:ext cx="2690813" cy="5675313"/>
          </a:xfrm>
          <a:prstGeom prst="roundRect">
            <a:avLst>
              <a:gd name="adj" fmla="val 16667"/>
            </a:avLst>
          </a:prstGeom>
          <a:solidFill>
            <a:srgbClr val="FFFF00"/>
          </a:solidFill>
          <a:ln w="25400">
            <a:solidFill>
              <a:srgbClr val="0070C0"/>
            </a:solidFill>
            <a:round/>
            <a:headEnd/>
            <a:tailEnd/>
          </a:ln>
        </p:spPr>
        <p:txBody>
          <a:bodyPr lIns="66751" tIns="33376" rIns="66751" bIns="33376" anchor="ctr"/>
          <a:lstStyle/>
          <a:p>
            <a:endParaRPr lang="en-US"/>
          </a:p>
        </p:txBody>
      </p:sp>
      <p:sp>
        <p:nvSpPr>
          <p:cNvPr id="27655" name="Rounded Rectangle 149"/>
          <p:cNvSpPr>
            <a:spLocks noChangeArrowheads="1"/>
          </p:cNvSpPr>
          <p:nvPr/>
        </p:nvSpPr>
        <p:spPr bwMode="auto">
          <a:xfrm rot="10800000">
            <a:off x="-33669288" y="37245925"/>
            <a:ext cx="2690813" cy="1955800"/>
          </a:xfrm>
          <a:prstGeom prst="roundRect">
            <a:avLst>
              <a:gd name="adj" fmla="val 16667"/>
            </a:avLst>
          </a:prstGeom>
          <a:solidFill>
            <a:srgbClr val="FFFF00"/>
          </a:solidFill>
          <a:ln w="25400">
            <a:solidFill>
              <a:srgbClr val="0070C0"/>
            </a:solidFill>
            <a:round/>
            <a:headEnd/>
            <a:tailEnd/>
          </a:ln>
        </p:spPr>
        <p:txBody>
          <a:bodyPr lIns="66751" tIns="33376" rIns="66751" bIns="33376" anchor="ctr"/>
          <a:lstStyle/>
          <a:p>
            <a:endParaRPr lang="en-US"/>
          </a:p>
        </p:txBody>
      </p:sp>
      <p:sp>
        <p:nvSpPr>
          <p:cNvPr id="27656" name="Rounded Rectangle 150"/>
          <p:cNvSpPr>
            <a:spLocks noChangeArrowheads="1"/>
          </p:cNvSpPr>
          <p:nvPr/>
        </p:nvSpPr>
        <p:spPr bwMode="auto">
          <a:xfrm rot="10800000">
            <a:off x="-34313813" y="45038963"/>
            <a:ext cx="503238" cy="1450975"/>
          </a:xfrm>
          <a:prstGeom prst="roundRect">
            <a:avLst>
              <a:gd name="adj" fmla="val 16667"/>
            </a:avLst>
          </a:prstGeom>
          <a:solidFill>
            <a:srgbClr val="595959"/>
          </a:solidFill>
          <a:ln w="25400">
            <a:solidFill>
              <a:srgbClr val="595959"/>
            </a:solidFill>
            <a:round/>
            <a:headEnd/>
            <a:tailEnd/>
          </a:ln>
        </p:spPr>
        <p:txBody>
          <a:bodyPr lIns="66751" tIns="33376" rIns="66751" bIns="33376" anchor="ctr"/>
          <a:lstStyle/>
          <a:p>
            <a:endParaRPr lang="en-US"/>
          </a:p>
        </p:txBody>
      </p:sp>
      <p:sp>
        <p:nvSpPr>
          <p:cNvPr id="27657" name="Rounded Rectangle 151"/>
          <p:cNvSpPr>
            <a:spLocks noChangeArrowheads="1"/>
          </p:cNvSpPr>
          <p:nvPr/>
        </p:nvSpPr>
        <p:spPr bwMode="auto">
          <a:xfrm rot="10800000">
            <a:off x="-34313813" y="44694475"/>
            <a:ext cx="503238" cy="1462088"/>
          </a:xfrm>
          <a:prstGeom prst="roundRect">
            <a:avLst>
              <a:gd name="adj" fmla="val 16667"/>
            </a:avLst>
          </a:prstGeom>
          <a:solidFill>
            <a:srgbClr val="595959"/>
          </a:solidFill>
          <a:ln w="25400">
            <a:solidFill>
              <a:srgbClr val="595959"/>
            </a:solidFill>
            <a:round/>
            <a:headEnd/>
            <a:tailEnd/>
          </a:ln>
        </p:spPr>
        <p:txBody>
          <a:bodyPr lIns="66751" tIns="33376" rIns="66751" bIns="33376" anchor="ctr"/>
          <a:lstStyle/>
          <a:p>
            <a:endParaRPr lang="en-US"/>
          </a:p>
        </p:txBody>
      </p:sp>
      <p:sp>
        <p:nvSpPr>
          <p:cNvPr id="27658" name="Rounded Rectangle 152"/>
          <p:cNvSpPr>
            <a:spLocks noChangeArrowheads="1"/>
          </p:cNvSpPr>
          <p:nvPr/>
        </p:nvSpPr>
        <p:spPr bwMode="auto">
          <a:xfrm rot="10800000">
            <a:off x="-30937200" y="47952025"/>
            <a:ext cx="503237" cy="1450975"/>
          </a:xfrm>
          <a:prstGeom prst="roundRect">
            <a:avLst>
              <a:gd name="adj" fmla="val 16667"/>
            </a:avLst>
          </a:prstGeom>
          <a:solidFill>
            <a:srgbClr val="595959"/>
          </a:solidFill>
          <a:ln w="25400">
            <a:solidFill>
              <a:srgbClr val="595959"/>
            </a:solidFill>
            <a:round/>
            <a:headEnd/>
            <a:tailEnd/>
          </a:ln>
        </p:spPr>
        <p:txBody>
          <a:bodyPr lIns="66751" tIns="33376" rIns="66751" bIns="33376" anchor="ctr"/>
          <a:lstStyle/>
          <a:p>
            <a:endParaRPr lang="en-US"/>
          </a:p>
        </p:txBody>
      </p:sp>
      <p:sp>
        <p:nvSpPr>
          <p:cNvPr id="27659" name="Rounded Rectangle 153"/>
          <p:cNvSpPr>
            <a:spLocks noChangeArrowheads="1"/>
          </p:cNvSpPr>
          <p:nvPr/>
        </p:nvSpPr>
        <p:spPr bwMode="auto">
          <a:xfrm rot="10800000">
            <a:off x="-30937200" y="47607538"/>
            <a:ext cx="503237" cy="1462087"/>
          </a:xfrm>
          <a:prstGeom prst="roundRect">
            <a:avLst>
              <a:gd name="adj" fmla="val 16667"/>
            </a:avLst>
          </a:prstGeom>
          <a:solidFill>
            <a:srgbClr val="595959"/>
          </a:solidFill>
          <a:ln w="25400">
            <a:solidFill>
              <a:srgbClr val="595959"/>
            </a:solidFill>
            <a:round/>
            <a:headEnd/>
            <a:tailEnd/>
          </a:ln>
        </p:spPr>
        <p:txBody>
          <a:bodyPr lIns="66751" tIns="33376" rIns="66751" bIns="33376" anchor="ctr"/>
          <a:lstStyle/>
          <a:p>
            <a:endParaRPr lang="en-US"/>
          </a:p>
        </p:txBody>
      </p:sp>
      <p:sp>
        <p:nvSpPr>
          <p:cNvPr id="27660" name="Rounded Rectangle 154"/>
          <p:cNvSpPr>
            <a:spLocks noChangeArrowheads="1"/>
          </p:cNvSpPr>
          <p:nvPr/>
        </p:nvSpPr>
        <p:spPr bwMode="auto">
          <a:xfrm rot="10800000">
            <a:off x="-34313813" y="45361225"/>
            <a:ext cx="503238" cy="1450975"/>
          </a:xfrm>
          <a:prstGeom prst="roundRect">
            <a:avLst>
              <a:gd name="adj" fmla="val 16667"/>
            </a:avLst>
          </a:prstGeom>
          <a:solidFill>
            <a:srgbClr val="595959"/>
          </a:solidFill>
          <a:ln w="25400">
            <a:solidFill>
              <a:srgbClr val="595959"/>
            </a:solidFill>
            <a:round/>
            <a:headEnd/>
            <a:tailEnd/>
          </a:ln>
        </p:spPr>
        <p:txBody>
          <a:bodyPr lIns="66751" tIns="33376" rIns="66751" bIns="33376" anchor="ctr"/>
          <a:lstStyle/>
          <a:p>
            <a:endParaRPr lang="en-US"/>
          </a:p>
        </p:txBody>
      </p:sp>
      <p:sp>
        <p:nvSpPr>
          <p:cNvPr id="27661" name="Rounded Rectangle 155"/>
          <p:cNvSpPr>
            <a:spLocks noChangeArrowheads="1"/>
          </p:cNvSpPr>
          <p:nvPr/>
        </p:nvSpPr>
        <p:spPr bwMode="auto">
          <a:xfrm rot="10800000">
            <a:off x="-30937200" y="46812200"/>
            <a:ext cx="503237" cy="1450975"/>
          </a:xfrm>
          <a:prstGeom prst="roundRect">
            <a:avLst>
              <a:gd name="adj" fmla="val 16667"/>
            </a:avLst>
          </a:prstGeom>
          <a:solidFill>
            <a:srgbClr val="595959"/>
          </a:solidFill>
          <a:ln w="25400">
            <a:solidFill>
              <a:srgbClr val="595959"/>
            </a:solidFill>
            <a:round/>
            <a:headEnd/>
            <a:tailEnd/>
          </a:ln>
        </p:spPr>
        <p:txBody>
          <a:bodyPr lIns="66751" tIns="33376" rIns="66751" bIns="33376" anchor="ctr"/>
          <a:lstStyle/>
          <a:p>
            <a:endParaRPr lang="en-US"/>
          </a:p>
        </p:txBody>
      </p:sp>
      <p:sp>
        <p:nvSpPr>
          <p:cNvPr id="27662" name="Trapezoid 156"/>
          <p:cNvSpPr>
            <a:spLocks noChangeArrowheads="1"/>
          </p:cNvSpPr>
          <p:nvPr/>
        </p:nvSpPr>
        <p:spPr bwMode="auto">
          <a:xfrm>
            <a:off x="-33518475" y="46004163"/>
            <a:ext cx="2439987" cy="1795462"/>
          </a:xfrm>
          <a:custGeom>
            <a:avLst/>
            <a:gdLst/>
            <a:ahLst/>
            <a:cxnLst/>
            <a:rect l="0" t="0" r="0" b="0"/>
            <a:pathLst/>
          </a:custGeom>
          <a:solidFill>
            <a:srgbClr val="FFFFFF"/>
          </a:solidFill>
          <a:ln w="9525">
            <a:solidFill>
              <a:srgbClr val="000000"/>
            </a:solidFill>
            <a:round/>
            <a:headEnd/>
            <a:tailEnd/>
          </a:ln>
        </p:spPr>
        <p:txBody>
          <a:bodyPr anchor="ctr"/>
          <a:lstStyle/>
          <a:p>
            <a:endParaRPr lang="en-US"/>
          </a:p>
        </p:txBody>
      </p:sp>
      <p:sp>
        <p:nvSpPr>
          <p:cNvPr id="27663" name="Rectangle 335"/>
          <p:cNvSpPr>
            <a:spLocks noChangeArrowheads="1"/>
          </p:cNvSpPr>
          <p:nvPr/>
        </p:nvSpPr>
        <p:spPr bwMode="auto">
          <a:xfrm>
            <a:off x="-31586488" y="45159613"/>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27664" name="Picture 3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08075"/>
            <a:ext cx="59055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457200"/>
            <a:ext cx="8229600" cy="715963"/>
          </a:xfrm>
        </p:spPr>
        <p:txBody>
          <a:bodyPr/>
          <a:lstStyle/>
          <a:p>
            <a:pPr eaLnBrk="1" hangingPunct="1"/>
            <a:r>
              <a:rPr lang="en-US" dirty="0" smtClean="0"/>
              <a:t>Challenges –</a:t>
            </a:r>
            <a:r>
              <a:rPr lang="en-US" sz="3200" dirty="0"/>
              <a:t> </a:t>
            </a:r>
            <a:r>
              <a:rPr lang="en-US" sz="3200" dirty="0" smtClean="0"/>
              <a:t>1</a:t>
            </a:r>
            <a:br>
              <a:rPr lang="en-US" sz="3200" dirty="0" smtClean="0"/>
            </a:br>
            <a:endParaRPr lang="en-US" dirty="0" smtClean="0"/>
          </a:p>
        </p:txBody>
      </p:sp>
      <p:sp>
        <p:nvSpPr>
          <p:cNvPr id="32771" name="Content Placeholder 2"/>
          <p:cNvSpPr>
            <a:spLocks noGrp="1"/>
          </p:cNvSpPr>
          <p:nvPr>
            <p:ph idx="1"/>
          </p:nvPr>
        </p:nvSpPr>
        <p:spPr>
          <a:xfrm>
            <a:off x="533400" y="1219200"/>
            <a:ext cx="8382000" cy="4495800"/>
          </a:xfrm>
        </p:spPr>
        <p:txBody>
          <a:bodyPr/>
          <a:lstStyle/>
          <a:p>
            <a:pPr marL="0" indent="0" eaLnBrk="1" hangingPunct="1">
              <a:buFontTx/>
              <a:buNone/>
              <a:defRPr/>
            </a:pPr>
            <a:r>
              <a:rPr lang="en-US" dirty="0" smtClean="0"/>
              <a:t>“Axiomatic” (i.e. self-evident truths) </a:t>
            </a:r>
          </a:p>
          <a:p>
            <a:pPr eaLnBrk="1" hangingPunct="1">
              <a:defRPr/>
            </a:pPr>
            <a:r>
              <a:rPr lang="en-US" dirty="0" smtClean="0"/>
              <a:t>When the engine or vehicle/equipment fails it is ALWAYS the fault of the PEMS</a:t>
            </a:r>
          </a:p>
          <a:p>
            <a:pPr eaLnBrk="1" hangingPunct="1">
              <a:defRPr/>
            </a:pPr>
            <a:r>
              <a:rPr lang="en-US" dirty="0" smtClean="0"/>
              <a:t>When delays are caused by human error it is ALWAYS the fault of the PEMS testing team</a:t>
            </a:r>
          </a:p>
          <a:p>
            <a:pPr eaLnBrk="1" hangingPunct="1">
              <a:defRPr/>
            </a:pPr>
            <a:r>
              <a:rPr lang="en-US" dirty="0" smtClean="0"/>
              <a:t>Corollary – blame those who are not immediately around (potty or pizza break)</a:t>
            </a:r>
          </a:p>
        </p:txBody>
      </p:sp>
      <p:sp>
        <p:nvSpPr>
          <p:cNvPr id="31748"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89DAA5CE-1386-4817-8B69-244F907FD0B0}" type="slidenum">
              <a:rPr lang="en-US" sz="1000" smtClean="0">
                <a:solidFill>
                  <a:schemeClr val="tx1"/>
                </a:solidFill>
              </a:rPr>
              <a:pPr eaLnBrk="1" hangingPunct="1"/>
              <a:t>27</a:t>
            </a:fld>
            <a:endParaRPr lang="en-US" sz="1000" smtClean="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639762"/>
          </a:xfrm>
        </p:spPr>
        <p:txBody>
          <a:bodyPr/>
          <a:lstStyle/>
          <a:p>
            <a:r>
              <a:rPr lang="en-US" dirty="0" smtClean="0"/>
              <a:t>Challenges – </a:t>
            </a:r>
            <a:r>
              <a:rPr lang="en-US" sz="3600" dirty="0" smtClean="0"/>
              <a:t>2</a:t>
            </a:r>
            <a:r>
              <a:rPr lang="en-US" dirty="0" smtClean="0"/>
              <a:t> </a:t>
            </a:r>
          </a:p>
        </p:txBody>
      </p:sp>
      <p:sp>
        <p:nvSpPr>
          <p:cNvPr id="32771" name="Content Placeholder 2"/>
          <p:cNvSpPr>
            <a:spLocks noGrp="1"/>
          </p:cNvSpPr>
          <p:nvPr>
            <p:ph idx="1"/>
          </p:nvPr>
        </p:nvSpPr>
        <p:spPr>
          <a:xfrm>
            <a:off x="685800" y="914400"/>
            <a:ext cx="8610600" cy="4525963"/>
          </a:xfrm>
        </p:spPr>
        <p:txBody>
          <a:bodyPr/>
          <a:lstStyle/>
          <a:p>
            <a:pPr eaLnBrk="1" hangingPunct="1"/>
            <a:r>
              <a:rPr lang="en-US" sz="2800" dirty="0" smtClean="0"/>
              <a:t>Three entities</a:t>
            </a:r>
          </a:p>
          <a:p>
            <a:pPr lvl="1" eaLnBrk="1" hangingPunct="1"/>
            <a:r>
              <a:rPr lang="en-US" dirty="0" smtClean="0"/>
              <a:t>Application owner</a:t>
            </a:r>
            <a:endParaRPr lang="en-US" dirty="0" smtClean="0"/>
          </a:p>
          <a:p>
            <a:pPr lvl="1" eaLnBrk="1" hangingPunct="1"/>
            <a:r>
              <a:rPr lang="en-US" dirty="0" smtClean="0"/>
              <a:t>Device owner</a:t>
            </a:r>
            <a:endParaRPr lang="en-US" dirty="0" smtClean="0"/>
          </a:p>
          <a:p>
            <a:pPr lvl="1" eaLnBrk="1" hangingPunct="1"/>
            <a:r>
              <a:rPr lang="en-US" dirty="0" smtClean="0"/>
              <a:t>Testing outfit</a:t>
            </a:r>
          </a:p>
          <a:p>
            <a:pPr eaLnBrk="1" hangingPunct="1"/>
            <a:r>
              <a:rPr lang="en-US" sz="2800" dirty="0" smtClean="0"/>
              <a:t>Testing entity is typically not the same as the “vehicle” application entity (Cap &amp; </a:t>
            </a:r>
            <a:r>
              <a:rPr lang="en-US" sz="2800" dirty="0" err="1" smtClean="0"/>
              <a:t>Kom</a:t>
            </a:r>
            <a:r>
              <a:rPr lang="en-US" sz="2800" dirty="0" smtClean="0"/>
              <a:t> </a:t>
            </a:r>
            <a:r>
              <a:rPr lang="en-US" sz="2800" dirty="0" smtClean="0"/>
              <a:t>exceptions but Cap had to </a:t>
            </a:r>
            <a:r>
              <a:rPr lang="en-US" sz="2800" dirty="0" err="1" smtClean="0"/>
              <a:t>coord</a:t>
            </a:r>
            <a:r>
              <a:rPr lang="en-US" sz="2800" dirty="0" smtClean="0"/>
              <a:t> w/POHA))</a:t>
            </a:r>
            <a:endParaRPr lang="en-US" sz="2800" dirty="0" smtClean="0"/>
          </a:p>
          <a:p>
            <a:pPr eaLnBrk="1" hangingPunct="1"/>
            <a:r>
              <a:rPr lang="en-US" sz="2800" dirty="0" smtClean="0"/>
              <a:t>Different goals</a:t>
            </a:r>
          </a:p>
          <a:p>
            <a:pPr eaLnBrk="1" hangingPunct="1"/>
            <a:r>
              <a:rPr lang="en-US" sz="2800" dirty="0" smtClean="0"/>
              <a:t>Different expectations</a:t>
            </a:r>
          </a:p>
          <a:p>
            <a:pPr eaLnBrk="1" hangingPunct="1"/>
            <a:r>
              <a:rPr lang="en-US" sz="2800" dirty="0" smtClean="0"/>
              <a:t>Different schedule!</a:t>
            </a:r>
          </a:p>
          <a:p>
            <a:pPr eaLnBrk="1" hangingPunct="1"/>
            <a:r>
              <a:rPr lang="en-US" sz="2800" dirty="0" smtClean="0"/>
              <a:t>May create </a:t>
            </a:r>
            <a:r>
              <a:rPr lang="en-US" sz="2800" dirty="0"/>
              <a:t>i</a:t>
            </a:r>
            <a:r>
              <a:rPr lang="en-US" sz="2800" dirty="0" smtClean="0"/>
              <a:t>ssues</a:t>
            </a:r>
            <a:endParaRPr lang="en-US" sz="2800" dirty="0" smtClean="0"/>
          </a:p>
          <a:p>
            <a:pPr eaLnBrk="1" hangingPunct="1"/>
            <a:endParaRPr lang="en-US" dirty="0" smtClean="0"/>
          </a:p>
          <a:p>
            <a:endParaRPr lang="en-US" dirty="0" smtClean="0"/>
          </a:p>
        </p:txBody>
      </p:sp>
      <p:sp>
        <p:nvSpPr>
          <p:cNvPr id="32772"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13A28284-E3BD-469F-89BC-648A80C74697}" type="slidenum">
              <a:rPr lang="en-US" sz="1000" smtClean="0">
                <a:solidFill>
                  <a:schemeClr val="tx1"/>
                </a:solidFill>
              </a:rPr>
              <a:pPr eaLnBrk="1" hangingPunct="1"/>
              <a:t>28</a:t>
            </a:fld>
            <a:endParaRPr lang="en-US" sz="1000" smtClean="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52400"/>
            <a:ext cx="8229600" cy="715963"/>
          </a:xfrm>
        </p:spPr>
        <p:txBody>
          <a:bodyPr/>
          <a:lstStyle/>
          <a:p>
            <a:pPr eaLnBrk="1" hangingPunct="1"/>
            <a:r>
              <a:rPr lang="en-US" dirty="0" smtClean="0"/>
              <a:t>Lessons Learned - </a:t>
            </a:r>
            <a:r>
              <a:rPr lang="en-US" sz="3600" dirty="0" smtClean="0"/>
              <a:t>1</a:t>
            </a:r>
          </a:p>
        </p:txBody>
      </p:sp>
      <p:sp>
        <p:nvSpPr>
          <p:cNvPr id="33795" name="Content Placeholder 2"/>
          <p:cNvSpPr>
            <a:spLocks noGrp="1"/>
          </p:cNvSpPr>
          <p:nvPr>
            <p:ph idx="1"/>
          </p:nvPr>
        </p:nvSpPr>
        <p:spPr>
          <a:xfrm>
            <a:off x="304800" y="1143000"/>
            <a:ext cx="8610600" cy="4525963"/>
          </a:xfrm>
        </p:spPr>
        <p:txBody>
          <a:bodyPr/>
          <a:lstStyle/>
          <a:p>
            <a:pPr eaLnBrk="1" hangingPunct="1"/>
            <a:r>
              <a:rPr lang="en-US" sz="3600" dirty="0" smtClean="0"/>
              <a:t>Roles and responsibilities across all three (or more) entities</a:t>
            </a:r>
          </a:p>
          <a:p>
            <a:pPr eaLnBrk="1" hangingPunct="1"/>
            <a:r>
              <a:rPr lang="en-US" sz="3600" dirty="0" smtClean="0"/>
              <a:t>Need a champion (application)!</a:t>
            </a:r>
          </a:p>
          <a:p>
            <a:pPr lvl="1" eaLnBrk="1" hangingPunct="1"/>
            <a:r>
              <a:rPr lang="en-US" sz="3600" dirty="0" smtClean="0"/>
              <a:t>The clearer the defined role of a committed champion the easier it all is</a:t>
            </a:r>
            <a:r>
              <a:rPr lang="en-US" sz="3600" dirty="0" smtClean="0"/>
              <a:t>….</a:t>
            </a:r>
            <a:endParaRPr lang="en-US" sz="3600" dirty="0" smtClean="0"/>
          </a:p>
        </p:txBody>
      </p:sp>
      <p:sp>
        <p:nvSpPr>
          <p:cNvPr id="33796"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3358539A-2EE6-4D18-AD21-E38FFDB83537}" type="slidenum">
              <a:rPr lang="en-US" sz="1000" smtClean="0">
                <a:solidFill>
                  <a:schemeClr val="tx1"/>
                </a:solidFill>
              </a:rPr>
              <a:pPr eaLnBrk="1" hangingPunct="1"/>
              <a:t>29</a:t>
            </a:fld>
            <a:endParaRPr lang="en-US" sz="1000" smtClean="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8E636E44-AEF8-4AE8-88D6-D166C1BD5806}" type="slidenum">
              <a:rPr lang="en-US" sz="1000" smtClean="0">
                <a:solidFill>
                  <a:schemeClr val="tx1"/>
                </a:solidFill>
              </a:rPr>
              <a:pPr eaLnBrk="1" hangingPunct="1"/>
              <a:t>3</a:t>
            </a:fld>
            <a:endParaRPr lang="en-US" sz="1000" smtClean="0">
              <a:solidFill>
                <a:schemeClr val="tx1"/>
              </a:solidFill>
            </a:endParaRPr>
          </a:p>
        </p:txBody>
      </p:sp>
      <p:sp>
        <p:nvSpPr>
          <p:cNvPr id="4099" name="Rectangle 2"/>
          <p:cNvSpPr>
            <a:spLocks noGrp="1" noChangeArrowheads="1"/>
          </p:cNvSpPr>
          <p:nvPr>
            <p:ph type="title"/>
          </p:nvPr>
        </p:nvSpPr>
        <p:spPr>
          <a:xfrm>
            <a:off x="381000" y="-152400"/>
            <a:ext cx="8001000" cy="1066800"/>
          </a:xfrm>
        </p:spPr>
        <p:txBody>
          <a:bodyPr/>
          <a:lstStyle/>
          <a:p>
            <a:pPr marL="990600" indent="-990600" eaLnBrk="1" hangingPunct="1">
              <a:lnSpc>
                <a:spcPts val="1200"/>
              </a:lnSpc>
            </a:pPr>
            <a:r>
              <a:rPr lang="en-US" sz="4500" smtClean="0"/>
              <a:t/>
            </a:r>
            <a:br>
              <a:rPr lang="en-US" sz="4500" smtClean="0"/>
            </a:br>
            <a:r>
              <a:rPr lang="en-US" sz="4500" smtClean="0"/>
              <a:t/>
            </a:r>
            <a:br>
              <a:rPr lang="en-US" sz="4500" smtClean="0"/>
            </a:br>
            <a:r>
              <a:rPr lang="en-US" sz="4500" smtClean="0"/>
              <a:t/>
            </a:r>
            <a:br>
              <a:rPr lang="en-US" sz="4500" smtClean="0"/>
            </a:br>
            <a:r>
              <a:rPr lang="en-US" sz="4500" smtClean="0"/>
              <a:t/>
            </a:r>
            <a:br>
              <a:rPr lang="en-US" sz="4500" smtClean="0"/>
            </a:br>
            <a:r>
              <a:rPr lang="en-US" sz="4500" smtClean="0"/>
              <a:t/>
            </a:r>
            <a:br>
              <a:rPr lang="en-US" sz="4500" smtClean="0"/>
            </a:br>
            <a:r>
              <a:rPr lang="en-US" sz="4500" smtClean="0"/>
              <a:t/>
            </a:r>
            <a:br>
              <a:rPr lang="en-US" sz="4500" smtClean="0"/>
            </a:br>
            <a:r>
              <a:rPr lang="en-US" sz="4500" smtClean="0"/>
              <a:t/>
            </a:r>
            <a:br>
              <a:rPr lang="en-US" sz="4500" smtClean="0"/>
            </a:br>
            <a:r>
              <a:rPr lang="en-US" sz="4500" smtClean="0"/>
              <a:t/>
            </a:r>
            <a:br>
              <a:rPr lang="en-US" sz="4500" smtClean="0"/>
            </a:br>
            <a:r>
              <a:rPr lang="en-US" sz="4500" smtClean="0"/>
              <a:t/>
            </a:r>
            <a:br>
              <a:rPr lang="en-US" sz="4500" smtClean="0"/>
            </a:br>
            <a:r>
              <a:rPr lang="en-US" sz="4500" smtClean="0"/>
              <a:t>Emisstar LLC </a:t>
            </a:r>
            <a:br>
              <a:rPr lang="en-US" sz="4500" smtClean="0"/>
            </a:br>
            <a:r>
              <a:rPr lang="en-US" sz="4500" smtClean="0"/>
              <a:t/>
            </a:r>
            <a:br>
              <a:rPr lang="en-US" sz="4500" smtClean="0"/>
            </a:br>
            <a:r>
              <a:rPr lang="en-US" sz="1800" i="1" smtClean="0"/>
              <a:t>“Energy and Emissions Technology, Policy, and Implementation”</a:t>
            </a:r>
            <a:br>
              <a:rPr lang="en-US" sz="1800" i="1" smtClean="0"/>
            </a:br>
            <a:endParaRPr lang="en-US" sz="4500" smtClean="0"/>
          </a:p>
        </p:txBody>
      </p:sp>
      <p:sp>
        <p:nvSpPr>
          <p:cNvPr id="473091" name="Rectangle 3"/>
          <p:cNvSpPr>
            <a:spLocks noGrp="1" noChangeArrowheads="1"/>
          </p:cNvSpPr>
          <p:nvPr>
            <p:ph type="body" idx="1"/>
          </p:nvPr>
        </p:nvSpPr>
        <p:spPr>
          <a:xfrm>
            <a:off x="381000" y="1295400"/>
            <a:ext cx="8534400" cy="4411663"/>
          </a:xfrm>
        </p:spPr>
        <p:txBody>
          <a:bodyPr>
            <a:noAutofit/>
          </a:bodyPr>
          <a:lstStyle/>
          <a:p>
            <a:pPr eaLnBrk="1" hangingPunct="1">
              <a:spcBef>
                <a:spcPts val="600"/>
              </a:spcBef>
              <a:defRPr/>
            </a:pPr>
            <a:r>
              <a:rPr lang="en-US" sz="2000" dirty="0" smtClean="0"/>
              <a:t>Formed </a:t>
            </a:r>
            <a:r>
              <a:rPr lang="en-US" sz="2000" dirty="0"/>
              <a:t>in April 2005</a:t>
            </a:r>
          </a:p>
          <a:p>
            <a:pPr eaLnBrk="1" hangingPunct="1">
              <a:spcBef>
                <a:spcPts val="600"/>
              </a:spcBef>
              <a:defRPr/>
            </a:pPr>
            <a:r>
              <a:rPr lang="en-US" sz="2000" dirty="0" smtClean="0"/>
              <a:t>Dual focus </a:t>
            </a:r>
          </a:p>
          <a:p>
            <a:pPr lvl="1" eaLnBrk="1" hangingPunct="1">
              <a:spcBef>
                <a:spcPts val="600"/>
              </a:spcBef>
              <a:buFont typeface="Arial" pitchFamily="34" charset="0"/>
              <a:buChar char="•"/>
              <a:defRPr/>
            </a:pPr>
            <a:r>
              <a:rPr lang="en-US" sz="2000" dirty="0" smtClean="0"/>
              <a:t>Fossil-fuel emissions remediation</a:t>
            </a:r>
          </a:p>
          <a:p>
            <a:pPr lvl="1" eaLnBrk="1" hangingPunct="1">
              <a:spcBef>
                <a:spcPts val="600"/>
              </a:spcBef>
              <a:buFont typeface="Arial" pitchFamily="34" charset="0"/>
              <a:buChar char="•"/>
              <a:defRPr/>
            </a:pPr>
            <a:r>
              <a:rPr lang="en-US" sz="2000" dirty="0" smtClean="0"/>
              <a:t>Alternative energy sources</a:t>
            </a:r>
            <a:endParaRPr lang="en-US" sz="2000" dirty="0"/>
          </a:p>
          <a:p>
            <a:pPr eaLnBrk="1" hangingPunct="1">
              <a:spcBef>
                <a:spcPts val="600"/>
              </a:spcBef>
              <a:defRPr/>
            </a:pPr>
            <a:r>
              <a:rPr lang="en-US" sz="2000" dirty="0"/>
              <a:t>Over 90 years </a:t>
            </a:r>
            <a:r>
              <a:rPr lang="en-US" sz="2000" dirty="0">
                <a:cs typeface="Times New Roman" pitchFamily="18" charset="0"/>
              </a:rPr>
              <a:t>collective experience</a:t>
            </a:r>
          </a:p>
          <a:p>
            <a:pPr lvl="1" eaLnBrk="1" hangingPunct="1">
              <a:spcBef>
                <a:spcPts val="600"/>
              </a:spcBef>
              <a:buFont typeface="Arial" pitchFamily="34" charset="0"/>
              <a:buChar char="•"/>
              <a:defRPr/>
            </a:pPr>
            <a:r>
              <a:rPr lang="en-US" sz="2000" dirty="0">
                <a:cs typeface="Times New Roman" pitchFamily="18" charset="0"/>
              </a:rPr>
              <a:t>Testing Services – PEMS, </a:t>
            </a:r>
            <a:r>
              <a:rPr lang="en-US" sz="2000" dirty="0" smtClean="0">
                <a:cs typeface="Times New Roman" pitchFamily="18" charset="0"/>
              </a:rPr>
              <a:t>laboratory, CFR Parts 86, 89, 1065, etc.</a:t>
            </a:r>
          </a:p>
          <a:p>
            <a:pPr lvl="1" eaLnBrk="1" hangingPunct="1">
              <a:spcBef>
                <a:spcPts val="600"/>
              </a:spcBef>
              <a:buFont typeface="Arial" pitchFamily="34" charset="0"/>
              <a:buChar char="•"/>
              <a:defRPr/>
            </a:pPr>
            <a:r>
              <a:rPr lang="en-US" sz="2000" dirty="0" smtClean="0">
                <a:cs typeface="Times New Roman" pitchFamily="18" charset="0"/>
              </a:rPr>
              <a:t>Air </a:t>
            </a:r>
            <a:r>
              <a:rPr lang="en-US" sz="2000" dirty="0">
                <a:cs typeface="Times New Roman" pitchFamily="18" charset="0"/>
              </a:rPr>
              <a:t>quality science &amp; engineering</a:t>
            </a:r>
          </a:p>
          <a:p>
            <a:pPr lvl="1" eaLnBrk="1" hangingPunct="1">
              <a:spcBef>
                <a:spcPts val="600"/>
              </a:spcBef>
              <a:buFont typeface="Arial" pitchFamily="34" charset="0"/>
              <a:buChar char="•"/>
              <a:defRPr/>
            </a:pPr>
            <a:r>
              <a:rPr lang="en-US" sz="2000" dirty="0">
                <a:cs typeface="Times New Roman" pitchFamily="18" charset="0"/>
              </a:rPr>
              <a:t>Engineering &amp; project management</a:t>
            </a:r>
          </a:p>
          <a:p>
            <a:pPr lvl="1" eaLnBrk="1" hangingPunct="1">
              <a:spcBef>
                <a:spcPts val="600"/>
              </a:spcBef>
              <a:buFont typeface="Arial" pitchFamily="34" charset="0"/>
              <a:buChar char="•"/>
              <a:defRPr/>
            </a:pPr>
            <a:r>
              <a:rPr lang="en-US" sz="2000" dirty="0" smtClean="0">
                <a:cs typeface="Times New Roman" pitchFamily="18" charset="0"/>
              </a:rPr>
              <a:t>Strategic planning for sustainability, goods movement and renewables</a:t>
            </a:r>
          </a:p>
          <a:p>
            <a:pPr lvl="1" eaLnBrk="1" hangingPunct="1">
              <a:spcBef>
                <a:spcPts val="600"/>
              </a:spcBef>
              <a:buFont typeface="Arial" pitchFamily="34" charset="0"/>
              <a:buChar char="•"/>
              <a:defRPr/>
            </a:pPr>
            <a:r>
              <a:rPr lang="en-US" sz="2000" dirty="0" smtClean="0">
                <a:cs typeface="Times New Roman" pitchFamily="18" charset="0"/>
              </a:rPr>
              <a:t>Diesel engine, vehicles and </a:t>
            </a:r>
            <a:r>
              <a:rPr lang="en-US" sz="2000" dirty="0">
                <a:cs typeface="Times New Roman" pitchFamily="18" charset="0"/>
              </a:rPr>
              <a:t>emissions control </a:t>
            </a:r>
            <a:r>
              <a:rPr lang="en-US" sz="2000" dirty="0" smtClean="0">
                <a:cs typeface="Times New Roman" pitchFamily="18" charset="0"/>
              </a:rPr>
              <a:t>technology assessment and implementation</a:t>
            </a:r>
            <a:endParaRPr lang="en-US" sz="2000" dirty="0">
              <a:cs typeface="Times New Roman" pitchFamily="18" charset="0"/>
            </a:endParaRPr>
          </a:p>
          <a:p>
            <a:pPr lvl="1" eaLnBrk="1" hangingPunct="1">
              <a:spcBef>
                <a:spcPts val="600"/>
              </a:spcBef>
              <a:buFont typeface="Arial" pitchFamily="34" charset="0"/>
              <a:buChar char="•"/>
              <a:defRPr/>
            </a:pPr>
            <a:r>
              <a:rPr lang="en-US" sz="2000" dirty="0" smtClean="0">
                <a:cs typeface="Times New Roman" pitchFamily="18" charset="0"/>
              </a:rPr>
              <a:t>Three US facilities – New York, Texas, California</a:t>
            </a:r>
            <a:endParaRPr lang="en-US" sz="2000" dirty="0"/>
          </a:p>
          <a:p>
            <a:pPr marL="0" indent="0" algn="ctr" eaLnBrk="1" hangingPunct="1">
              <a:buFontTx/>
              <a:buNone/>
              <a:defRPr/>
            </a:pPr>
            <a:r>
              <a:rPr lang="en-US" dirty="0" smtClean="0">
                <a:solidFill>
                  <a:srgbClr val="002060"/>
                </a:solidFill>
              </a:rPr>
              <a:t>www.emisstar.com</a:t>
            </a:r>
            <a:endParaRPr lang="en-US" dirty="0">
              <a:solidFill>
                <a:srgbClr val="002060"/>
              </a:solidFill>
            </a:endParaRPr>
          </a:p>
          <a:p>
            <a:pPr marL="609600" indent="-609600" eaLnBrk="1" hangingPunct="1">
              <a:defRPr/>
            </a:pPr>
            <a:endParaRPr lang="en-US" sz="1800" dirty="0"/>
          </a:p>
          <a:p>
            <a:pPr marL="609600" indent="-609600" eaLnBrk="1" hangingPunct="1">
              <a:defRPr/>
            </a:pPr>
            <a:endParaRPr lang="en-US" sz="1800" dirty="0"/>
          </a:p>
          <a:p>
            <a:pPr marL="609600" indent="-609600" eaLnBrk="1" hangingPunct="1">
              <a:lnSpc>
                <a:spcPct val="130000"/>
              </a:lnSpc>
              <a:defRPr/>
            </a:pPr>
            <a:endParaRPr lang="en-US" sz="1800" dirty="0"/>
          </a:p>
          <a:p>
            <a:pPr marL="609600" indent="-609600" eaLnBrk="1" hangingPunct="1">
              <a:lnSpc>
                <a:spcPct val="70000"/>
              </a:lnSpc>
              <a:defRPr/>
            </a:pPr>
            <a:endParaRPr lang="en-US" sz="3400" dirty="0"/>
          </a:p>
          <a:p>
            <a:pPr marL="609600" indent="-609600" eaLnBrk="1" hangingPunct="1">
              <a:lnSpc>
                <a:spcPct val="70000"/>
              </a:lnSpc>
              <a:defRPr/>
            </a:pPr>
            <a:endParaRPr lang="en-US" sz="3000" dirty="0"/>
          </a:p>
          <a:p>
            <a:pPr marL="609600" indent="-609600" eaLnBrk="1" hangingPunct="1">
              <a:defRPr/>
            </a:pPr>
            <a:endParaRPr lang="en-US" sz="3400" dirty="0"/>
          </a:p>
          <a:p>
            <a:pPr marL="609600" indent="-609600" eaLnBrk="1" hangingPunct="1">
              <a:defRPr/>
            </a:pPr>
            <a:endParaRPr lang="en-US" sz="39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Lessons Learned – </a:t>
            </a:r>
            <a:r>
              <a:rPr lang="en-US" sz="3600" dirty="0" smtClean="0"/>
              <a:t>2</a:t>
            </a:r>
            <a:r>
              <a:rPr lang="en-US" dirty="0" smtClean="0"/>
              <a:t> </a:t>
            </a:r>
            <a:endParaRPr lang="en-US" dirty="0"/>
          </a:p>
        </p:txBody>
      </p:sp>
      <p:sp>
        <p:nvSpPr>
          <p:cNvPr id="3" name="Content Placeholder 2"/>
          <p:cNvSpPr>
            <a:spLocks noGrp="1"/>
          </p:cNvSpPr>
          <p:nvPr>
            <p:ph idx="1"/>
          </p:nvPr>
        </p:nvSpPr>
        <p:spPr>
          <a:xfrm>
            <a:off x="533400" y="1066800"/>
            <a:ext cx="8229600" cy="4525963"/>
          </a:xfrm>
        </p:spPr>
        <p:txBody>
          <a:bodyPr/>
          <a:lstStyle/>
          <a:p>
            <a:r>
              <a:rPr lang="en-US" sz="2800" dirty="0" smtClean="0"/>
              <a:t>Instrument installation – plan</a:t>
            </a:r>
            <a:r>
              <a:rPr lang="en-US" sz="2800" dirty="0" smtClean="0"/>
              <a:t>!</a:t>
            </a:r>
          </a:p>
          <a:p>
            <a:r>
              <a:rPr lang="en-US" sz="2800" dirty="0"/>
              <a:t>Plan for instrument failures – “when” not “if</a:t>
            </a:r>
            <a:endParaRPr lang="en-US" sz="2800" dirty="0" smtClean="0"/>
          </a:p>
          <a:p>
            <a:r>
              <a:rPr lang="en-US" sz="2800" dirty="0" smtClean="0"/>
              <a:t>PM component tends to be more challenging and/or complex</a:t>
            </a:r>
          </a:p>
          <a:p>
            <a:pPr lvl="1"/>
            <a:r>
              <a:rPr lang="en-US" sz="2400" dirty="0" smtClean="0"/>
              <a:t>Filter media chain of custody</a:t>
            </a:r>
          </a:p>
          <a:p>
            <a:pPr lvl="1"/>
            <a:r>
              <a:rPr lang="en-US" sz="2400" dirty="0" smtClean="0"/>
              <a:t>Time align w/gaseous</a:t>
            </a:r>
          </a:p>
          <a:p>
            <a:pPr lvl="1"/>
            <a:r>
              <a:rPr lang="en-US" sz="2400" dirty="0" smtClean="0"/>
              <a:t>Counterpoint: </a:t>
            </a:r>
            <a:r>
              <a:rPr lang="en-US" sz="2400" dirty="0" err="1" smtClean="0"/>
              <a:t>cal</a:t>
            </a:r>
            <a:r>
              <a:rPr lang="en-US" sz="2400" dirty="0" smtClean="0"/>
              <a:t> gases</a:t>
            </a:r>
          </a:p>
          <a:p>
            <a:r>
              <a:rPr lang="en-US" sz="2800" dirty="0" smtClean="0"/>
              <a:t>Logistics</a:t>
            </a:r>
          </a:p>
          <a:p>
            <a:pPr lvl="1"/>
            <a:r>
              <a:rPr lang="en-US" sz="2400" dirty="0" smtClean="0"/>
              <a:t>Ship, not truck requires tight logistics</a:t>
            </a:r>
          </a:p>
          <a:p>
            <a:pPr lvl="1"/>
            <a:r>
              <a:rPr lang="en-US" sz="2400" dirty="0" smtClean="0"/>
              <a:t>Bi-coastal</a:t>
            </a:r>
          </a:p>
          <a:p>
            <a:pPr lvl="1"/>
            <a:r>
              <a:rPr lang="en-US" sz="2400" dirty="0" smtClean="0"/>
              <a:t>Duplication where possible – ancillaries </a:t>
            </a:r>
            <a:endParaRPr lang="en-US" sz="2400" dirty="0"/>
          </a:p>
        </p:txBody>
      </p:sp>
      <p:sp>
        <p:nvSpPr>
          <p:cNvPr id="4" name="Slide Number Placeholder 3"/>
          <p:cNvSpPr>
            <a:spLocks noGrp="1"/>
          </p:cNvSpPr>
          <p:nvPr>
            <p:ph type="sldNum" sz="quarter" idx="12"/>
          </p:nvPr>
        </p:nvSpPr>
        <p:spPr/>
        <p:txBody>
          <a:bodyPr/>
          <a:lstStyle/>
          <a:p>
            <a:pPr>
              <a:defRPr/>
            </a:pPr>
            <a:fld id="{2D355AC5-C184-46E8-9A00-6F24628F6481}" type="slidenum">
              <a:rPr lang="en-US" smtClean="0"/>
              <a:pPr>
                <a:defRPr/>
              </a:pPr>
              <a:t>30</a:t>
            </a:fld>
            <a:endParaRPr lang="en-US"/>
          </a:p>
        </p:txBody>
      </p:sp>
    </p:spTree>
    <p:extLst>
      <p:ext uri="{BB962C8B-B14F-4D97-AF65-F5344CB8AC3E}">
        <p14:creationId xmlns:p14="http://schemas.microsoft.com/office/powerpoint/2010/main" val="3151229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A5023F2D-94FF-4EE8-B44E-F2F38E5696FC}" type="slidenum">
              <a:rPr lang="en-US" sz="1000" smtClean="0">
                <a:solidFill>
                  <a:schemeClr val="tx1"/>
                </a:solidFill>
              </a:rPr>
              <a:pPr eaLnBrk="1" hangingPunct="1"/>
              <a:t>31</a:t>
            </a:fld>
            <a:endParaRPr lang="en-US" sz="1000" smtClean="0">
              <a:solidFill>
                <a:schemeClr val="tx1"/>
              </a:solidFill>
            </a:endParaRPr>
          </a:p>
        </p:txBody>
      </p:sp>
      <p:sp>
        <p:nvSpPr>
          <p:cNvPr id="34819" name="Rectangle 5"/>
          <p:cNvSpPr>
            <a:spLocks noGrp="1" noChangeArrowheads="1"/>
          </p:cNvSpPr>
          <p:nvPr>
            <p:ph type="title"/>
          </p:nvPr>
        </p:nvSpPr>
        <p:spPr>
          <a:xfrm>
            <a:off x="457200" y="-152400"/>
            <a:ext cx="8001000" cy="1295400"/>
          </a:xfrm>
        </p:spPr>
        <p:txBody>
          <a:bodyPr/>
          <a:lstStyle/>
          <a:p>
            <a:pPr eaLnBrk="1" hangingPunct="1"/>
            <a:r>
              <a:rPr lang="en-US" sz="3700" smtClean="0"/>
              <a:t>Contact Information – Emisstar LLC</a:t>
            </a:r>
          </a:p>
        </p:txBody>
      </p:sp>
      <p:sp>
        <p:nvSpPr>
          <p:cNvPr id="34820" name="Rectangle 6"/>
          <p:cNvSpPr>
            <a:spLocks noGrp="1" noChangeArrowheads="1"/>
          </p:cNvSpPr>
          <p:nvPr>
            <p:ph type="body" idx="1"/>
          </p:nvPr>
        </p:nvSpPr>
        <p:spPr>
          <a:xfrm>
            <a:off x="457200" y="3822700"/>
            <a:ext cx="8229600" cy="2303463"/>
          </a:xfrm>
        </p:spPr>
        <p:txBody>
          <a:bodyPr/>
          <a:lstStyle/>
          <a:p>
            <a:pPr eaLnBrk="1" hangingPunct="1">
              <a:lnSpc>
                <a:spcPct val="80000"/>
              </a:lnSpc>
              <a:buFontTx/>
              <a:buNone/>
            </a:pPr>
            <a:endParaRPr lang="en-US" sz="2600" smtClean="0"/>
          </a:p>
          <a:p>
            <a:pPr eaLnBrk="1" hangingPunct="1">
              <a:lnSpc>
                <a:spcPct val="80000"/>
              </a:lnSpc>
              <a:buFontTx/>
              <a:buNone/>
            </a:pPr>
            <a:endParaRPr lang="en-US" sz="2600" smtClean="0"/>
          </a:p>
        </p:txBody>
      </p:sp>
      <p:sp>
        <p:nvSpPr>
          <p:cNvPr id="34821" name="Rectangle 7"/>
          <p:cNvSpPr>
            <a:spLocks noChangeArrowheads="1"/>
          </p:cNvSpPr>
          <p:nvPr/>
        </p:nvSpPr>
        <p:spPr bwMode="auto">
          <a:xfrm>
            <a:off x="381000" y="1066800"/>
            <a:ext cx="8382000"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Clr>
                <a:srgbClr val="003D70"/>
              </a:buClr>
            </a:pPr>
            <a:endParaRPr lang="en-US" sz="1800"/>
          </a:p>
          <a:p>
            <a:pPr marL="342900" indent="-342900">
              <a:lnSpc>
                <a:spcPct val="80000"/>
              </a:lnSpc>
              <a:spcBef>
                <a:spcPct val="20000"/>
              </a:spcBef>
              <a:buClr>
                <a:srgbClr val="003D70"/>
              </a:buClr>
            </a:pPr>
            <a:endParaRPr lang="en-US" sz="3600"/>
          </a:p>
          <a:p>
            <a:pPr marL="342900" indent="-342900">
              <a:lnSpc>
                <a:spcPct val="80000"/>
              </a:lnSpc>
              <a:spcBef>
                <a:spcPct val="20000"/>
              </a:spcBef>
              <a:buClr>
                <a:srgbClr val="003D70"/>
              </a:buClr>
            </a:pPr>
            <a:r>
              <a:rPr lang="en-US"/>
              <a:t>Michael C. Block, Principal</a:t>
            </a:r>
          </a:p>
          <a:p>
            <a:pPr marL="342900" indent="-342900">
              <a:lnSpc>
                <a:spcPct val="80000"/>
              </a:lnSpc>
              <a:spcBef>
                <a:spcPct val="20000"/>
              </a:spcBef>
              <a:buClr>
                <a:srgbClr val="003D70"/>
              </a:buClr>
            </a:pPr>
            <a:r>
              <a:rPr lang="en-US"/>
              <a:t>(949) 218-8229</a:t>
            </a:r>
          </a:p>
          <a:p>
            <a:pPr marL="342900" indent="-342900">
              <a:lnSpc>
                <a:spcPct val="80000"/>
              </a:lnSpc>
              <a:spcBef>
                <a:spcPct val="20000"/>
              </a:spcBef>
              <a:buClr>
                <a:srgbClr val="003D70"/>
              </a:buClr>
            </a:pPr>
            <a:endParaRPr lang="en-US"/>
          </a:p>
          <a:p>
            <a:pPr marL="342900" indent="-342900">
              <a:lnSpc>
                <a:spcPct val="80000"/>
              </a:lnSpc>
              <a:spcBef>
                <a:spcPct val="20000"/>
              </a:spcBef>
              <a:buClr>
                <a:srgbClr val="003D70"/>
              </a:buClr>
            </a:pPr>
            <a:r>
              <a:rPr lang="en-US"/>
              <a:t>michael.block@emisstar.com</a:t>
            </a:r>
          </a:p>
          <a:p>
            <a:pPr marL="342900" indent="-342900">
              <a:lnSpc>
                <a:spcPct val="80000"/>
              </a:lnSpc>
              <a:spcBef>
                <a:spcPct val="20000"/>
              </a:spcBef>
              <a:buClr>
                <a:srgbClr val="003D70"/>
              </a:buClr>
            </a:pPr>
            <a:endParaRPr lang="en-US" sz="2000"/>
          </a:p>
          <a:p>
            <a:pPr marL="342900" indent="-342900">
              <a:lnSpc>
                <a:spcPct val="80000"/>
              </a:lnSpc>
              <a:spcBef>
                <a:spcPct val="20000"/>
              </a:spcBef>
              <a:buClr>
                <a:srgbClr val="003D70"/>
              </a:buClr>
            </a:pPr>
            <a:r>
              <a:rPr lang="en-US">
                <a:hlinkClick r:id="rId2"/>
              </a:rPr>
              <a:t>www.emisstar.com</a:t>
            </a:r>
            <a:endParaRPr lang="en-US"/>
          </a:p>
          <a:p>
            <a:pPr marL="342900" indent="-342900">
              <a:lnSpc>
                <a:spcPct val="80000"/>
              </a:lnSpc>
              <a:spcBef>
                <a:spcPct val="20000"/>
              </a:spcBef>
              <a:buClr>
                <a:srgbClr val="003D70"/>
              </a:buClr>
            </a:pPr>
            <a:endParaRPr lang="en-US"/>
          </a:p>
          <a:p>
            <a:pPr marL="342900" indent="-342900">
              <a:lnSpc>
                <a:spcPct val="80000"/>
              </a:lnSpc>
              <a:spcBef>
                <a:spcPct val="20000"/>
              </a:spcBef>
              <a:buClr>
                <a:srgbClr val="003D70"/>
              </a:buClr>
            </a:pPr>
            <a:endParaRPr lang="en-US"/>
          </a:p>
          <a:p>
            <a:pPr marL="342900" indent="-342900">
              <a:lnSpc>
                <a:spcPct val="80000"/>
              </a:lnSpc>
              <a:spcBef>
                <a:spcPct val="20000"/>
              </a:spcBef>
              <a:buClr>
                <a:srgbClr val="003D70"/>
              </a:buClr>
            </a:pPr>
            <a:endParaRPr lang="en-US" sz="3600"/>
          </a:p>
          <a:p>
            <a:pPr marL="342900" indent="-342900">
              <a:lnSpc>
                <a:spcPct val="80000"/>
              </a:lnSpc>
              <a:spcBef>
                <a:spcPct val="20000"/>
              </a:spcBef>
              <a:buClr>
                <a:srgbClr val="003D70"/>
              </a:buClr>
            </a:pPr>
            <a:endParaRPr lang="en-US" sz="3600"/>
          </a:p>
          <a:p>
            <a:pPr marL="342900" indent="-342900">
              <a:lnSpc>
                <a:spcPct val="80000"/>
              </a:lnSpc>
              <a:spcBef>
                <a:spcPct val="20000"/>
              </a:spcBef>
              <a:buClr>
                <a:srgbClr val="003D70"/>
              </a:buClr>
            </a:pPr>
            <a:endParaRPr lang="en-US" sz="3600"/>
          </a:p>
          <a:p>
            <a:pPr marL="342900" indent="-342900">
              <a:lnSpc>
                <a:spcPct val="80000"/>
              </a:lnSpc>
              <a:spcBef>
                <a:spcPct val="20000"/>
              </a:spcBef>
              <a:buClr>
                <a:srgbClr val="003D70"/>
              </a:buClr>
            </a:pPr>
            <a:endParaRPr lang="en-US" sz="3600"/>
          </a:p>
          <a:p>
            <a:pPr marL="342900" indent="-342900">
              <a:lnSpc>
                <a:spcPct val="80000"/>
              </a:lnSpc>
              <a:spcBef>
                <a:spcPct val="20000"/>
              </a:spcBef>
              <a:buClr>
                <a:srgbClr val="003D70"/>
              </a:buClr>
            </a:pPr>
            <a:endParaRPr lang="en-US" sz="3600"/>
          </a:p>
          <a:p>
            <a:pPr marL="342900" indent="-342900" algn="l">
              <a:lnSpc>
                <a:spcPct val="80000"/>
              </a:lnSpc>
              <a:spcBef>
                <a:spcPct val="20000"/>
              </a:spcBef>
              <a:buClr>
                <a:srgbClr val="003D70"/>
              </a:buClr>
            </a:pPr>
            <a:endParaRPr lang="en-US" sz="4200"/>
          </a:p>
        </p:txBody>
      </p:sp>
      <p:sp>
        <p:nvSpPr>
          <p:cNvPr id="34822" name="Line 8"/>
          <p:cNvSpPr>
            <a:spLocks noChangeShapeType="1"/>
          </p:cNvSpPr>
          <p:nvPr/>
        </p:nvSpPr>
        <p:spPr bwMode="auto">
          <a:xfrm>
            <a:off x="457200" y="6096000"/>
            <a:ext cx="8458200"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304800"/>
            <a:ext cx="8229600" cy="639763"/>
          </a:xfrm>
        </p:spPr>
        <p:txBody>
          <a:bodyPr/>
          <a:lstStyle/>
          <a:p>
            <a:pPr eaLnBrk="1" hangingPunct="1"/>
            <a:r>
              <a:rPr lang="en-US" smtClean="0"/>
              <a:t>Applications</a:t>
            </a:r>
            <a:r>
              <a:rPr lang="en-US" sz="3600" smtClean="0"/>
              <a:t>-1</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78520598"/>
              </p:ext>
            </p:extLst>
          </p:nvPr>
        </p:nvGraphicFramePr>
        <p:xfrm>
          <a:off x="228600" y="1295400"/>
          <a:ext cx="8686799" cy="4603175"/>
        </p:xfrm>
        <a:graphic>
          <a:graphicData uri="http://schemas.openxmlformats.org/drawingml/2006/table">
            <a:tbl>
              <a:tblPr/>
              <a:tblGrid>
                <a:gridCol w="2092182"/>
                <a:gridCol w="2544548"/>
                <a:gridCol w="2134591"/>
                <a:gridCol w="1915478"/>
              </a:tblGrid>
              <a:tr h="211518">
                <a:tc>
                  <a:txBody>
                    <a:bodyPr/>
                    <a:lstStyle/>
                    <a:p>
                      <a:pPr algn="ctr" fontAlgn="b"/>
                      <a:r>
                        <a:rPr lang="en-US" sz="1100" b="1" i="0" u="none" strike="noStrike" dirty="0">
                          <a:solidFill>
                            <a:srgbClr val="000000"/>
                          </a:solidFill>
                          <a:effectLst/>
                          <a:latin typeface="+mn-lt"/>
                        </a:rPr>
                        <a:t>Client</a:t>
                      </a:r>
                    </a:p>
                  </a:txBody>
                  <a:tcPr marL="5022" marR="5022" marT="502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100" b="1" i="0" u="none" strike="noStrike" dirty="0">
                          <a:solidFill>
                            <a:srgbClr val="000000"/>
                          </a:solidFill>
                          <a:effectLst/>
                          <a:latin typeface="+mn-lt"/>
                        </a:rPr>
                        <a:t>Application</a:t>
                      </a:r>
                    </a:p>
                  </a:txBody>
                  <a:tcPr marL="5022" marR="5022" marT="502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100" b="1" i="0" u="none" strike="noStrike" dirty="0">
                          <a:solidFill>
                            <a:srgbClr val="000000"/>
                          </a:solidFill>
                          <a:effectLst/>
                          <a:latin typeface="+mn-lt"/>
                        </a:rPr>
                        <a:t>Location</a:t>
                      </a:r>
                    </a:p>
                  </a:txBody>
                  <a:tcPr marL="5022" marR="5022" marT="502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100" b="1" i="0" u="none" strike="noStrike" dirty="0">
                          <a:solidFill>
                            <a:srgbClr val="000000"/>
                          </a:solidFill>
                          <a:effectLst/>
                          <a:latin typeface="+mn-lt"/>
                        </a:rPr>
                        <a:t>Why Unique?</a:t>
                      </a:r>
                    </a:p>
                  </a:txBody>
                  <a:tcPr marL="5022" marR="5022" marT="502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11518">
                <a:tc>
                  <a:txBody>
                    <a:bodyPr/>
                    <a:lstStyle/>
                    <a:p>
                      <a:pPr algn="ctr" rtl="0" fontAlgn="ctr"/>
                      <a:r>
                        <a:rPr lang="en-US" sz="1100" b="0" i="0" u="none" strike="noStrike" dirty="0">
                          <a:solidFill>
                            <a:srgbClr val="000000"/>
                          </a:solidFill>
                          <a:effectLst/>
                          <a:latin typeface="+mn-lt"/>
                        </a:rPr>
                        <a:t>AKRF/Columbia University</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Cement Trucks</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NYC</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409502">
                <a:tc>
                  <a:txBody>
                    <a:bodyPr/>
                    <a:lstStyle/>
                    <a:p>
                      <a:pPr algn="ctr" rtl="0" fontAlgn="ctr"/>
                      <a:r>
                        <a:rPr lang="en-US" sz="1100" b="0" i="0" u="none" strike="noStrike" dirty="0">
                          <a:solidFill>
                            <a:srgbClr val="C00000"/>
                          </a:solidFill>
                          <a:effectLst/>
                          <a:latin typeface="+mn-lt"/>
                        </a:rPr>
                        <a:t>Capacity of Texas</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en-US" sz="1100" b="0" i="0" u="none" strike="noStrike">
                          <a:solidFill>
                            <a:srgbClr val="C00000"/>
                          </a:solidFill>
                          <a:effectLst/>
                          <a:latin typeface="+mn-lt"/>
                        </a:rPr>
                        <a:t>Advanced Hybrid Yard Tractor</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en-US" sz="1100" b="0" i="0" u="none" strike="noStrike">
                          <a:solidFill>
                            <a:srgbClr val="C00000"/>
                          </a:solidFill>
                          <a:effectLst/>
                          <a:latin typeface="+mn-lt"/>
                        </a:rPr>
                        <a:t>Longview, TX &amp; POHA</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en-US" sz="1100" b="0" i="0" u="none" strike="noStrike">
                          <a:solidFill>
                            <a:srgbClr val="C00000"/>
                          </a:solidFill>
                          <a:effectLst/>
                          <a:latin typeface="+mn-lt"/>
                        </a:rPr>
                        <a:t>Unique Test Cycle Development</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40300">
                <a:tc>
                  <a:txBody>
                    <a:bodyPr/>
                    <a:lstStyle/>
                    <a:p>
                      <a:pPr algn="ctr" rtl="0" fontAlgn="ctr"/>
                      <a:r>
                        <a:rPr lang="en-US" sz="1100" b="0" i="0" u="none" strike="noStrike" dirty="0">
                          <a:solidFill>
                            <a:srgbClr val="5F5F5F"/>
                          </a:solidFill>
                          <a:effectLst/>
                          <a:latin typeface="+mn-lt"/>
                        </a:rPr>
                        <a:t>Cerion Energy</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5F5F5F"/>
                          </a:solidFill>
                          <a:effectLst/>
                          <a:latin typeface="+mn-lt"/>
                        </a:rPr>
                        <a:t>Mississippi River Ferry Boats</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5F5F5F"/>
                          </a:solidFill>
                          <a:effectLst/>
                          <a:latin typeface="+mn-lt"/>
                        </a:rPr>
                        <a:t>New Orleans</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5F5F5F"/>
                          </a:solidFill>
                          <a:effectLst/>
                          <a:latin typeface="+mn-lt"/>
                        </a:rPr>
                        <a:t>Ferry -- side push </a:t>
                      </a:r>
                      <a:r>
                        <a:rPr lang="en-US" sz="1100" b="0" i="0" u="none" strike="noStrike" dirty="0" smtClean="0">
                          <a:solidFill>
                            <a:srgbClr val="5F5F5F"/>
                          </a:solidFill>
                          <a:effectLst/>
                          <a:latin typeface="+mn-lt"/>
                        </a:rPr>
                        <a:t>embankment</a:t>
                      </a:r>
                      <a:endParaRPr lang="en-US" sz="1100" b="0" i="0" u="none" strike="noStrike" dirty="0">
                        <a:solidFill>
                          <a:srgbClr val="5F5F5F"/>
                        </a:solidFill>
                        <a:effectLst/>
                        <a:latin typeface="+mn-lt"/>
                      </a:endParaRP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dirty="0">
                          <a:solidFill>
                            <a:srgbClr val="000000"/>
                          </a:solidFill>
                          <a:effectLst/>
                          <a:latin typeface="+mn-lt"/>
                        </a:rPr>
                        <a:t>Croton Water Treatment Project</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Nonroad Construction Equipment</a:t>
                      </a:r>
                    </a:p>
                  </a:txBody>
                  <a:tcPr marL="5022" marR="5022" marT="5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a:solidFill>
                            <a:srgbClr val="000000"/>
                          </a:solidFill>
                          <a:effectLst/>
                          <a:latin typeface="+mn-lt"/>
                        </a:rPr>
                        <a:t>Bronx, NY</a:t>
                      </a:r>
                    </a:p>
                  </a:txBody>
                  <a:tcPr marL="5022" marR="5022" marT="50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dirty="0">
                          <a:solidFill>
                            <a:srgbClr val="000000"/>
                          </a:solidFill>
                          <a:effectLst/>
                          <a:latin typeface="+mn-lt"/>
                        </a:rPr>
                        <a:t>Cummins Power Systems</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Natural Gas Gen Set for EPA NSPS</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Allentown &amp; Northumberland, PA</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40300">
                <a:tc>
                  <a:txBody>
                    <a:bodyPr/>
                    <a:lstStyle/>
                    <a:p>
                      <a:pPr algn="ctr" rtl="0" fontAlgn="ctr"/>
                      <a:r>
                        <a:rPr lang="en-US" sz="1100" b="0" i="0" u="none" strike="noStrike">
                          <a:solidFill>
                            <a:srgbClr val="C00000"/>
                          </a:solidFill>
                          <a:effectLst/>
                          <a:latin typeface="+mn-lt"/>
                        </a:rPr>
                        <a:t>EcoPower Hybrid Systems</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C00000"/>
                          </a:solidFill>
                          <a:effectLst/>
                          <a:latin typeface="+mn-lt"/>
                        </a:rPr>
                        <a:t>Advanced Hybrid Gantry Crane</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C00000"/>
                          </a:solidFill>
                          <a:effectLst/>
                          <a:latin typeface="+mn-lt"/>
                        </a:rPr>
                        <a:t>POLA</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C00000"/>
                          </a:solidFill>
                          <a:effectLst/>
                          <a:latin typeface="+mn-lt"/>
                        </a:rPr>
                        <a:t>Unique Test Cycle </a:t>
                      </a:r>
                      <a:r>
                        <a:rPr lang="en-US" sz="1100" b="0" i="0" u="none" strike="noStrike" dirty="0" smtClean="0">
                          <a:solidFill>
                            <a:srgbClr val="C00000"/>
                          </a:solidFill>
                          <a:effectLst/>
                          <a:latin typeface="+mn-lt"/>
                        </a:rPr>
                        <a:t>Development</a:t>
                      </a:r>
                      <a:endParaRPr lang="en-US" sz="1100" b="0" i="0" u="none" strike="noStrike" dirty="0">
                        <a:solidFill>
                          <a:srgbClr val="C00000"/>
                        </a:solidFill>
                        <a:effectLst/>
                        <a:latin typeface="+mn-lt"/>
                      </a:endParaRP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40300">
                <a:tc>
                  <a:txBody>
                    <a:bodyPr/>
                    <a:lstStyle/>
                    <a:p>
                      <a:pPr algn="ctr" rtl="0" fontAlgn="ctr"/>
                      <a:r>
                        <a:rPr lang="en-US" sz="1100" b="0" i="0" u="none" strike="noStrike">
                          <a:solidFill>
                            <a:srgbClr val="000000"/>
                          </a:solidFill>
                          <a:effectLst/>
                          <a:latin typeface="+mn-lt"/>
                        </a:rPr>
                        <a:t>EnerTeck LLC</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Advanced Aftertreatment, Marine Vessels</a:t>
                      </a:r>
                    </a:p>
                  </a:txBody>
                  <a:tcPr marL="5022" marR="5022" marT="5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Paducah, KY</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dirty="0">
                          <a:solidFill>
                            <a:schemeClr val="tx1"/>
                          </a:solidFill>
                          <a:effectLst/>
                          <a:latin typeface="+mn-lt"/>
                        </a:rPr>
                        <a:t>Enviromagnetics Corporation</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chemeClr val="tx1"/>
                          </a:solidFill>
                          <a:effectLst/>
                          <a:latin typeface="+mn-lt"/>
                        </a:rPr>
                        <a:t>Fuel Additive (J1321)</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chemeClr val="tx1"/>
                          </a:solidFill>
                          <a:effectLst/>
                          <a:latin typeface="+mn-lt"/>
                        </a:rPr>
                        <a:t>New Jersey</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chemeClr val="tx1"/>
                          </a:solidFill>
                          <a:effectLst/>
                          <a:latin typeface="+mn-lt"/>
                        </a:rPr>
                        <a:t>On-Highway Truck -- J1321</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a:solidFill>
                            <a:srgbClr val="000000"/>
                          </a:solidFill>
                          <a:effectLst/>
                          <a:latin typeface="+mn-lt"/>
                        </a:rPr>
                        <a:t>Evans Cooling Systems</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On-Highway Vehicles</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North Carolina</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a:solidFill>
                            <a:srgbClr val="000000"/>
                          </a:solidFill>
                          <a:effectLst/>
                          <a:latin typeface="+mn-lt"/>
                        </a:rPr>
                        <a:t>Generator Services/D2G</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Multi-fuelled Gen Sets</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Rancho </a:t>
                      </a:r>
                      <a:r>
                        <a:rPr lang="en-US" sz="1100" b="0" i="0" u="none" strike="noStrike" dirty="0" smtClean="0">
                          <a:solidFill>
                            <a:srgbClr val="000000"/>
                          </a:solidFill>
                          <a:effectLst/>
                          <a:latin typeface="+mn-lt"/>
                        </a:rPr>
                        <a:t>Cucamonga, </a:t>
                      </a:r>
                      <a:r>
                        <a:rPr lang="en-US" sz="1100" b="0" i="0" u="none" strike="noStrike" dirty="0">
                          <a:solidFill>
                            <a:srgbClr val="000000"/>
                          </a:solidFill>
                          <a:effectLst/>
                          <a:latin typeface="+mn-lt"/>
                        </a:rPr>
                        <a:t>CA</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a:solidFill>
                            <a:srgbClr val="000000"/>
                          </a:solidFill>
                          <a:effectLst/>
                          <a:latin typeface="+mn-lt"/>
                        </a:rPr>
                        <a:t>Hyundai Heavy Industries Ltd.</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Large Marine Gen Set Engines</a:t>
                      </a:r>
                    </a:p>
                  </a:txBody>
                  <a:tcPr marL="5022" marR="5022" marT="5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Ulsan, South Korea</a:t>
                      </a:r>
                    </a:p>
                  </a:txBody>
                  <a:tcPr marL="5022" marR="5022" marT="50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dirty="0">
                          <a:solidFill>
                            <a:srgbClr val="C00000"/>
                          </a:solidFill>
                          <a:effectLst/>
                          <a:latin typeface="+mn-lt"/>
                        </a:rPr>
                        <a:t>MRCT/Ingram Marine Group</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C00000"/>
                          </a:solidFill>
                          <a:effectLst/>
                          <a:latin typeface="+mn-lt"/>
                        </a:rPr>
                        <a:t>Loco Engine Powered Push Boats</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C00000"/>
                          </a:solidFill>
                          <a:effectLst/>
                          <a:latin typeface="+mn-lt"/>
                        </a:rPr>
                        <a:t>Paducah, KY</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smtClean="0">
                          <a:solidFill>
                            <a:srgbClr val="C00000"/>
                          </a:solidFill>
                          <a:effectLst/>
                          <a:latin typeface="+mn-lt"/>
                        </a:rPr>
                        <a:t>Exhaust </a:t>
                      </a:r>
                      <a:r>
                        <a:rPr lang="en-US" sz="1100" b="0" i="0" u="none" strike="noStrike" dirty="0">
                          <a:solidFill>
                            <a:srgbClr val="C00000"/>
                          </a:solidFill>
                          <a:effectLst/>
                          <a:latin typeface="+mn-lt"/>
                        </a:rPr>
                        <a:t>Flow; Engine Load</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a:solidFill>
                            <a:srgbClr val="C00000"/>
                          </a:solidFill>
                          <a:effectLst/>
                          <a:latin typeface="+mn-lt"/>
                        </a:rPr>
                        <a:t>Komatsu America Corporation</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C00000"/>
                          </a:solidFill>
                          <a:effectLst/>
                          <a:latin typeface="+mn-lt"/>
                        </a:rPr>
                        <a:t>Advanced Nonroad Hybrid Excavator</a:t>
                      </a:r>
                    </a:p>
                  </a:txBody>
                  <a:tcPr marL="5022" marR="5022" marT="5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C00000"/>
                          </a:solidFill>
                          <a:effectLst/>
                          <a:latin typeface="+mn-lt"/>
                        </a:rPr>
                        <a:t>Cartersville, GA</a:t>
                      </a:r>
                    </a:p>
                  </a:txBody>
                  <a:tcPr marL="5022" marR="5022" marT="50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smtClean="0">
                          <a:solidFill>
                            <a:srgbClr val="C00000"/>
                          </a:solidFill>
                          <a:effectLst/>
                          <a:latin typeface="+mn-lt"/>
                        </a:rPr>
                        <a:t>Test Cycle Development</a:t>
                      </a:r>
                      <a:r>
                        <a:rPr lang="en-US" sz="1100" b="0" i="0" u="none" strike="noStrike" dirty="0">
                          <a:solidFill>
                            <a:srgbClr val="C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a:solidFill>
                            <a:srgbClr val="000000"/>
                          </a:solidFill>
                          <a:effectLst/>
                          <a:latin typeface="+mn-lt"/>
                        </a:rPr>
                        <a:t>Navistar Corporation</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100" b="0" i="0" u="none" strike="noStrike">
                          <a:solidFill>
                            <a:srgbClr val="000000"/>
                          </a:solidFill>
                          <a:effectLst/>
                          <a:latin typeface="+mn-lt"/>
                        </a:rPr>
                        <a:t>EPA SCR HDIU Performance Testing</a:t>
                      </a:r>
                    </a:p>
                  </a:txBody>
                  <a:tcPr marL="5022" marR="5022" marT="5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Sacramento, CA</a:t>
                      </a:r>
                    </a:p>
                  </a:txBody>
                  <a:tcPr marL="5022" marR="5022" marT="50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a:solidFill>
                            <a:srgbClr val="000000"/>
                          </a:solidFill>
                          <a:effectLst/>
                          <a:latin typeface="+mn-lt"/>
                        </a:rPr>
                        <a:t>Nett Technologies</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a:solidFill>
                            <a:srgbClr val="000000"/>
                          </a:solidFill>
                          <a:effectLst/>
                          <a:latin typeface="+mn-lt"/>
                        </a:rPr>
                        <a:t>Gantry Crane Aftertreatment</a:t>
                      </a:r>
                    </a:p>
                  </a:txBody>
                  <a:tcPr marL="5022" marR="5022" marT="5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POHA</a:t>
                      </a:r>
                    </a:p>
                  </a:txBody>
                  <a:tcPr marL="5022" marR="5022" marT="50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dirty="0">
                          <a:solidFill>
                            <a:srgbClr val="C00000"/>
                          </a:solidFill>
                          <a:effectLst/>
                          <a:latin typeface="+mn-lt"/>
                        </a:rPr>
                        <a:t>Schlumberger</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smtClean="0">
                          <a:solidFill>
                            <a:srgbClr val="C00000"/>
                          </a:solidFill>
                          <a:effectLst/>
                          <a:latin typeface="+mn-lt"/>
                        </a:rPr>
                        <a:t>Fracturing Trailers Petroleum </a:t>
                      </a:r>
                      <a:r>
                        <a:rPr lang="en-US" sz="1100" b="0" i="0" u="none" strike="noStrike" dirty="0">
                          <a:solidFill>
                            <a:srgbClr val="C00000"/>
                          </a:solidFill>
                          <a:effectLst/>
                          <a:latin typeface="+mn-lt"/>
                        </a:rPr>
                        <a:t>Industry</a:t>
                      </a:r>
                    </a:p>
                  </a:txBody>
                  <a:tcPr marL="5022" marR="5022"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C00000"/>
                          </a:solidFill>
                          <a:effectLst/>
                          <a:latin typeface="+mn-lt"/>
                        </a:rPr>
                        <a:t>Denton, TX</a:t>
                      </a:r>
                    </a:p>
                  </a:txBody>
                  <a:tcPr marL="5022" marR="5022" marT="50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C00000"/>
                          </a:solidFill>
                          <a:effectLst/>
                          <a:latin typeface="+mn-lt"/>
                        </a:rPr>
                        <a:t>Strain </a:t>
                      </a:r>
                      <a:r>
                        <a:rPr lang="en-US" sz="1100" b="0" i="0" u="none" strike="noStrike" dirty="0" smtClean="0">
                          <a:solidFill>
                            <a:srgbClr val="C00000"/>
                          </a:solidFill>
                          <a:effectLst/>
                          <a:latin typeface="+mn-lt"/>
                        </a:rPr>
                        <a:t>gauge </a:t>
                      </a:r>
                      <a:r>
                        <a:rPr lang="en-US" sz="1100" b="0" i="0" u="none" strike="noStrike" dirty="0">
                          <a:solidFill>
                            <a:srgbClr val="C00000"/>
                          </a:solidFill>
                          <a:effectLst/>
                          <a:latin typeface="+mn-lt"/>
                        </a:rPr>
                        <a:t>for load</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a:solidFill>
                            <a:srgbClr val="000000"/>
                          </a:solidFill>
                          <a:effectLst/>
                          <a:latin typeface="+mn-lt"/>
                        </a:rPr>
                        <a:t>Smith Electric Vehicles US Corp</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On-Highway </a:t>
                      </a:r>
                      <a:r>
                        <a:rPr lang="en-US" sz="1100" b="0" i="0" u="none" strike="noStrike" dirty="0" err="1">
                          <a:solidFill>
                            <a:srgbClr val="000000"/>
                          </a:solidFill>
                          <a:effectLst/>
                          <a:latin typeface="+mn-lt"/>
                        </a:rPr>
                        <a:t>Elec</a:t>
                      </a:r>
                      <a:r>
                        <a:rPr lang="en-US" sz="1100" b="0" i="0" u="none" strike="noStrike" dirty="0">
                          <a:solidFill>
                            <a:srgbClr val="000000"/>
                          </a:solidFill>
                          <a:effectLst/>
                          <a:latin typeface="+mn-lt"/>
                        </a:rPr>
                        <a:t> Vehicle Range Testing</a:t>
                      </a:r>
                    </a:p>
                  </a:txBody>
                  <a:tcPr marL="5022" marR="5022" marT="5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dirty="0">
                          <a:solidFill>
                            <a:srgbClr val="000000"/>
                          </a:solidFill>
                          <a:effectLst/>
                          <a:latin typeface="+mn-lt"/>
                        </a:rPr>
                        <a:t>Milford, UK</a:t>
                      </a:r>
                    </a:p>
                  </a:txBody>
                  <a:tcPr marL="5022" marR="5022" marT="50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11518">
                <a:tc>
                  <a:txBody>
                    <a:bodyPr/>
                    <a:lstStyle/>
                    <a:p>
                      <a:pPr algn="ctr" rtl="0" fontAlgn="ctr"/>
                      <a:r>
                        <a:rPr lang="en-US" sz="1100" b="0" i="0" u="none" strike="noStrike">
                          <a:solidFill>
                            <a:srgbClr val="000000"/>
                          </a:solidFill>
                          <a:effectLst/>
                          <a:latin typeface="+mn-lt"/>
                        </a:rPr>
                        <a:t>University of Rochester</a:t>
                      </a:r>
                    </a:p>
                  </a:txBody>
                  <a:tcPr marL="5022" marR="5022" marT="50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a:solidFill>
                            <a:srgbClr val="000000"/>
                          </a:solidFill>
                          <a:effectLst/>
                          <a:latin typeface="+mn-lt"/>
                        </a:rPr>
                        <a:t>Alt-Fuelled School Buses</a:t>
                      </a:r>
                    </a:p>
                  </a:txBody>
                  <a:tcPr marL="5022" marR="5022" marT="5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a:solidFill>
                            <a:srgbClr val="000000"/>
                          </a:solidFill>
                          <a:effectLst/>
                          <a:latin typeface="+mn-lt"/>
                        </a:rPr>
                        <a:t>Rochester, NY</a:t>
                      </a:r>
                    </a:p>
                  </a:txBody>
                  <a:tcPr marL="5022" marR="5022" marT="50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100" b="0" i="0" u="none" strike="noStrike" dirty="0">
                          <a:solidFill>
                            <a:srgbClr val="000000"/>
                          </a:solidFill>
                          <a:effectLst/>
                          <a:latin typeface="+mn-lt"/>
                        </a:rPr>
                        <a:t> </a:t>
                      </a:r>
                    </a:p>
                  </a:txBody>
                  <a:tcPr marL="5022" marR="5022"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bl>
          </a:graphicData>
        </a:graphic>
      </p:graphicFrame>
      <p:sp>
        <p:nvSpPr>
          <p:cNvPr id="5230"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466E9D63-69A4-4C47-9925-3E548905A2C3}" type="slidenum">
              <a:rPr lang="en-US" sz="1000" smtClean="0">
                <a:solidFill>
                  <a:schemeClr val="tx1"/>
                </a:solidFill>
              </a:rPr>
              <a:pPr eaLnBrk="1" hangingPunct="1"/>
              <a:t>4</a:t>
            </a:fld>
            <a:endParaRPr lang="en-US" sz="1000" smtClean="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pPr eaLnBrk="1" hangingPunct="1"/>
            <a:r>
              <a:rPr lang="en-US" smtClean="0"/>
              <a:t>Applications</a:t>
            </a:r>
            <a:r>
              <a:rPr lang="en-US" sz="3600" smtClean="0"/>
              <a:t>-2</a:t>
            </a:r>
            <a:endParaRPr lang="en-US" smtClean="0"/>
          </a:p>
        </p:txBody>
      </p:sp>
      <p:sp>
        <p:nvSpPr>
          <p:cNvPr id="6147" name="Content Placeholder 2"/>
          <p:cNvSpPr>
            <a:spLocks noGrp="1"/>
          </p:cNvSpPr>
          <p:nvPr>
            <p:ph idx="1"/>
          </p:nvPr>
        </p:nvSpPr>
        <p:spPr>
          <a:xfrm>
            <a:off x="457200" y="1295400"/>
            <a:ext cx="8229600" cy="4525963"/>
          </a:xfrm>
        </p:spPr>
        <p:txBody>
          <a:bodyPr/>
          <a:lstStyle/>
          <a:p>
            <a:pPr eaLnBrk="1" hangingPunct="1">
              <a:lnSpc>
                <a:spcPct val="150000"/>
              </a:lnSpc>
            </a:pPr>
            <a:r>
              <a:rPr lang="en-US" sz="4000" smtClean="0"/>
              <a:t>Capacity</a:t>
            </a:r>
          </a:p>
          <a:p>
            <a:pPr eaLnBrk="1" hangingPunct="1">
              <a:lnSpc>
                <a:spcPct val="150000"/>
              </a:lnSpc>
            </a:pPr>
            <a:r>
              <a:rPr lang="en-US" sz="4000" smtClean="0"/>
              <a:t>EcoPower Hybrid Systems</a:t>
            </a:r>
          </a:p>
          <a:p>
            <a:pPr eaLnBrk="1" hangingPunct="1">
              <a:lnSpc>
                <a:spcPct val="150000"/>
              </a:lnSpc>
            </a:pPr>
            <a:r>
              <a:rPr lang="en-US" sz="4000" smtClean="0"/>
              <a:t>MRCT/Ingram Marine Group</a:t>
            </a:r>
          </a:p>
          <a:p>
            <a:pPr eaLnBrk="1" hangingPunct="1">
              <a:lnSpc>
                <a:spcPct val="150000"/>
              </a:lnSpc>
            </a:pPr>
            <a:r>
              <a:rPr lang="en-US" sz="4000" smtClean="0"/>
              <a:t>Komatsu America</a:t>
            </a:r>
          </a:p>
        </p:txBody>
      </p:sp>
      <p:sp>
        <p:nvSpPr>
          <p:cNvPr id="6148"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07E0E39A-44DA-4A12-9C86-93557D6D54DD}" type="slidenum">
              <a:rPr lang="en-US" sz="1000" smtClean="0">
                <a:solidFill>
                  <a:schemeClr val="tx1"/>
                </a:solidFill>
              </a:rPr>
              <a:pPr eaLnBrk="1" hangingPunct="1"/>
              <a:t>5</a:t>
            </a:fld>
            <a:endParaRPr lang="en-US" sz="1000" smtClean="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31750"/>
            <a:ext cx="8229600" cy="715963"/>
          </a:xfrm>
        </p:spPr>
        <p:txBody>
          <a:bodyPr/>
          <a:lstStyle/>
          <a:p>
            <a:r>
              <a:rPr lang="en-US" smtClean="0"/>
              <a:t>Capacity – Terminal Tractor</a:t>
            </a:r>
          </a:p>
        </p:txBody>
      </p:sp>
      <p:sp>
        <p:nvSpPr>
          <p:cNvPr id="7171" name="Content Placeholder 2"/>
          <p:cNvSpPr>
            <a:spLocks noGrp="1"/>
          </p:cNvSpPr>
          <p:nvPr>
            <p:ph idx="1"/>
          </p:nvPr>
        </p:nvSpPr>
        <p:spPr>
          <a:xfrm>
            <a:off x="533400" y="990600"/>
            <a:ext cx="8229600" cy="4525963"/>
          </a:xfrm>
        </p:spPr>
        <p:txBody>
          <a:bodyPr/>
          <a:lstStyle/>
          <a:p>
            <a:pPr>
              <a:lnSpc>
                <a:spcPct val="150000"/>
              </a:lnSpc>
            </a:pPr>
            <a:r>
              <a:rPr lang="en-US" sz="3300" smtClean="0"/>
              <a:t>TCEQ NTRD</a:t>
            </a:r>
          </a:p>
          <a:p>
            <a:pPr>
              <a:lnSpc>
                <a:spcPct val="150000"/>
              </a:lnSpc>
            </a:pPr>
            <a:r>
              <a:rPr lang="en-US" sz="3300" smtClean="0"/>
              <a:t>Conventional vs. series hybrid</a:t>
            </a:r>
          </a:p>
          <a:p>
            <a:pPr>
              <a:lnSpc>
                <a:spcPct val="150000"/>
              </a:lnSpc>
            </a:pPr>
            <a:r>
              <a:rPr lang="en-US" sz="3300" smtClean="0"/>
              <a:t>POHA (and CA) operation</a:t>
            </a:r>
          </a:p>
          <a:p>
            <a:pPr>
              <a:lnSpc>
                <a:spcPct val="150000"/>
              </a:lnSpc>
            </a:pPr>
            <a:r>
              <a:rPr lang="en-US" sz="3300" smtClean="0"/>
              <a:t>Criteria emissions and fuel consumption</a:t>
            </a:r>
          </a:p>
          <a:p>
            <a:pPr>
              <a:lnSpc>
                <a:spcPct val="150000"/>
              </a:lnSpc>
            </a:pPr>
            <a:r>
              <a:rPr lang="en-US" sz="3300" smtClean="0"/>
              <a:t>Dry run at Capacity facility</a:t>
            </a:r>
          </a:p>
          <a:p>
            <a:pPr>
              <a:lnSpc>
                <a:spcPct val="150000"/>
              </a:lnSpc>
            </a:pPr>
            <a:r>
              <a:rPr lang="en-US" sz="3300" smtClean="0"/>
              <a:t>Then POHA</a:t>
            </a:r>
            <a:endParaRPr lang="en-US" smtClean="0"/>
          </a:p>
          <a:p>
            <a:endParaRPr lang="en-US" smtClean="0"/>
          </a:p>
        </p:txBody>
      </p:sp>
      <p:sp>
        <p:nvSpPr>
          <p:cNvPr id="7172"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09B62547-F87B-4A9A-8695-75F54AFB80FB}" type="slidenum">
              <a:rPr lang="en-US" sz="1000" smtClean="0">
                <a:solidFill>
                  <a:schemeClr val="tx1"/>
                </a:solidFill>
              </a:rPr>
              <a:pPr eaLnBrk="1" hangingPunct="1"/>
              <a:t>6</a:t>
            </a:fld>
            <a:endParaRPr lang="en-US" sz="1000" smtClean="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304800" y="198438"/>
            <a:ext cx="8686800" cy="639762"/>
          </a:xfrm>
          <a:extLst>
            <a:ext uri="{91240B29-F687-4F45-9708-019B960494DF}">
              <a14:hiddenLine xmlns:a14="http://schemas.microsoft.com/office/drawing/2010/main" w="9525">
                <a:solidFill>
                  <a:schemeClr val="accent1"/>
                </a:solidFill>
                <a:miter lim="800000"/>
                <a:headEnd/>
                <a:tailEnd/>
              </a14:hiddenLine>
            </a:ext>
          </a:extLst>
        </p:spPr>
        <p:txBody>
          <a:bodyPr/>
          <a:lstStyle/>
          <a:p>
            <a:pPr eaLnBrk="1" hangingPunct="1"/>
            <a:r>
              <a:rPr lang="en-US" dirty="0" smtClean="0"/>
              <a:t>Capacity – </a:t>
            </a:r>
            <a:r>
              <a:rPr lang="en-US" sz="4000" dirty="0" smtClean="0"/>
              <a:t>PEMS Instrumentation</a:t>
            </a:r>
            <a:endParaRPr lang="en-US" dirty="0" smtClean="0"/>
          </a:p>
        </p:txBody>
      </p:sp>
      <p:sp>
        <p:nvSpPr>
          <p:cNvPr id="10243"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182EE542-737B-4DCC-BB9F-2D3AA73EB878}" type="slidenum">
              <a:rPr lang="en-US" sz="1000">
                <a:solidFill>
                  <a:schemeClr val="tx1"/>
                </a:solidFill>
              </a:rPr>
              <a:pPr algn="r" eaLnBrk="1" hangingPunct="1"/>
              <a:t>7</a:t>
            </a:fld>
            <a:endParaRPr lang="en-US" sz="1000">
              <a:solidFill>
                <a:schemeClr val="tx1"/>
              </a:solidFill>
            </a:endParaRPr>
          </a:p>
        </p:txBody>
      </p:sp>
      <p:sp>
        <p:nvSpPr>
          <p:cNvPr id="10244" name="Content Placeholder 2"/>
          <p:cNvSpPr>
            <a:spLocks/>
          </p:cNvSpPr>
          <p:nvPr/>
        </p:nvSpPr>
        <p:spPr bwMode="auto">
          <a:xfrm>
            <a:off x="449263" y="10668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150000"/>
              </a:lnSpc>
              <a:spcBef>
                <a:spcPct val="20000"/>
              </a:spcBef>
              <a:buClr>
                <a:srgbClr val="003D70"/>
              </a:buClr>
              <a:buFontTx/>
              <a:buChar char="•"/>
            </a:pPr>
            <a:r>
              <a:rPr lang="en-US" sz="4000" dirty="0"/>
              <a:t>SEMTECH DS – </a:t>
            </a:r>
            <a:r>
              <a:rPr lang="en-US" sz="4000" dirty="0" smtClean="0"/>
              <a:t>Gaseous</a:t>
            </a:r>
            <a:endParaRPr lang="en-US" sz="4000" dirty="0"/>
          </a:p>
          <a:p>
            <a:pPr marL="342900" indent="-342900" algn="l">
              <a:lnSpc>
                <a:spcPct val="150000"/>
              </a:lnSpc>
              <a:spcBef>
                <a:spcPct val="20000"/>
              </a:spcBef>
              <a:buClr>
                <a:srgbClr val="003D70"/>
              </a:buClr>
              <a:buFontTx/>
              <a:buChar char="•"/>
            </a:pPr>
            <a:r>
              <a:rPr lang="en-US" sz="4000" dirty="0"/>
              <a:t>SEMTECH </a:t>
            </a:r>
            <a:r>
              <a:rPr lang="en-US" sz="4000" dirty="0" smtClean="0"/>
              <a:t>EFM </a:t>
            </a:r>
            <a:r>
              <a:rPr lang="en-US" sz="4000" dirty="0"/>
              <a:t>– 4” and 2.5”</a:t>
            </a:r>
          </a:p>
          <a:p>
            <a:pPr marL="342900" indent="-342900" algn="l">
              <a:lnSpc>
                <a:spcPct val="150000"/>
              </a:lnSpc>
              <a:spcBef>
                <a:spcPct val="20000"/>
              </a:spcBef>
              <a:buClr>
                <a:srgbClr val="003D70"/>
              </a:buClr>
              <a:buFontTx/>
              <a:buChar char="•"/>
            </a:pPr>
            <a:r>
              <a:rPr lang="en-US" sz="4000" dirty="0"/>
              <a:t>MAHA MPM4 – PM</a:t>
            </a:r>
          </a:p>
          <a:p>
            <a:pPr marL="342900" indent="-342900" algn="l">
              <a:lnSpc>
                <a:spcPct val="150000"/>
              </a:lnSpc>
              <a:spcBef>
                <a:spcPct val="20000"/>
              </a:spcBef>
              <a:buClr>
                <a:srgbClr val="003D70"/>
              </a:buClr>
              <a:buFontTx/>
              <a:buChar char="•"/>
            </a:pPr>
            <a:r>
              <a:rPr lang="en-US" sz="4000" dirty="0"/>
              <a:t>J1939 for both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50888"/>
            <a:ext cx="4586288" cy="465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itle 1"/>
          <p:cNvSpPr>
            <a:spLocks noGrp="1"/>
          </p:cNvSpPr>
          <p:nvPr>
            <p:ph type="title"/>
          </p:nvPr>
        </p:nvSpPr>
        <p:spPr>
          <a:xfrm>
            <a:off x="457200" y="31750"/>
            <a:ext cx="8229600" cy="868363"/>
          </a:xfrm>
        </p:spPr>
        <p:txBody>
          <a:bodyPr/>
          <a:lstStyle/>
          <a:p>
            <a:r>
              <a:rPr lang="en-US" smtClean="0"/>
              <a:t>Capacity – Terminal Tractor</a:t>
            </a:r>
          </a:p>
        </p:txBody>
      </p:sp>
      <p:sp>
        <p:nvSpPr>
          <p:cNvPr id="8196" name="Slide Number Placeholder 3"/>
          <p:cNvSpPr>
            <a:spLocks noGrp="1"/>
          </p:cNvSpPr>
          <p:nvPr>
            <p:ph type="sldNum" sz="quarter" idx="12"/>
          </p:nvPr>
        </p:nvSpPr>
        <p:spPr>
          <a:noFill/>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fld id="{3C95E5BB-B249-4D6F-92DC-55854DE8F6E8}" type="slidenum">
              <a:rPr lang="en-US" sz="1000" smtClean="0">
                <a:solidFill>
                  <a:schemeClr val="tx1"/>
                </a:solidFill>
              </a:rPr>
              <a:pPr eaLnBrk="1" hangingPunct="1"/>
              <a:t>8</a:t>
            </a:fld>
            <a:endParaRPr lang="en-US" sz="1000" smtClean="0">
              <a:solidFill>
                <a:schemeClr val="tx1"/>
              </a:solidFill>
            </a:endParaRPr>
          </a:p>
        </p:txBody>
      </p:sp>
      <p:pic>
        <p:nvPicPr>
          <p:cNvPr id="819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495800" y="2698750"/>
            <a:ext cx="4649788" cy="41560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457200" y="198438"/>
            <a:ext cx="8229600" cy="639762"/>
          </a:xfrm>
          <a:extLst>
            <a:ext uri="{91240B29-F687-4F45-9708-019B960494DF}">
              <a14:hiddenLine xmlns:a14="http://schemas.microsoft.com/office/drawing/2010/main" w="9525">
                <a:solidFill>
                  <a:schemeClr val="accent1"/>
                </a:solidFill>
                <a:miter lim="800000"/>
                <a:headEnd/>
                <a:tailEnd/>
              </a14:hiddenLine>
            </a:ext>
          </a:extLst>
        </p:spPr>
        <p:txBody>
          <a:bodyPr/>
          <a:lstStyle/>
          <a:p>
            <a:pPr eaLnBrk="1" hangingPunct="1"/>
            <a:r>
              <a:rPr lang="en-US" smtClean="0"/>
              <a:t>Capacity – Test Cycle </a:t>
            </a:r>
          </a:p>
        </p:txBody>
      </p:sp>
      <p:sp>
        <p:nvSpPr>
          <p:cNvPr id="9219" name="Slide Number Placeholder 3"/>
          <p:cNvSpPr txBox="1">
            <a:spLocks noGrp="1"/>
          </p:cNvSpPr>
          <p:nvPr/>
        </p:nvSpPr>
        <p:spPr bwMode="auto">
          <a:xfrm>
            <a:off x="8534400" y="6324600"/>
            <a:ext cx="45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algn="r" eaLnBrk="1" hangingPunct="1"/>
            <a:fld id="{A20CC3C6-518D-493C-A48C-2644F62B9932}" type="slidenum">
              <a:rPr lang="en-US" sz="1000">
                <a:solidFill>
                  <a:schemeClr val="tx1"/>
                </a:solidFill>
              </a:rPr>
              <a:pPr algn="r" eaLnBrk="1" hangingPunct="1"/>
              <a:t>9</a:t>
            </a:fld>
            <a:endParaRPr lang="en-US" sz="1000">
              <a:solidFill>
                <a:schemeClr val="tx1"/>
              </a:solidFill>
            </a:endParaRPr>
          </a:p>
        </p:txBody>
      </p:sp>
      <p:pic>
        <p:nvPicPr>
          <p:cNvPr id="92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4196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49688"/>
            <a:ext cx="4575175"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Title 1"/>
          <p:cNvSpPr>
            <a:spLocks/>
          </p:cNvSpPr>
          <p:nvPr/>
        </p:nvSpPr>
        <p:spPr bwMode="auto">
          <a:xfrm>
            <a:off x="5486400" y="1752600"/>
            <a:ext cx="3429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800" dirty="0"/>
              <a:t>Duty Cycle (1) – unloading containers from a </a:t>
            </a:r>
            <a:r>
              <a:rPr lang="en-US" sz="1800" dirty="0" smtClean="0"/>
              <a:t>vessel (via gantry)</a:t>
            </a:r>
            <a:endParaRPr lang="en-US" sz="1800" dirty="0"/>
          </a:p>
        </p:txBody>
      </p:sp>
      <p:sp>
        <p:nvSpPr>
          <p:cNvPr id="9223" name="Line 10"/>
          <p:cNvSpPr>
            <a:spLocks noChangeShapeType="1"/>
          </p:cNvSpPr>
          <p:nvPr/>
        </p:nvSpPr>
        <p:spPr bwMode="auto">
          <a:xfrm flipH="1">
            <a:off x="4724400" y="2057400"/>
            <a:ext cx="1066800" cy="0"/>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224" name="Title 1"/>
          <p:cNvSpPr>
            <a:spLocks/>
          </p:cNvSpPr>
          <p:nvPr/>
        </p:nvSpPr>
        <p:spPr bwMode="auto">
          <a:xfrm>
            <a:off x="381000" y="4800600"/>
            <a:ext cx="2590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800" dirty="0"/>
              <a:t>Duty Cycle (2) – loading containers onto a </a:t>
            </a:r>
            <a:r>
              <a:rPr lang="en-US" sz="1800" dirty="0" smtClean="0"/>
              <a:t>vessel (via gantry)</a:t>
            </a:r>
            <a:endParaRPr lang="en-US" sz="1800" dirty="0"/>
          </a:p>
        </p:txBody>
      </p:sp>
      <p:sp>
        <p:nvSpPr>
          <p:cNvPr id="9225" name="Line 12"/>
          <p:cNvSpPr>
            <a:spLocks noChangeShapeType="1"/>
          </p:cNvSpPr>
          <p:nvPr/>
        </p:nvSpPr>
        <p:spPr bwMode="auto">
          <a:xfrm flipH="1">
            <a:off x="3048000" y="5105400"/>
            <a:ext cx="1066800" cy="0"/>
          </a:xfrm>
          <a:prstGeom prst="line">
            <a:avLst/>
          </a:prstGeom>
          <a:noFill/>
          <a:ln w="508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226" name="TextBox 1"/>
          <p:cNvSpPr txBox="1">
            <a:spLocks noChangeArrowheads="1"/>
          </p:cNvSpPr>
          <p:nvPr/>
        </p:nvSpPr>
        <p:spPr bwMode="auto">
          <a:xfrm>
            <a:off x="4575175" y="9906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rgbClr val="003D70"/>
                </a:solidFill>
                <a:latin typeface="Arial" charset="0"/>
              </a:defRPr>
            </a:lvl1pPr>
            <a:lvl2pPr marL="742950" indent="-285750" eaLnBrk="0" hangingPunct="0">
              <a:defRPr sz="4400">
                <a:solidFill>
                  <a:srgbClr val="003D70"/>
                </a:solidFill>
                <a:latin typeface="Arial" charset="0"/>
              </a:defRPr>
            </a:lvl2pPr>
            <a:lvl3pPr marL="1143000" indent="-228600" eaLnBrk="0" hangingPunct="0">
              <a:defRPr sz="4400">
                <a:solidFill>
                  <a:srgbClr val="003D70"/>
                </a:solidFill>
                <a:latin typeface="Arial" charset="0"/>
              </a:defRPr>
            </a:lvl3pPr>
            <a:lvl4pPr marL="1600200" indent="-228600" eaLnBrk="0" hangingPunct="0">
              <a:defRPr sz="4400">
                <a:solidFill>
                  <a:srgbClr val="003D70"/>
                </a:solidFill>
                <a:latin typeface="Arial" charset="0"/>
              </a:defRPr>
            </a:lvl4pPr>
            <a:lvl5pPr marL="2057400" indent="-228600" eaLnBrk="0" hangingPunct="0">
              <a:defRPr sz="4400">
                <a:solidFill>
                  <a:srgbClr val="003D70"/>
                </a:solidFill>
                <a:latin typeface="Arial" charset="0"/>
              </a:defRPr>
            </a:lvl5pPr>
            <a:lvl6pPr marL="2514600" indent="-228600" algn="ctr" eaLnBrk="0" fontAlgn="base" hangingPunct="0">
              <a:spcBef>
                <a:spcPct val="0"/>
              </a:spcBef>
              <a:spcAft>
                <a:spcPct val="0"/>
              </a:spcAft>
              <a:defRPr sz="4400">
                <a:solidFill>
                  <a:srgbClr val="003D70"/>
                </a:solidFill>
                <a:latin typeface="Arial" charset="0"/>
              </a:defRPr>
            </a:lvl6pPr>
            <a:lvl7pPr marL="2971800" indent="-228600" algn="ctr" eaLnBrk="0" fontAlgn="base" hangingPunct="0">
              <a:spcBef>
                <a:spcPct val="0"/>
              </a:spcBef>
              <a:spcAft>
                <a:spcPct val="0"/>
              </a:spcAft>
              <a:defRPr sz="4400">
                <a:solidFill>
                  <a:srgbClr val="003D70"/>
                </a:solidFill>
                <a:latin typeface="Arial" charset="0"/>
              </a:defRPr>
            </a:lvl7pPr>
            <a:lvl8pPr marL="3429000" indent="-228600" algn="ctr" eaLnBrk="0" fontAlgn="base" hangingPunct="0">
              <a:spcBef>
                <a:spcPct val="0"/>
              </a:spcBef>
              <a:spcAft>
                <a:spcPct val="0"/>
              </a:spcAft>
              <a:defRPr sz="4400">
                <a:solidFill>
                  <a:srgbClr val="003D70"/>
                </a:solidFill>
                <a:latin typeface="Arial" charset="0"/>
              </a:defRPr>
            </a:lvl8pPr>
            <a:lvl9pPr marL="3886200" indent="-228600" algn="ctr" eaLnBrk="0" fontAlgn="base" hangingPunct="0">
              <a:spcBef>
                <a:spcPct val="0"/>
              </a:spcBef>
              <a:spcAft>
                <a:spcPct val="0"/>
              </a:spcAft>
              <a:defRPr sz="4400">
                <a:solidFill>
                  <a:srgbClr val="003D70"/>
                </a:solidFill>
                <a:latin typeface="Arial" charset="0"/>
              </a:defRPr>
            </a:lvl9pPr>
          </a:lstStyle>
          <a:p>
            <a:pPr eaLnBrk="1" hangingPunct="1"/>
            <a:r>
              <a:rPr lang="en-US" sz="2800" u="sng"/>
              <a:t>4 “sub-cycles”</a:t>
            </a:r>
            <a:endParaRPr lang="en-US" u="sng"/>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3D70"/>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3D7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6343</TotalTime>
  <Words>1047</Words>
  <Application>Microsoft Office PowerPoint</Application>
  <PresentationFormat>On-screen Show (4:3)</PresentationFormat>
  <Paragraphs>315</Paragraphs>
  <Slides>31</Slides>
  <Notes>10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  PEMS Testing – Applications and Lessons Learned   </vt:lpstr>
      <vt:lpstr>Outline</vt:lpstr>
      <vt:lpstr>         Emisstar LLC   “Energy and Emissions Technology, Policy, and Implementation” </vt:lpstr>
      <vt:lpstr>Applications-1</vt:lpstr>
      <vt:lpstr>Applications-2</vt:lpstr>
      <vt:lpstr>Capacity – Terminal Tractor</vt:lpstr>
      <vt:lpstr>Capacity – PEMS Instrumentation</vt:lpstr>
      <vt:lpstr>Capacity – Terminal Tractor</vt:lpstr>
      <vt:lpstr>Capacity – Test Cycle </vt:lpstr>
      <vt:lpstr>EcoPower - RTG Testing </vt:lpstr>
      <vt:lpstr>EcoPower – PEMS Instrumentation</vt:lpstr>
      <vt:lpstr>EcoPower – Test Cycles - 1</vt:lpstr>
      <vt:lpstr>PowerPoint Presentation</vt:lpstr>
      <vt:lpstr>EcoPower – Test Cycles - 3</vt:lpstr>
      <vt:lpstr>EcoPower – Test Cycles cont’d</vt:lpstr>
      <vt:lpstr>EcoPower – Test Cycles - 3</vt:lpstr>
      <vt:lpstr>MRCT/Ingram – Objectives </vt:lpstr>
      <vt:lpstr>MRCT/Ingram – Application  </vt:lpstr>
      <vt:lpstr>MRCT/Ingram - Instrumentation </vt:lpstr>
      <vt:lpstr>MRCT/Ingram – HP Determination</vt:lpstr>
      <vt:lpstr>Injector Rack Position</vt:lpstr>
      <vt:lpstr>MRCT/Ingram – Embankment </vt:lpstr>
      <vt:lpstr>MRCT/Ingram – Test cycle</vt:lpstr>
      <vt:lpstr>Komatsu – Hybrid Excavator</vt:lpstr>
      <vt:lpstr>Komatsu – PEMS Technique</vt:lpstr>
      <vt:lpstr>Komatsu – Test Cycle</vt:lpstr>
      <vt:lpstr>Challenges – 1 </vt:lpstr>
      <vt:lpstr>Challenges – 2 </vt:lpstr>
      <vt:lpstr>Lessons Learned - 1</vt:lpstr>
      <vt:lpstr>Lessons Learned – 2 </vt:lpstr>
      <vt:lpstr>Contact Information – Emisstar LLC</vt:lpstr>
    </vt:vector>
  </TitlesOfParts>
  <Company>SAE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pkreh</dc:creator>
  <cp:lastModifiedBy>Michael Block - Emisstar LLC</cp:lastModifiedBy>
  <cp:revision>1077</cp:revision>
  <cp:lastPrinted>2000-12-19T20:25:35Z</cp:lastPrinted>
  <dcterms:created xsi:type="dcterms:W3CDTF">2000-10-30T21:56:18Z</dcterms:created>
  <dcterms:modified xsi:type="dcterms:W3CDTF">2012-03-29T13:52:15Z</dcterms:modified>
</cp:coreProperties>
</file>