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Default Extension="png" ContentType="image/png"/>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5"/>
  </p:notesMasterIdLst>
  <p:sldIdLst>
    <p:sldId id="256" r:id="rId2"/>
    <p:sldId id="292" r:id="rId3"/>
    <p:sldId id="257" r:id="rId4"/>
    <p:sldId id="300" r:id="rId5"/>
    <p:sldId id="301" r:id="rId6"/>
    <p:sldId id="302" r:id="rId7"/>
    <p:sldId id="304" r:id="rId8"/>
    <p:sldId id="307" r:id="rId9"/>
    <p:sldId id="308" r:id="rId10"/>
    <p:sldId id="306" r:id="rId11"/>
    <p:sldId id="305" r:id="rId12"/>
    <p:sldId id="263" r:id="rId13"/>
    <p:sldId id="258" r:id="rId1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100" d="100"/>
          <a:sy n="100" d="100"/>
        </p:scale>
        <p:origin x="-750" y="-78"/>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2AEC1AD-BFFE-4B4D-8377-7B284C55D103}" type="datetimeFigureOut">
              <a:rPr lang="en-US" smtClean="0"/>
              <a:pPr/>
              <a:t>3/29/2012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FE8C36D-8956-429B-AA55-106B2FAB65C9}"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E9416F4-9A42-4A51-9093-0496492DCE44}" type="datetimeFigureOut">
              <a:rPr lang="en-US" smtClean="0"/>
              <a:pPr/>
              <a:t>3/29/2012</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006FE7D-CB4A-43BB-8FFF-98355B7A36B3}"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E9416F4-9A42-4A51-9093-0496492DCE44}" type="datetimeFigureOut">
              <a:rPr lang="en-US" smtClean="0"/>
              <a:pPr/>
              <a:t>3/29/2012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006FE7D-CB4A-43BB-8FFF-98355B7A36B3}"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E9416F4-9A42-4A51-9093-0496492DCE44}" type="datetimeFigureOut">
              <a:rPr lang="en-US" smtClean="0"/>
              <a:pPr/>
              <a:t>3/29/2012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006FE7D-CB4A-43BB-8FFF-98355B7A36B3}"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E9416F4-9A42-4A51-9093-0496492DCE44}" type="datetimeFigureOut">
              <a:rPr lang="en-US" smtClean="0"/>
              <a:pPr/>
              <a:t>3/29/2012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006FE7D-CB4A-43BB-8FFF-98355B7A36B3}"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E9416F4-9A42-4A51-9093-0496492DCE44}" type="datetimeFigureOut">
              <a:rPr lang="en-US" smtClean="0"/>
              <a:pPr/>
              <a:t>3/29/2012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006FE7D-CB4A-43BB-8FFF-98355B7A36B3}"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E9416F4-9A42-4A51-9093-0496492DCE44}" type="datetimeFigureOut">
              <a:rPr lang="en-US" smtClean="0"/>
              <a:pPr/>
              <a:t>3/29/2012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006FE7D-CB4A-43BB-8FFF-98355B7A36B3}"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E9416F4-9A42-4A51-9093-0496492DCE44}" type="datetimeFigureOut">
              <a:rPr lang="en-US" smtClean="0"/>
              <a:pPr/>
              <a:t>3/29/2012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006FE7D-CB4A-43BB-8FFF-98355B7A36B3}"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E9416F4-9A42-4A51-9093-0496492DCE44}" type="datetimeFigureOut">
              <a:rPr lang="en-US" smtClean="0"/>
              <a:pPr/>
              <a:t>3/29/2012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006FE7D-CB4A-43BB-8FFF-98355B7A36B3}"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E9416F4-9A42-4A51-9093-0496492DCE44}" type="datetimeFigureOut">
              <a:rPr lang="en-US" smtClean="0"/>
              <a:pPr/>
              <a:t>3/29/2012</a:t>
            </a:fld>
            <a:endParaRPr lang="en-US"/>
          </a:p>
        </p:txBody>
      </p:sp>
      <p:sp>
        <p:nvSpPr>
          <p:cNvPr id="3" name="Footer Placeholder 2"/>
          <p:cNvSpPr>
            <a:spLocks noGrp="1"/>
          </p:cNvSpPr>
          <p:nvPr>
            <p:ph type="ftr" sz="quarter" idx="11"/>
          </p:nvPr>
        </p:nvSpPr>
        <p:spPr/>
        <p:txBody>
          <a:bodyPr/>
          <a:lstStyle/>
          <a:p>
            <a:endParaRPr lang="en-US" dirty="0"/>
          </a:p>
        </p:txBody>
      </p:sp>
      <p:pic>
        <p:nvPicPr>
          <p:cNvPr id="5" name="Picture 4" descr="WVU_Title_Gold_Transparent.png"/>
          <p:cNvPicPr>
            <a:picLocks noChangeAspect="1"/>
          </p:cNvPicPr>
          <p:nvPr userDrawn="1"/>
        </p:nvPicPr>
        <p:blipFill>
          <a:blip r:embed="rId2" cstate="print"/>
          <a:stretch>
            <a:fillRect/>
          </a:stretch>
        </p:blipFill>
        <p:spPr>
          <a:xfrm>
            <a:off x="152400" y="152400"/>
            <a:ext cx="4364708" cy="640080"/>
          </a:xfrm>
          <a:prstGeom prst="rect">
            <a:avLst/>
          </a:prstGeom>
        </p:spPr>
      </p:pic>
      <p:pic>
        <p:nvPicPr>
          <p:cNvPr id="6" name="Picture 5" descr="WVU_Seal_124.jpg"/>
          <p:cNvPicPr>
            <a:picLocks noChangeAspect="1"/>
          </p:cNvPicPr>
          <p:nvPr userDrawn="1"/>
        </p:nvPicPr>
        <p:blipFill>
          <a:blip r:embed="rId3" cstate="print"/>
          <a:stretch>
            <a:fillRect/>
          </a:stretch>
        </p:blipFill>
        <p:spPr>
          <a:xfrm>
            <a:off x="8351520" y="152400"/>
            <a:ext cx="640080" cy="640080"/>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E9416F4-9A42-4A51-9093-0496492DCE44}" type="datetimeFigureOut">
              <a:rPr lang="en-US" smtClean="0"/>
              <a:pPr/>
              <a:t>3/29/2012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006FE7D-CB4A-43BB-8FFF-98355B7A36B3}"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E9416F4-9A42-4A51-9093-0496492DCE44}" type="datetimeFigureOut">
              <a:rPr lang="en-US" smtClean="0"/>
              <a:pPr/>
              <a:t>3/29/2012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006FE7D-CB4A-43BB-8FFF-98355B7A36B3}"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6" name="Picture 15" descr="4x3_3_mod_wide_bar.jpg"/>
          <p:cNvPicPr>
            <a:picLocks noChangeAspect="1"/>
          </p:cNvPicPr>
          <p:nvPr userDrawn="1"/>
        </p:nvPicPr>
        <p:blipFill>
          <a:blip r:embed="rId13" cstate="print"/>
          <a:stretch>
            <a:fillRect/>
          </a:stretch>
        </p:blipFill>
        <p:spPr>
          <a:xfrm>
            <a:off x="0" y="0"/>
            <a:ext cx="9144000" cy="6858000"/>
          </a:xfrm>
          <a:prstGeom prst="rect">
            <a:avLst/>
          </a:prstGeom>
        </p:spPr>
      </p:pic>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E9416F4-9A42-4A51-9093-0496492DCE44}" type="datetimeFigureOut">
              <a:rPr lang="en-US" smtClean="0"/>
              <a:pPr/>
              <a:t>3/29/2012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006FE7D-CB4A-43BB-8FFF-98355B7A36B3}" type="slidenum">
              <a:rPr lang="en-US" smtClean="0"/>
              <a:pPr/>
              <a:t>‹#›</a:t>
            </a:fld>
            <a:endParaRPr lang="en-US"/>
          </a:p>
        </p:txBody>
      </p:sp>
      <p:pic>
        <p:nvPicPr>
          <p:cNvPr id="1028" name="Picture 4" descr="G:\WVU\Template\WVU Logo Template\WVU_Title_White_Transparent.png"/>
          <p:cNvPicPr>
            <a:picLocks noChangeAspect="1" noChangeArrowheads="1"/>
          </p:cNvPicPr>
          <p:nvPr userDrawn="1"/>
        </p:nvPicPr>
        <p:blipFill>
          <a:blip r:embed="rId14" cstate="print"/>
          <a:srcRect r="83196"/>
          <a:stretch>
            <a:fillRect/>
          </a:stretch>
        </p:blipFill>
        <p:spPr bwMode="auto">
          <a:xfrm>
            <a:off x="76202" y="6400800"/>
            <a:ext cx="471488" cy="411480"/>
          </a:xfrm>
          <a:prstGeom prst="rect">
            <a:avLst/>
          </a:prstGeom>
          <a:noFill/>
        </p:spPr>
      </p:pic>
      <p:pic>
        <p:nvPicPr>
          <p:cNvPr id="14" name="Picture 4" descr="G:\WVU\Template\WVU Logo Template\WVU_Title_White_Transparent.png"/>
          <p:cNvPicPr>
            <a:picLocks noChangeAspect="1" noChangeArrowheads="1"/>
          </p:cNvPicPr>
          <p:nvPr userDrawn="1"/>
        </p:nvPicPr>
        <p:blipFill>
          <a:blip r:embed="rId15" cstate="print"/>
          <a:srcRect l="16989"/>
          <a:stretch>
            <a:fillRect/>
          </a:stretch>
        </p:blipFill>
        <p:spPr bwMode="auto">
          <a:xfrm>
            <a:off x="607288" y="6352308"/>
            <a:ext cx="1811602" cy="320040"/>
          </a:xfrm>
          <a:prstGeom prst="rect">
            <a:avLst/>
          </a:prstGeom>
          <a:noFill/>
        </p:spPr>
      </p:pic>
      <p:sp>
        <p:nvSpPr>
          <p:cNvPr id="15" name="TextBox 14"/>
          <p:cNvSpPr txBox="1"/>
          <p:nvPr userDrawn="1"/>
        </p:nvSpPr>
        <p:spPr>
          <a:xfrm>
            <a:off x="533400" y="6578689"/>
            <a:ext cx="3505200" cy="276999"/>
          </a:xfrm>
          <a:prstGeom prst="rect">
            <a:avLst/>
          </a:prstGeom>
          <a:noFill/>
        </p:spPr>
        <p:txBody>
          <a:bodyPr wrap="square" rtlCol="0">
            <a:spAutoFit/>
          </a:bodyPr>
          <a:lstStyle/>
          <a:p>
            <a:r>
              <a:rPr lang="en-US" sz="1200" i="1" dirty="0" smtClean="0">
                <a:solidFill>
                  <a:schemeClr val="bg1"/>
                </a:solidFill>
                <a:latin typeface="Times New Roman" pitchFamily="18" charset="0"/>
                <a:cs typeface="Times New Roman" pitchFamily="18" charset="0"/>
              </a:rPr>
              <a:t>Center</a:t>
            </a:r>
            <a:r>
              <a:rPr lang="en-US" sz="1200" i="1" baseline="0" dirty="0" smtClean="0">
                <a:solidFill>
                  <a:schemeClr val="bg1"/>
                </a:solidFill>
                <a:latin typeface="Times New Roman" pitchFamily="18" charset="0"/>
                <a:cs typeface="Times New Roman" pitchFamily="18" charset="0"/>
              </a:rPr>
              <a:t> for Alternative Fuels, Engines and Emissions</a:t>
            </a:r>
            <a:endParaRPr lang="en-US" sz="1200" i="1" dirty="0">
              <a:solidFill>
                <a:schemeClr val="bg1"/>
              </a:solidFill>
              <a:latin typeface="Times New Roman" pitchFamily="18" charset="0"/>
              <a:cs typeface="Times New Roman" pitchFamily="18" charset="0"/>
            </a:endParaRPr>
          </a:p>
        </p:txBody>
      </p:sp>
      <p:sp>
        <p:nvSpPr>
          <p:cNvPr id="21" name="TextBox 20"/>
          <p:cNvSpPr txBox="1"/>
          <p:nvPr userDrawn="1"/>
        </p:nvSpPr>
        <p:spPr>
          <a:xfrm>
            <a:off x="5486400" y="6400800"/>
            <a:ext cx="3581400" cy="430887"/>
          </a:xfrm>
          <a:prstGeom prst="rect">
            <a:avLst/>
          </a:prstGeom>
          <a:noFill/>
        </p:spPr>
        <p:txBody>
          <a:bodyPr wrap="square" rtlCol="0">
            <a:spAutoFit/>
          </a:bodyPr>
          <a:lstStyle/>
          <a:p>
            <a:pPr algn="r"/>
            <a:r>
              <a:rPr lang="en-US" sz="1100" dirty="0" smtClean="0">
                <a:solidFill>
                  <a:schemeClr val="bg1"/>
                </a:solidFill>
                <a:latin typeface="Times New Roman" pitchFamily="18" charset="0"/>
                <a:cs typeface="Times New Roman" pitchFamily="18" charset="0"/>
              </a:rPr>
              <a:t>2012</a:t>
            </a:r>
            <a:r>
              <a:rPr lang="en-US" sz="1100" baseline="0" dirty="0" smtClean="0">
                <a:solidFill>
                  <a:schemeClr val="bg1"/>
                </a:solidFill>
                <a:latin typeface="Times New Roman" pitchFamily="18" charset="0"/>
                <a:cs typeface="Times New Roman" pitchFamily="18" charset="0"/>
              </a:rPr>
              <a:t> PEMS Conference and Workshop</a:t>
            </a:r>
            <a:endParaRPr lang="en-US" sz="1100" dirty="0" smtClean="0">
              <a:solidFill>
                <a:schemeClr val="bg1"/>
              </a:solidFill>
              <a:latin typeface="Times New Roman" pitchFamily="18" charset="0"/>
              <a:cs typeface="Times New Roman" pitchFamily="18" charset="0"/>
            </a:endParaRPr>
          </a:p>
          <a:p>
            <a:pPr algn="r"/>
            <a:r>
              <a:rPr lang="en-US" sz="1100" dirty="0" smtClean="0">
                <a:solidFill>
                  <a:schemeClr val="bg1"/>
                </a:solidFill>
                <a:latin typeface="Times New Roman" pitchFamily="18" charset="0"/>
                <a:cs typeface="Times New Roman" pitchFamily="18" charset="0"/>
              </a:rPr>
              <a:t>March </a:t>
            </a:r>
            <a:r>
              <a:rPr lang="en-US" sz="1100" dirty="0" smtClean="0">
                <a:solidFill>
                  <a:schemeClr val="bg1"/>
                </a:solidFill>
                <a:latin typeface="Times New Roman" pitchFamily="18" charset="0"/>
                <a:cs typeface="Times New Roman" pitchFamily="18" charset="0"/>
              </a:rPr>
              <a:t>29-30, </a:t>
            </a:r>
            <a:r>
              <a:rPr lang="en-US" sz="1100" dirty="0" smtClean="0">
                <a:solidFill>
                  <a:schemeClr val="bg1"/>
                </a:solidFill>
                <a:latin typeface="Times New Roman" pitchFamily="18" charset="0"/>
                <a:cs typeface="Times New Roman" pitchFamily="18" charset="0"/>
              </a:rPr>
              <a:t>2012.</a:t>
            </a:r>
            <a:r>
              <a:rPr lang="en-US" sz="1100" baseline="0" dirty="0" smtClean="0">
                <a:solidFill>
                  <a:schemeClr val="bg1"/>
                </a:solidFill>
                <a:latin typeface="Times New Roman" pitchFamily="18" charset="0"/>
                <a:cs typeface="Times New Roman" pitchFamily="18" charset="0"/>
              </a:rPr>
              <a:t> </a:t>
            </a:r>
            <a:r>
              <a:rPr lang="en-US" sz="1100" baseline="0" dirty="0" smtClean="0">
                <a:solidFill>
                  <a:schemeClr val="bg1"/>
                </a:solidFill>
                <a:latin typeface="Times New Roman" pitchFamily="18" charset="0"/>
                <a:cs typeface="Times New Roman" pitchFamily="18" charset="0"/>
              </a:rPr>
              <a:t>Riverside, </a:t>
            </a:r>
            <a:r>
              <a:rPr lang="en-US" sz="1100" baseline="0" dirty="0" smtClean="0">
                <a:solidFill>
                  <a:schemeClr val="bg1"/>
                </a:solidFill>
                <a:latin typeface="Times New Roman" pitchFamily="18" charset="0"/>
                <a:cs typeface="Times New Roman" pitchFamily="18" charset="0"/>
              </a:rPr>
              <a:t>CA</a:t>
            </a:r>
            <a:endParaRPr lang="en-US" sz="1100" dirty="0">
              <a:solidFill>
                <a:schemeClr val="bg1"/>
              </a:solidFill>
              <a:latin typeface="Times New Roman" pitchFamily="18" charset="0"/>
              <a:cs typeface="Times New Roman" pitchFamily="18" charset="0"/>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7" Type="http://schemas.openxmlformats.org/officeDocument/2006/relationships/image" Target="../media/image14.jpe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_rels/slide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52400" y="1295401"/>
            <a:ext cx="8839200" cy="1828799"/>
          </a:xfrm>
          <a:prstGeom prst="rect">
            <a:avLst/>
          </a:prstGeom>
        </p:spPr>
        <p:txBody>
          <a:bodyPr>
            <a:normAutofit fontScale="97500"/>
          </a:bodyPr>
          <a:lstStyle/>
          <a:p>
            <a:pPr lvl="0" algn="ctr">
              <a:spcBef>
                <a:spcPct val="0"/>
              </a:spcBef>
            </a:pPr>
            <a:r>
              <a:rPr lang="en-US" sz="3400" dirty="0" smtClean="0">
                <a:solidFill>
                  <a:srgbClr val="FFC000"/>
                </a:solidFill>
                <a:latin typeface="+mj-lt"/>
                <a:ea typeface="+mj-ea"/>
                <a:cs typeface="+mj-cs"/>
              </a:rPr>
              <a:t>Future Considerations for In-Use Compliance Testing</a:t>
            </a:r>
            <a:endParaRPr kumimoji="0" lang="en-US" sz="3400" b="0" i="0" u="none" strike="noStrike" kern="1200" cap="none" spc="0" normalizeH="0" baseline="0" noProof="0" dirty="0">
              <a:ln>
                <a:noFill/>
              </a:ln>
              <a:solidFill>
                <a:srgbClr val="FFC000"/>
              </a:solidFill>
              <a:effectLst/>
              <a:uLnTx/>
              <a:uFillTx/>
              <a:latin typeface="+mj-lt"/>
              <a:ea typeface="+mj-ea"/>
              <a:cs typeface="+mj-cs"/>
            </a:endParaRPr>
          </a:p>
        </p:txBody>
      </p:sp>
      <p:sp>
        <p:nvSpPr>
          <p:cNvPr id="5" name="Subtitle 2"/>
          <p:cNvSpPr txBox="1">
            <a:spLocks/>
          </p:cNvSpPr>
          <p:nvPr/>
        </p:nvSpPr>
        <p:spPr>
          <a:xfrm>
            <a:off x="0" y="3352800"/>
            <a:ext cx="9144000" cy="2971800"/>
          </a:xfrm>
          <a:prstGeom prst="rect">
            <a:avLst/>
          </a:prstGeom>
        </p:spPr>
        <p:txBody>
          <a:bodyPr>
            <a:normAutofit/>
          </a:bodyPr>
          <a:lstStyle/>
          <a:p>
            <a:pPr lvl="0" algn="ctr"/>
            <a:r>
              <a:rPr kumimoji="0" lang="en-US" sz="2800" b="0" i="0" u="none" strike="noStrike" kern="1200" cap="none" spc="0" normalizeH="0" baseline="0" noProof="0" dirty="0" smtClean="0">
                <a:ln>
                  <a:noFill/>
                </a:ln>
                <a:solidFill>
                  <a:srgbClr val="FFC000"/>
                </a:solidFill>
                <a:effectLst/>
                <a:uLnTx/>
                <a:uFillTx/>
                <a:latin typeface="+mn-lt"/>
                <a:ea typeface="+mn-ea"/>
                <a:cs typeface="+mn-cs"/>
              </a:rPr>
              <a:t>Dan Carder</a:t>
            </a:r>
          </a:p>
          <a:p>
            <a:pPr lvl="0" algn="ctr"/>
            <a:endParaRPr kumimoji="0" lang="en-US" sz="2800" b="0" i="0" u="none" strike="noStrike" kern="1200" cap="none" spc="0" normalizeH="0" baseline="0" noProof="0" dirty="0" smtClean="0">
              <a:ln>
                <a:noFill/>
              </a:ln>
              <a:solidFill>
                <a:srgbClr val="FFC000"/>
              </a:solidFill>
              <a:effectLst/>
              <a:uLnTx/>
              <a:uFillTx/>
              <a:latin typeface="+mn-lt"/>
              <a:ea typeface="+mn-ea"/>
              <a:cs typeface="+mn-cs"/>
            </a:endParaRPr>
          </a:p>
          <a:p>
            <a:pPr lvl="0" algn="ctr"/>
            <a:r>
              <a:rPr lang="en-US" sz="2400" i="1" dirty="0" smtClean="0">
                <a:solidFill>
                  <a:srgbClr val="FFC000"/>
                </a:solidFill>
              </a:rPr>
              <a:t>Center for Alternative Fuels, Engines and Emissions</a:t>
            </a:r>
            <a:endParaRPr kumimoji="0" lang="en-US" sz="2300" b="0" i="0" u="sng" strike="noStrike" kern="1200" cap="none" spc="0" normalizeH="0" baseline="0" noProof="0" dirty="0" smtClean="0">
              <a:ln>
                <a:noFill/>
              </a:ln>
              <a:solidFill>
                <a:srgbClr val="FFC000"/>
              </a:solidFill>
              <a:effectLst/>
              <a:uLnTx/>
              <a:uFillTx/>
              <a:latin typeface="+mn-lt"/>
              <a:ea typeface="+mn-ea"/>
              <a:cs typeface="+mn-cs"/>
            </a:endParaRPr>
          </a:p>
          <a:p>
            <a:pPr marR="0" lvl="0" algn="ctr" defTabSz="914400" rtl="0" eaLnBrk="1" fontAlgn="auto" latinLnBrk="0" hangingPunct="1">
              <a:lnSpc>
                <a:spcPct val="100000"/>
              </a:lnSpc>
              <a:spcBef>
                <a:spcPct val="20000"/>
              </a:spcBef>
              <a:spcAft>
                <a:spcPts val="0"/>
              </a:spcAft>
              <a:buClrTx/>
              <a:buSzTx/>
              <a:tabLst/>
              <a:defRPr/>
            </a:pPr>
            <a:r>
              <a:rPr kumimoji="0" lang="en-US" b="0" i="1" u="none" strike="noStrike" kern="1200" cap="none" spc="0" normalizeH="0" baseline="0" noProof="0" dirty="0" smtClean="0">
                <a:ln>
                  <a:noFill/>
                </a:ln>
                <a:solidFill>
                  <a:srgbClr val="FFC000"/>
                </a:solidFill>
                <a:effectLst/>
                <a:uLnTx/>
                <a:uFillTx/>
                <a:latin typeface="+mn-lt"/>
                <a:ea typeface="+mn-ea"/>
                <a:cs typeface="+mn-cs"/>
              </a:rPr>
              <a:t>Department of Mechanical  and Aerospace Engineering</a:t>
            </a:r>
          </a:p>
          <a:p>
            <a:pPr marR="0" lvl="0" algn="ctr" defTabSz="914400" rtl="0" eaLnBrk="1" fontAlgn="auto" latinLnBrk="0" hangingPunct="1">
              <a:lnSpc>
                <a:spcPct val="110000"/>
              </a:lnSpc>
              <a:spcAft>
                <a:spcPts val="0"/>
              </a:spcAft>
              <a:buClrTx/>
              <a:buSzTx/>
              <a:tabLst/>
              <a:defRPr/>
            </a:pPr>
            <a:r>
              <a:rPr kumimoji="0" lang="en-US" b="0" i="1" u="none" strike="noStrike" kern="1200" cap="none" spc="0" normalizeH="0" baseline="0" noProof="0" dirty="0" smtClean="0">
                <a:ln>
                  <a:noFill/>
                </a:ln>
                <a:solidFill>
                  <a:srgbClr val="FFC000"/>
                </a:solidFill>
                <a:effectLst/>
                <a:uLnTx/>
                <a:uFillTx/>
                <a:latin typeface="+mn-lt"/>
                <a:ea typeface="+mn-ea"/>
                <a:cs typeface="+mn-cs"/>
              </a:rPr>
              <a:t>West Virginia University</a:t>
            </a:r>
          </a:p>
          <a:p>
            <a:pPr marR="0" lvl="0" algn="ctr" defTabSz="914400" rtl="0" eaLnBrk="1" fontAlgn="auto" latinLnBrk="0" hangingPunct="1">
              <a:lnSpc>
                <a:spcPct val="100000"/>
              </a:lnSpc>
              <a:spcBef>
                <a:spcPct val="20000"/>
              </a:spcBef>
              <a:spcAft>
                <a:spcPts val="0"/>
              </a:spcAft>
              <a:buClrTx/>
              <a:buSzTx/>
              <a:tabLst/>
              <a:defRPr/>
            </a:pPr>
            <a:endParaRPr kumimoji="0" lang="en-US" sz="2000" b="0" i="0" u="none" strike="noStrike" kern="1200" cap="none" spc="0" normalizeH="0" baseline="0" noProof="0" dirty="0" smtClean="0">
              <a:ln>
                <a:noFill/>
              </a:ln>
              <a:solidFill>
                <a:srgbClr val="FFC000"/>
              </a:solidFill>
              <a:effectLst/>
              <a:uLnTx/>
              <a:uFillTx/>
              <a:latin typeface="+mn-lt"/>
              <a:ea typeface="+mn-ea"/>
              <a:cs typeface="+mn-cs"/>
            </a:endParaRPr>
          </a:p>
        </p:txBody>
      </p:sp>
      <p:sp>
        <p:nvSpPr>
          <p:cNvPr id="7" name="Title 1"/>
          <p:cNvSpPr txBox="1">
            <a:spLocks/>
          </p:cNvSpPr>
          <p:nvPr/>
        </p:nvSpPr>
        <p:spPr>
          <a:xfrm>
            <a:off x="304800" y="2209800"/>
            <a:ext cx="8839200" cy="1828799"/>
          </a:xfrm>
          <a:prstGeom prst="rect">
            <a:avLst/>
          </a:prstGeom>
        </p:spPr>
        <p:txBody>
          <a:bodyPr>
            <a:normAutofit fontScale="97500"/>
          </a:bodyPr>
          <a:lstStyle/>
          <a:p>
            <a:pPr lvl="0" algn="ctr">
              <a:spcBef>
                <a:spcPct val="0"/>
              </a:spcBef>
            </a:pPr>
            <a:r>
              <a:rPr lang="en-US" sz="3400" dirty="0" smtClean="0">
                <a:solidFill>
                  <a:srgbClr val="FFC000"/>
                </a:solidFill>
                <a:latin typeface="+mj-lt"/>
                <a:ea typeface="+mj-ea"/>
                <a:cs typeface="+mj-cs"/>
              </a:rPr>
              <a:t>Future Considerations for In-Use Testing</a:t>
            </a:r>
            <a:endParaRPr kumimoji="0" lang="en-US" sz="3400" b="0" i="0" u="none" strike="noStrike" kern="1200" cap="none" spc="0" normalizeH="0" baseline="0" noProof="0" dirty="0">
              <a:ln>
                <a:noFill/>
              </a:ln>
              <a:solidFill>
                <a:srgbClr val="FFC000"/>
              </a:solidFill>
              <a:effectLst/>
              <a:uLnTx/>
              <a:uFillTx/>
              <a:latin typeface="+mj-lt"/>
              <a:ea typeface="+mj-ea"/>
              <a:cs typeface="+mj-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4"/>
                                        </p:tgtEl>
                                        <p:attrNameLst>
                                          <p:attrName>ppt_x</p:attrName>
                                        </p:attrNameLst>
                                      </p:cBhvr>
                                      <p:tavLst>
                                        <p:tav tm="0">
                                          <p:val>
                                            <p:strVal val="ppt_x"/>
                                          </p:val>
                                        </p:tav>
                                        <p:tav tm="100000">
                                          <p:val>
                                            <p:strVal val="ppt_x"/>
                                          </p:val>
                                        </p:tav>
                                      </p:tavLst>
                                    </p:anim>
                                    <p:anim calcmode="lin" valueType="num">
                                      <p:cBhvr additive="base">
                                        <p:cTn id="7" dur="500"/>
                                        <p:tgtEl>
                                          <p:spTgt spid="4"/>
                                        </p:tgtEl>
                                        <p:attrNameLst>
                                          <p:attrName>ppt_y</p:attrName>
                                        </p:attrNameLst>
                                      </p:cBhvr>
                                      <p:tavLst>
                                        <p:tav tm="0">
                                          <p:val>
                                            <p:strVal val="ppt_y"/>
                                          </p:val>
                                        </p:tav>
                                        <p:tav tm="100000">
                                          <p:val>
                                            <p:strVal val="1+ppt_h/2"/>
                                          </p:val>
                                        </p:tav>
                                      </p:tavLst>
                                    </p:anim>
                                    <p:set>
                                      <p:cBhvr>
                                        <p:cTn id="8" dur="1" fill="hold">
                                          <p:stCondLst>
                                            <p:cond delay="499"/>
                                          </p:stCondLst>
                                        </p:cTn>
                                        <p:tgtEl>
                                          <p:spTgt spid="4"/>
                                        </p:tgtEl>
                                        <p:attrNameLst>
                                          <p:attrName>style.visibility</p:attrName>
                                        </p:attrNameLst>
                                      </p:cBhvr>
                                      <p:to>
                                        <p:strVal val="hidden"/>
                                      </p:to>
                                    </p:set>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C000"/>
                </a:solidFill>
              </a:rPr>
              <a:t>Data Analysis</a:t>
            </a:r>
            <a:endParaRPr lang="en-US" dirty="0">
              <a:solidFill>
                <a:srgbClr val="FFC000"/>
              </a:solidFill>
            </a:endParaRPr>
          </a:p>
        </p:txBody>
      </p:sp>
      <p:sp>
        <p:nvSpPr>
          <p:cNvPr id="3" name="Content Placeholder 2"/>
          <p:cNvSpPr>
            <a:spLocks noGrp="1"/>
          </p:cNvSpPr>
          <p:nvPr>
            <p:ph idx="1"/>
          </p:nvPr>
        </p:nvSpPr>
        <p:spPr/>
        <p:txBody>
          <a:bodyPr/>
          <a:lstStyle/>
          <a:p>
            <a:r>
              <a:rPr lang="en-US" dirty="0" smtClean="0">
                <a:solidFill>
                  <a:srgbClr val="FFC000"/>
                </a:solidFill>
              </a:rPr>
              <a:t>Customizable Data Review</a:t>
            </a:r>
          </a:p>
          <a:p>
            <a:r>
              <a:rPr lang="en-US" dirty="0" smtClean="0">
                <a:solidFill>
                  <a:srgbClr val="FFC000"/>
                </a:solidFill>
              </a:rPr>
              <a:t>Vehicle Energy Summation</a:t>
            </a:r>
          </a:p>
          <a:p>
            <a:endParaRPr lang="en-US" dirty="0">
              <a:solidFill>
                <a:srgbClr val="FFC000"/>
              </a:solidFill>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C000"/>
                </a:solidFill>
              </a:rPr>
              <a:t>Future Wish List	</a:t>
            </a:r>
            <a:endParaRPr lang="en-US" dirty="0">
              <a:solidFill>
                <a:srgbClr val="FFC000"/>
              </a:solidFill>
            </a:endParaRPr>
          </a:p>
        </p:txBody>
      </p:sp>
      <p:sp>
        <p:nvSpPr>
          <p:cNvPr id="3" name="Content Placeholder 2"/>
          <p:cNvSpPr>
            <a:spLocks noGrp="1"/>
          </p:cNvSpPr>
          <p:nvPr>
            <p:ph idx="1"/>
          </p:nvPr>
        </p:nvSpPr>
        <p:spPr>
          <a:xfrm>
            <a:off x="457200" y="1219200"/>
            <a:ext cx="8229600" cy="4525963"/>
          </a:xfrm>
        </p:spPr>
        <p:txBody>
          <a:bodyPr>
            <a:normAutofit fontScale="85000" lnSpcReduction="10000"/>
          </a:bodyPr>
          <a:lstStyle/>
          <a:p>
            <a:r>
              <a:rPr lang="en-US" dirty="0" smtClean="0">
                <a:solidFill>
                  <a:srgbClr val="FFC000"/>
                </a:solidFill>
              </a:rPr>
              <a:t>More Field-Friendly</a:t>
            </a:r>
          </a:p>
          <a:p>
            <a:pPr lvl="1"/>
            <a:r>
              <a:rPr lang="en-US" dirty="0" smtClean="0">
                <a:solidFill>
                  <a:srgbClr val="FFC000"/>
                </a:solidFill>
              </a:rPr>
              <a:t>Environmental Conditions</a:t>
            </a:r>
          </a:p>
          <a:p>
            <a:pPr lvl="1"/>
            <a:r>
              <a:rPr lang="en-US" dirty="0" smtClean="0">
                <a:solidFill>
                  <a:srgbClr val="FFC000"/>
                </a:solidFill>
              </a:rPr>
              <a:t>Quick Data Review</a:t>
            </a:r>
          </a:p>
          <a:p>
            <a:pPr lvl="1"/>
            <a:r>
              <a:rPr lang="en-US" dirty="0" smtClean="0">
                <a:solidFill>
                  <a:srgbClr val="FFC000"/>
                </a:solidFill>
              </a:rPr>
              <a:t>Ease of Installation</a:t>
            </a:r>
          </a:p>
          <a:p>
            <a:r>
              <a:rPr lang="en-US" dirty="0" smtClean="0">
                <a:solidFill>
                  <a:srgbClr val="FFC000"/>
                </a:solidFill>
              </a:rPr>
              <a:t>Modular Heated Lines (?)</a:t>
            </a:r>
          </a:p>
          <a:p>
            <a:r>
              <a:rPr lang="en-US" dirty="0" smtClean="0">
                <a:solidFill>
                  <a:srgbClr val="FFC000"/>
                </a:solidFill>
              </a:rPr>
              <a:t>More User Control of Interference/</a:t>
            </a:r>
            <a:r>
              <a:rPr lang="en-US" dirty="0" err="1" smtClean="0">
                <a:solidFill>
                  <a:srgbClr val="FFC000"/>
                </a:solidFill>
              </a:rPr>
              <a:t>Linearizations</a:t>
            </a:r>
            <a:r>
              <a:rPr lang="en-US" dirty="0" smtClean="0">
                <a:solidFill>
                  <a:srgbClr val="FFC000"/>
                </a:solidFill>
              </a:rPr>
              <a:t>, Etc.</a:t>
            </a:r>
          </a:p>
          <a:p>
            <a:r>
              <a:rPr lang="en-US" dirty="0" smtClean="0">
                <a:solidFill>
                  <a:srgbClr val="FFC000"/>
                </a:solidFill>
              </a:rPr>
              <a:t>Wireless Interrogation and Data Review</a:t>
            </a:r>
          </a:p>
          <a:p>
            <a:endParaRPr lang="en-US" dirty="0" smtClean="0">
              <a:solidFill>
                <a:srgbClr val="FFC000"/>
              </a:solidFill>
            </a:endParaRPr>
          </a:p>
          <a:p>
            <a:pPr lvl="0"/>
            <a:r>
              <a:rPr lang="en-US" dirty="0" smtClean="0">
                <a:solidFill>
                  <a:srgbClr val="FFC000"/>
                </a:solidFill>
              </a:rPr>
              <a:t>“</a:t>
            </a:r>
            <a:r>
              <a:rPr lang="en-US" dirty="0" smtClean="0">
                <a:solidFill>
                  <a:srgbClr val="FFC000"/>
                </a:solidFill>
              </a:rPr>
              <a:t>COMPLETE ELIMINATION of metric compression fittings/pipe </a:t>
            </a:r>
            <a:r>
              <a:rPr lang="en-US" dirty="0" smtClean="0">
                <a:solidFill>
                  <a:srgbClr val="FFC000"/>
                </a:solidFill>
              </a:rPr>
              <a:t>fittings”</a:t>
            </a:r>
            <a:endParaRPr lang="en-US" dirty="0" smtClean="0">
              <a:solidFill>
                <a:srgbClr val="FFC000"/>
              </a:solidFill>
            </a:endParaRPr>
          </a:p>
          <a:p>
            <a:endParaRPr lang="en-US" dirty="0" smtClean="0">
              <a:solidFill>
                <a:srgbClr val="FFC000"/>
              </a:solidFill>
            </a:endParaRPr>
          </a:p>
          <a:p>
            <a:pPr lvl="1"/>
            <a:endParaRPr lang="en-US" dirty="0" smtClean="0">
              <a:solidFill>
                <a:srgbClr val="FFC000"/>
              </a:solidFill>
            </a:endParaRPr>
          </a:p>
          <a:p>
            <a:endParaRPr lang="en-US" dirty="0">
              <a:solidFill>
                <a:srgbClr val="FFC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nodeType="clickEffect">
                                  <p:stCondLst>
                                    <p:cond delay="0"/>
                                  </p:stCondLst>
                                  <p:childTnLst>
                                    <p:set>
                                      <p:cBhvr>
                                        <p:cTn id="6" dur="1" fill="hold">
                                          <p:stCondLst>
                                            <p:cond delay="0"/>
                                          </p:stCondLst>
                                        </p:cTn>
                                        <p:tgtEl>
                                          <p:spTgt spid="3">
                                            <p:txEl>
                                              <p:pRg st="8" end="8"/>
                                            </p:txEl>
                                          </p:spTgt>
                                        </p:tgtEl>
                                        <p:attrNameLst>
                                          <p:attrName>style.visibility</p:attrName>
                                        </p:attrNameLst>
                                      </p:cBhvr>
                                      <p:to>
                                        <p:strVal val="visible"/>
                                      </p:to>
                                    </p:set>
                                    <p:anim calcmode="lin" valueType="num">
                                      <p:cBhvr additive="base">
                                        <p:cTn id="7" dur="2000" fill="hold"/>
                                        <p:tgtEl>
                                          <p:spTgt spid="3">
                                            <p:txEl>
                                              <p:pRg st="8" end="8"/>
                                            </p:txEl>
                                          </p:spTgt>
                                        </p:tgtEl>
                                        <p:attrNameLst>
                                          <p:attrName>ppt_x</p:attrName>
                                        </p:attrNameLst>
                                      </p:cBhvr>
                                      <p:tavLst>
                                        <p:tav tm="0">
                                          <p:val>
                                            <p:strVal val="1+#ppt_w/2"/>
                                          </p:val>
                                        </p:tav>
                                        <p:tav tm="100000">
                                          <p:val>
                                            <p:strVal val="#ppt_x"/>
                                          </p:val>
                                        </p:tav>
                                      </p:tavLst>
                                    </p:anim>
                                    <p:anim calcmode="lin" valueType="num">
                                      <p:cBhvr additive="base">
                                        <p:cTn id="8" dur="2000" fill="hold"/>
                                        <p:tgtEl>
                                          <p:spTgt spid="3">
                                            <p:txEl>
                                              <p:pRg st="8" end="8"/>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0" y="228600"/>
            <a:ext cx="9144000" cy="808038"/>
          </a:xfrm>
          <a:prstGeom prst="rect">
            <a:avLst/>
          </a:prstGeom>
        </p:spPr>
        <p:txBody>
          <a:bodyPr vert="horz" lIns="91440" tIns="45720" rIns="91440" bIns="45720" rtlCol="0" anchor="ctr">
            <a:normAutofit/>
          </a:bodyPr>
          <a:lstStyle/>
          <a:p>
            <a:pPr lvl="0" algn="ctr">
              <a:spcBef>
                <a:spcPct val="0"/>
              </a:spcBef>
            </a:pPr>
            <a:r>
              <a:rPr lang="en-US" sz="4400" dirty="0" smtClean="0">
                <a:solidFill>
                  <a:srgbClr val="FFC000"/>
                </a:solidFill>
              </a:rPr>
              <a:t>Conclusions </a:t>
            </a:r>
            <a:endParaRPr lang="en-US" sz="3600" dirty="0">
              <a:solidFill>
                <a:srgbClr val="FFC000"/>
              </a:solidFill>
              <a:latin typeface="+mj-lt"/>
              <a:ea typeface="+mj-ea"/>
              <a:cs typeface="+mj-cs"/>
            </a:endParaRPr>
          </a:p>
        </p:txBody>
      </p:sp>
      <p:sp>
        <p:nvSpPr>
          <p:cNvPr id="11" name="Content Placeholder 2"/>
          <p:cNvSpPr txBox="1">
            <a:spLocks/>
          </p:cNvSpPr>
          <p:nvPr/>
        </p:nvSpPr>
        <p:spPr>
          <a:xfrm>
            <a:off x="457200" y="1143000"/>
            <a:ext cx="8229600" cy="4953000"/>
          </a:xfrm>
          <a:prstGeom prst="rect">
            <a:avLst/>
          </a:prstGeom>
        </p:spPr>
        <p:txBody>
          <a:bodyPr>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lang="en-US" sz="3200" dirty="0" smtClean="0">
              <a:solidFill>
                <a:srgbClr val="FFC000"/>
              </a:solidFill>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lang="en-US" sz="3200" noProof="0" dirty="0" smtClean="0">
              <a:solidFill>
                <a:srgbClr val="FFC000"/>
              </a:solidFill>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3200" b="0" i="0" u="none" strike="noStrike" kern="1200" cap="none" spc="0" normalizeH="0" noProof="0" dirty="0" smtClean="0">
              <a:ln>
                <a:noFill/>
              </a:ln>
              <a:solidFill>
                <a:srgbClr val="FFC000"/>
              </a:solidFill>
              <a:effectLst/>
              <a:uLnTx/>
              <a:uFillTx/>
              <a:latin typeface="+mn-lt"/>
              <a:ea typeface="+mn-ea"/>
              <a:cs typeface="+mn-cs"/>
            </a:endParaRPr>
          </a:p>
        </p:txBody>
      </p:sp>
      <p:sp>
        <p:nvSpPr>
          <p:cNvPr id="4" name="Content Placeholder 2"/>
          <p:cNvSpPr txBox="1">
            <a:spLocks/>
          </p:cNvSpPr>
          <p:nvPr/>
        </p:nvSpPr>
        <p:spPr>
          <a:xfrm>
            <a:off x="457200" y="1600200"/>
            <a:ext cx="8229600" cy="4525963"/>
          </a:xfrm>
          <a:prstGeom prst="rect">
            <a:avLst/>
          </a:prstGeom>
        </p:spPr>
        <p:txBody>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en-US" sz="2800" dirty="0" smtClean="0">
                <a:solidFill>
                  <a:srgbClr val="FFC000"/>
                </a:solidFill>
              </a:rPr>
              <a:t>“</a:t>
            </a:r>
            <a:r>
              <a:rPr lang="en-US" sz="2800" i="1" u="sng" dirty="0" smtClean="0">
                <a:solidFill>
                  <a:srgbClr val="FFC000"/>
                </a:solidFill>
              </a:rPr>
              <a:t>We’ve</a:t>
            </a:r>
            <a:r>
              <a:rPr lang="en-US" sz="2800" dirty="0" smtClean="0">
                <a:solidFill>
                  <a:srgbClr val="FFC000"/>
                </a:solidFill>
              </a:rPr>
              <a:t> come a long way, baby….”</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800" b="0" i="0" u="none" strike="noStrike" kern="1200" cap="none" spc="0" normalizeH="0" baseline="0" noProof="0" dirty="0" smtClean="0">
                <a:ln>
                  <a:noFill/>
                </a:ln>
                <a:solidFill>
                  <a:srgbClr val="FFC000"/>
                </a:solidFill>
                <a:effectLst/>
                <a:uLnTx/>
                <a:uFillTx/>
                <a:latin typeface="+mn-lt"/>
                <a:ea typeface="+mn-ea"/>
                <a:cs typeface="+mn-cs"/>
              </a:rPr>
              <a:t>Reliability, Reliability,</a:t>
            </a:r>
            <a:r>
              <a:rPr kumimoji="0" lang="en-US" sz="2800" b="0" i="0" u="none" strike="noStrike" kern="1200" cap="none" spc="0" normalizeH="0" noProof="0" dirty="0" smtClean="0">
                <a:ln>
                  <a:noFill/>
                </a:ln>
                <a:solidFill>
                  <a:srgbClr val="FFC000"/>
                </a:solidFill>
                <a:effectLst/>
                <a:uLnTx/>
                <a:uFillTx/>
                <a:latin typeface="+mn-lt"/>
                <a:ea typeface="+mn-ea"/>
                <a:cs typeface="+mn-cs"/>
              </a:rPr>
              <a:t> Reliability….</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en-US" sz="2800" baseline="0" dirty="0" smtClean="0">
                <a:solidFill>
                  <a:srgbClr val="FFC000"/>
                </a:solidFill>
              </a:rPr>
              <a:t>Power</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800" b="0" i="0" u="none" strike="noStrike" kern="1200" cap="none" spc="0" normalizeH="0" noProof="0" dirty="0" smtClean="0">
                <a:ln>
                  <a:noFill/>
                </a:ln>
                <a:solidFill>
                  <a:srgbClr val="FFC000"/>
                </a:solidFill>
                <a:effectLst/>
                <a:uLnTx/>
                <a:uFillTx/>
                <a:latin typeface="+mn-lt"/>
                <a:ea typeface="+mn-ea"/>
                <a:cs typeface="+mn-cs"/>
              </a:rPr>
              <a:t>Modularity</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2800" b="0" i="0" u="none" strike="noStrike" kern="1200" cap="none" spc="0" normalizeH="0" baseline="0" noProof="0" dirty="0" smtClean="0">
              <a:ln>
                <a:noFill/>
              </a:ln>
              <a:solidFill>
                <a:srgbClr val="FFC000"/>
              </a:solidFill>
              <a:effectLst/>
              <a:uLnTx/>
              <a:uFillTx/>
              <a:latin typeface="+mn-lt"/>
              <a:ea typeface="+mn-ea"/>
              <a:cs typeface="+mn-cs"/>
            </a:endParaRP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2800" b="0" i="0" u="none" strike="noStrike" kern="1200" cap="none" spc="0" normalizeH="0" baseline="0" noProof="0" dirty="0" smtClean="0">
              <a:ln>
                <a:noFill/>
              </a:ln>
              <a:solidFill>
                <a:srgbClr val="FFC000"/>
              </a:solidFill>
              <a:effectLst/>
              <a:uLnTx/>
              <a:uFillTx/>
              <a:latin typeface="+mn-lt"/>
              <a:ea typeface="+mn-ea"/>
              <a:cs typeface="+mn-cs"/>
            </a:endParaRP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2800" b="0" i="0" u="none" strike="noStrike" kern="1200" cap="none" spc="0" normalizeH="0" baseline="0" noProof="0" dirty="0" smtClean="0">
              <a:ln>
                <a:noFill/>
              </a:ln>
              <a:solidFill>
                <a:srgbClr val="FFC000"/>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3200" b="0" i="0" u="none" strike="noStrike" kern="1200" cap="none" spc="0" normalizeH="0" baseline="0" noProof="0" dirty="0">
              <a:ln>
                <a:noFill/>
              </a:ln>
              <a:solidFill>
                <a:srgbClr val="FFC000"/>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457200" y="1295400"/>
            <a:ext cx="8229600" cy="2209800"/>
          </a:xfrm>
        </p:spPr>
        <p:txBody>
          <a:bodyPr>
            <a:normAutofit/>
          </a:bodyPr>
          <a:lstStyle/>
          <a:p>
            <a:r>
              <a:rPr lang="en-US" dirty="0" smtClean="0">
                <a:solidFill>
                  <a:srgbClr val="FFC000"/>
                </a:solidFill>
              </a:rPr>
              <a:t>Thank You!</a:t>
            </a:r>
            <a:br>
              <a:rPr lang="en-US" dirty="0" smtClean="0">
                <a:solidFill>
                  <a:srgbClr val="FFC000"/>
                </a:solidFill>
              </a:rPr>
            </a:br>
            <a:r>
              <a:rPr lang="en-US" dirty="0" smtClean="0">
                <a:solidFill>
                  <a:srgbClr val="FFC000"/>
                </a:solidFill>
              </a:rPr>
              <a:t/>
            </a:r>
            <a:br>
              <a:rPr lang="en-US" dirty="0" smtClean="0">
                <a:solidFill>
                  <a:srgbClr val="FFC000"/>
                </a:solidFill>
              </a:rPr>
            </a:br>
            <a:r>
              <a:rPr lang="en-US" dirty="0" smtClean="0">
                <a:solidFill>
                  <a:srgbClr val="FFC000"/>
                </a:solidFill>
              </a:rPr>
              <a:t>Questions?</a:t>
            </a:r>
            <a:endParaRPr lang="en-US" dirty="0">
              <a:solidFill>
                <a:srgbClr val="FFC000"/>
              </a:solidFill>
            </a:endParaRPr>
          </a:p>
        </p:txBody>
      </p:sp>
      <p:sp>
        <p:nvSpPr>
          <p:cNvPr id="12" name="TextBox 11"/>
          <p:cNvSpPr txBox="1"/>
          <p:nvPr/>
        </p:nvSpPr>
        <p:spPr>
          <a:xfrm>
            <a:off x="4465980" y="5436163"/>
            <a:ext cx="1620081" cy="369332"/>
          </a:xfrm>
          <a:prstGeom prst="rect">
            <a:avLst/>
          </a:prstGeom>
          <a:noFill/>
        </p:spPr>
        <p:txBody>
          <a:bodyPr wrap="square" rtlCol="0">
            <a:spAutoFit/>
          </a:bodyPr>
          <a:lstStyle/>
          <a:p>
            <a:r>
              <a:rPr lang="en-US" sz="900" dirty="0" smtClean="0">
                <a:solidFill>
                  <a:schemeClr val="bg1"/>
                </a:solidFill>
              </a:rPr>
              <a:t>Center for Alternative Fuels, Engines and Emissions</a:t>
            </a:r>
          </a:p>
        </p:txBody>
      </p:sp>
      <p:sp>
        <p:nvSpPr>
          <p:cNvPr id="13" name="Text Box 9"/>
          <p:cNvSpPr txBox="1">
            <a:spLocks noChangeArrowheads="1"/>
          </p:cNvSpPr>
          <p:nvPr/>
        </p:nvSpPr>
        <p:spPr bwMode="auto">
          <a:xfrm>
            <a:off x="3331534" y="5394325"/>
            <a:ext cx="1219200" cy="461665"/>
          </a:xfrm>
          <a:prstGeom prst="rect">
            <a:avLst/>
          </a:prstGeom>
          <a:noFill/>
          <a:ln w="9525">
            <a:noFill/>
            <a:miter lim="800000"/>
            <a:headEnd/>
            <a:tailEnd/>
          </a:ln>
          <a:effectLst/>
        </p:spPr>
        <p:txBody>
          <a:bodyPr>
            <a:spAutoFit/>
          </a:bodyPr>
          <a:lstStyle/>
          <a:p>
            <a:pPr fontAlgn="auto">
              <a:spcBef>
                <a:spcPct val="50000"/>
              </a:spcBef>
              <a:spcAft>
                <a:spcPts val="0"/>
              </a:spcAft>
              <a:defRPr/>
            </a:pPr>
            <a:r>
              <a:rPr lang="en-US" sz="2400" b="1" i="1" dirty="0">
                <a:solidFill>
                  <a:srgbClr val="FFCC00"/>
                </a:solidFill>
                <a:latin typeface="Garamond" pitchFamily="18" charset="0"/>
              </a:rPr>
              <a:t>CAFEE</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defRPr/>
            </a:pPr>
            <a:r>
              <a:rPr lang="en-US" dirty="0" smtClean="0">
                <a:solidFill>
                  <a:srgbClr val="FFC000"/>
                </a:solidFill>
              </a:rPr>
              <a:t>Impetus</a:t>
            </a:r>
            <a:endParaRPr lang="en-US" dirty="0">
              <a:solidFill>
                <a:srgbClr val="FFC000"/>
              </a:solidFill>
            </a:endParaRPr>
          </a:p>
        </p:txBody>
      </p:sp>
      <p:sp>
        <p:nvSpPr>
          <p:cNvPr id="3" name="Content Placeholder 2"/>
          <p:cNvSpPr>
            <a:spLocks noGrp="1"/>
          </p:cNvSpPr>
          <p:nvPr>
            <p:ph idx="1"/>
          </p:nvPr>
        </p:nvSpPr>
        <p:spPr>
          <a:xfrm>
            <a:off x="457200" y="1828800"/>
            <a:ext cx="8229600" cy="4525963"/>
          </a:xfrm>
        </p:spPr>
        <p:txBody>
          <a:bodyPr>
            <a:normAutofit fontScale="77500" lnSpcReduction="20000"/>
          </a:bodyPr>
          <a:lstStyle/>
          <a:p>
            <a:r>
              <a:rPr lang="en-US" sz="2400" dirty="0" smtClean="0">
                <a:solidFill>
                  <a:srgbClr val="FFC000"/>
                </a:solidFill>
              </a:rPr>
              <a:t>PEMS = MEMS = Consent Decrees</a:t>
            </a:r>
          </a:p>
          <a:p>
            <a:r>
              <a:rPr lang="en-US" sz="2400" dirty="0" smtClean="0">
                <a:solidFill>
                  <a:srgbClr val="FFC000"/>
                </a:solidFill>
              </a:rPr>
              <a:t>“</a:t>
            </a:r>
            <a:r>
              <a:rPr lang="en-US" sz="2400" dirty="0" smtClean="0">
                <a:solidFill>
                  <a:srgbClr val="FFC000"/>
                </a:solidFill>
              </a:rPr>
              <a:t>The objective of this paper is to discuss the design features and practicality of a Mobile Emissions Measurement System (MEMS) which can be used to measure exhaust emissions from heavy-duty vehicles operating in the field. It is desirable to develop an on-board portable instrument system which can be used to measure the levels of certain regulated exhaust constituents. The levels measured by the MEMS should be representative of the levels which would be measured if the engine were removed from the vehicle and tested in accordance with the federal test procedures for engine certification which are prescribed in government regulations and further prescribed in the recent "Consent Decree" between the government and six settling heavy-duty diesel engine (S-HDDE) manufacturing companies. In order to examine the practicality of MEMS, West Virginia University has gathered and consolidated information on the currently available emissions measurement technologies and their ability to provide </a:t>
            </a:r>
            <a:r>
              <a:rPr lang="en-US" sz="2400" b="1" i="1" u="sng" dirty="0" smtClean="0">
                <a:solidFill>
                  <a:srgbClr val="FFC000"/>
                </a:solidFill>
              </a:rPr>
              <a:t>accurate, repeatable, and reliable </a:t>
            </a:r>
            <a:r>
              <a:rPr lang="en-US" sz="2400" dirty="0" smtClean="0">
                <a:solidFill>
                  <a:srgbClr val="FFC000"/>
                </a:solidFill>
              </a:rPr>
              <a:t>mass emissions rates of gaseous exhaust pollutants (oxides of nitrogen, carbon monoxide, total hydrocarbons, and carbon dioxide) of heavy-duty </a:t>
            </a:r>
            <a:r>
              <a:rPr lang="en-US" sz="2400" dirty="0" smtClean="0">
                <a:solidFill>
                  <a:srgbClr val="FFC000"/>
                </a:solidFill>
              </a:rPr>
              <a:t>vehicles”</a:t>
            </a:r>
          </a:p>
          <a:p>
            <a:endParaRPr lang="en-US" sz="2400" dirty="0" smtClean="0">
              <a:solidFill>
                <a:srgbClr val="FFC000"/>
              </a:solidFill>
            </a:endParaRPr>
          </a:p>
          <a:p>
            <a:endParaRPr lang="en-US" sz="2400" dirty="0" smtClean="0">
              <a:solidFill>
                <a:srgbClr val="FFC000"/>
              </a:solidFill>
            </a:endParaRPr>
          </a:p>
          <a:p>
            <a:endParaRPr lang="en-US" dirty="0" smtClean="0"/>
          </a:p>
          <a:p>
            <a:endParaRPr lang="en-US"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457200" y="76200"/>
            <a:ext cx="8229600" cy="808038"/>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smtClean="0">
                <a:ln>
                  <a:noFill/>
                </a:ln>
                <a:solidFill>
                  <a:srgbClr val="FFC000"/>
                </a:solidFill>
                <a:effectLst/>
                <a:uLnTx/>
                <a:uFillTx/>
                <a:latin typeface="+mj-lt"/>
                <a:ea typeface="+mj-ea"/>
                <a:cs typeface="+mj-cs"/>
              </a:rPr>
              <a:t>A Brief History… in Pictures</a:t>
            </a:r>
            <a:endParaRPr kumimoji="0" lang="en-US" sz="4400" b="0" i="0" u="none" strike="noStrike" kern="1200" cap="none" spc="0" normalizeH="0" baseline="0" noProof="0" dirty="0">
              <a:ln>
                <a:noFill/>
              </a:ln>
              <a:solidFill>
                <a:srgbClr val="FFC000"/>
              </a:solidFill>
              <a:effectLst/>
              <a:uLnTx/>
              <a:uFillTx/>
              <a:latin typeface="+mj-lt"/>
              <a:ea typeface="+mj-ea"/>
              <a:cs typeface="+mj-cs"/>
            </a:endParaRPr>
          </a:p>
        </p:txBody>
      </p:sp>
      <p:sp>
        <p:nvSpPr>
          <p:cNvPr id="5" name="Content Placeholder 2"/>
          <p:cNvSpPr>
            <a:spLocks noGrp="1"/>
          </p:cNvSpPr>
          <p:nvPr>
            <p:ph idx="1"/>
          </p:nvPr>
        </p:nvSpPr>
        <p:spPr>
          <a:xfrm>
            <a:off x="457200" y="914401"/>
            <a:ext cx="8305800" cy="5029200"/>
          </a:xfrm>
        </p:spPr>
        <p:txBody>
          <a:bodyPr numCol="2">
            <a:normAutofit/>
          </a:bodyPr>
          <a:lstStyle/>
          <a:p>
            <a:endParaRPr lang="en-US" sz="2000" dirty="0" smtClean="0">
              <a:solidFill>
                <a:srgbClr val="FFC000"/>
              </a:solidFill>
            </a:endParaRPr>
          </a:p>
          <a:p>
            <a:endParaRPr lang="en-US" sz="2000" dirty="0" smtClean="0">
              <a:solidFill>
                <a:srgbClr val="FFC000"/>
              </a:solidFill>
            </a:endParaRPr>
          </a:p>
          <a:p>
            <a:endParaRPr lang="en-US" sz="2000" dirty="0" smtClean="0">
              <a:solidFill>
                <a:srgbClr val="FFC000"/>
              </a:solidFill>
            </a:endParaRPr>
          </a:p>
          <a:p>
            <a:endParaRPr lang="en-US" sz="2000" dirty="0" smtClean="0">
              <a:solidFill>
                <a:srgbClr val="FFC000"/>
              </a:solidFill>
            </a:endParaRPr>
          </a:p>
          <a:p>
            <a:endParaRPr lang="en-US" sz="2000" dirty="0" smtClean="0">
              <a:solidFill>
                <a:srgbClr val="FFC000"/>
              </a:solidFill>
            </a:endParaRPr>
          </a:p>
          <a:p>
            <a:endParaRPr lang="en-US" sz="2000" dirty="0" smtClean="0">
              <a:solidFill>
                <a:srgbClr val="FFC000"/>
              </a:solidFill>
            </a:endParaRPr>
          </a:p>
          <a:p>
            <a:endParaRPr lang="en-US" sz="2000" dirty="0" smtClean="0">
              <a:solidFill>
                <a:srgbClr val="FFC000"/>
              </a:solidFill>
            </a:endParaRPr>
          </a:p>
          <a:p>
            <a:endParaRPr lang="en-US" sz="2000" dirty="0" smtClean="0">
              <a:solidFill>
                <a:srgbClr val="FFC000"/>
              </a:solidFill>
            </a:endParaRPr>
          </a:p>
          <a:p>
            <a:endParaRPr lang="en-US" sz="2000" dirty="0" smtClean="0">
              <a:solidFill>
                <a:srgbClr val="FFC000"/>
              </a:solidFill>
            </a:endParaRPr>
          </a:p>
          <a:p>
            <a:pPr lvl="6"/>
            <a:endParaRPr lang="en-US" dirty="0" smtClean="0"/>
          </a:p>
        </p:txBody>
      </p:sp>
      <p:pic>
        <p:nvPicPr>
          <p:cNvPr id="7" name="Picture 2" descr="C:\Users\Sony AW\Desktop\MEMS\P484639.BMP"/>
          <p:cNvPicPr>
            <a:picLocks noChangeAspect="1" noChangeArrowheads="1"/>
          </p:cNvPicPr>
          <p:nvPr/>
        </p:nvPicPr>
        <p:blipFill>
          <a:blip r:embed="rId2"/>
          <a:srcRect/>
          <a:stretch>
            <a:fillRect/>
          </a:stretch>
        </p:blipFill>
        <p:spPr bwMode="auto">
          <a:xfrm>
            <a:off x="152400" y="838200"/>
            <a:ext cx="4876800" cy="3657600"/>
          </a:xfrm>
          <a:prstGeom prst="rect">
            <a:avLst/>
          </a:prstGeom>
          <a:noFill/>
        </p:spPr>
      </p:pic>
      <p:pic>
        <p:nvPicPr>
          <p:cNvPr id="8" name="Picture 4" descr="C:\Users\Sony AW\Desktop\MEMS\P485829.JPG"/>
          <p:cNvPicPr>
            <a:picLocks noChangeAspect="1" noChangeArrowheads="1"/>
          </p:cNvPicPr>
          <p:nvPr/>
        </p:nvPicPr>
        <p:blipFill>
          <a:blip r:embed="rId3"/>
          <a:srcRect/>
          <a:stretch>
            <a:fillRect/>
          </a:stretch>
        </p:blipFill>
        <p:spPr bwMode="auto">
          <a:xfrm>
            <a:off x="5105400" y="3352800"/>
            <a:ext cx="3886200" cy="2914650"/>
          </a:xfrm>
          <a:prstGeom prst="rect">
            <a:avLst/>
          </a:prstGeom>
          <a:noFill/>
        </p:spPr>
      </p:pic>
      <p:pic>
        <p:nvPicPr>
          <p:cNvPr id="9" name="Picture 14" descr="C:\Lab Pictures\P484577.BMP"/>
          <p:cNvPicPr>
            <a:picLocks noChangeAspect="1" noChangeArrowheads="1"/>
          </p:cNvPicPr>
          <p:nvPr/>
        </p:nvPicPr>
        <p:blipFill>
          <a:blip r:embed="rId4"/>
          <a:srcRect/>
          <a:stretch>
            <a:fillRect/>
          </a:stretch>
        </p:blipFill>
        <p:spPr bwMode="auto">
          <a:xfrm>
            <a:off x="5562600" y="1066800"/>
            <a:ext cx="2819400" cy="2114550"/>
          </a:xfrm>
          <a:prstGeom prst="rect">
            <a:avLst/>
          </a:prstGeom>
          <a:noFill/>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C:\Users\Sony AW\Desktop\MEMS\P484640.BMP"/>
          <p:cNvPicPr>
            <a:picLocks noChangeAspect="1" noChangeArrowheads="1"/>
          </p:cNvPicPr>
          <p:nvPr/>
        </p:nvPicPr>
        <p:blipFill>
          <a:blip r:embed="rId2"/>
          <a:srcRect/>
          <a:stretch>
            <a:fillRect/>
          </a:stretch>
        </p:blipFill>
        <p:spPr bwMode="auto">
          <a:xfrm>
            <a:off x="2362200" y="1905000"/>
            <a:ext cx="4876800" cy="3657600"/>
          </a:xfrm>
          <a:prstGeom prst="rect">
            <a:avLst/>
          </a:prstGeom>
          <a:noFill/>
        </p:spPr>
      </p:pic>
      <p:sp>
        <p:nvSpPr>
          <p:cNvPr id="2" name="Title 1"/>
          <p:cNvSpPr>
            <a:spLocks noGrp="1"/>
          </p:cNvSpPr>
          <p:nvPr>
            <p:ph type="title"/>
          </p:nvPr>
        </p:nvSpPr>
        <p:spPr/>
        <p:txBody>
          <a:bodyPr/>
          <a:lstStyle/>
          <a:p>
            <a:r>
              <a:rPr lang="en-US" dirty="0" smtClean="0">
                <a:solidFill>
                  <a:srgbClr val="FFC000"/>
                </a:solidFill>
              </a:rPr>
              <a:t>A Bit More….</a:t>
            </a:r>
            <a:endParaRPr lang="en-US" dirty="0">
              <a:solidFill>
                <a:srgbClr val="FFC000"/>
              </a:solidFill>
            </a:endParaRPr>
          </a:p>
        </p:txBody>
      </p:sp>
      <p:pic>
        <p:nvPicPr>
          <p:cNvPr id="25603" name="Picture 3" descr="C:\Users\Sony AW\Desktop\MEMS\AMB-II.JPG"/>
          <p:cNvPicPr>
            <a:picLocks noChangeAspect="1" noChangeArrowheads="1"/>
          </p:cNvPicPr>
          <p:nvPr/>
        </p:nvPicPr>
        <p:blipFill>
          <a:blip r:embed="rId3"/>
          <a:srcRect/>
          <a:stretch>
            <a:fillRect/>
          </a:stretch>
        </p:blipFill>
        <p:spPr bwMode="auto">
          <a:xfrm>
            <a:off x="6400800" y="609600"/>
            <a:ext cx="2743200" cy="2057400"/>
          </a:xfrm>
          <a:prstGeom prst="rect">
            <a:avLst/>
          </a:prstGeom>
          <a:noFill/>
        </p:spPr>
      </p:pic>
      <p:pic>
        <p:nvPicPr>
          <p:cNvPr id="25604" name="Picture 4" descr="C:\Users\Sony AW\Desktop\MEMS\Andros6800.JPG"/>
          <p:cNvPicPr>
            <a:picLocks noChangeAspect="1" noChangeArrowheads="1"/>
          </p:cNvPicPr>
          <p:nvPr/>
        </p:nvPicPr>
        <p:blipFill>
          <a:blip r:embed="rId4"/>
          <a:srcRect/>
          <a:stretch>
            <a:fillRect/>
          </a:stretch>
        </p:blipFill>
        <p:spPr bwMode="auto">
          <a:xfrm>
            <a:off x="6273800" y="4191000"/>
            <a:ext cx="2870200" cy="2152650"/>
          </a:xfrm>
          <a:prstGeom prst="rect">
            <a:avLst/>
          </a:prstGeom>
          <a:noFill/>
        </p:spPr>
      </p:pic>
      <p:pic>
        <p:nvPicPr>
          <p:cNvPr id="25605" name="Picture 5" descr="C:\Users\Sony AW\Desktop\MEMS\BE-140.JPG"/>
          <p:cNvPicPr>
            <a:picLocks noChangeAspect="1" noChangeArrowheads="1"/>
          </p:cNvPicPr>
          <p:nvPr/>
        </p:nvPicPr>
        <p:blipFill>
          <a:blip r:embed="rId5"/>
          <a:srcRect/>
          <a:stretch>
            <a:fillRect/>
          </a:stretch>
        </p:blipFill>
        <p:spPr bwMode="auto">
          <a:xfrm>
            <a:off x="0" y="990600"/>
            <a:ext cx="2895600" cy="2171700"/>
          </a:xfrm>
          <a:prstGeom prst="rect">
            <a:avLst/>
          </a:prstGeom>
          <a:noFill/>
        </p:spPr>
      </p:pic>
      <p:pic>
        <p:nvPicPr>
          <p:cNvPr id="25606" name="Picture 6" descr="C:\Users\Sony AW\Desktop\MEMS\firstBE-220.JPG"/>
          <p:cNvPicPr>
            <a:picLocks noChangeAspect="1" noChangeArrowheads="1"/>
          </p:cNvPicPr>
          <p:nvPr/>
        </p:nvPicPr>
        <p:blipFill>
          <a:blip r:embed="rId6"/>
          <a:srcRect/>
          <a:stretch>
            <a:fillRect/>
          </a:stretch>
        </p:blipFill>
        <p:spPr bwMode="auto">
          <a:xfrm>
            <a:off x="0" y="4324350"/>
            <a:ext cx="2667000" cy="2000250"/>
          </a:xfrm>
          <a:prstGeom prst="rect">
            <a:avLst/>
          </a:prstGeom>
          <a:noFill/>
        </p:spPr>
      </p:pic>
      <p:pic>
        <p:nvPicPr>
          <p:cNvPr id="10" name="Picture 3" descr="C:\Users\Sony AW\Desktop\MEMS\P484817.JPG"/>
          <p:cNvPicPr>
            <a:picLocks noChangeAspect="1" noChangeArrowheads="1"/>
          </p:cNvPicPr>
          <p:nvPr/>
        </p:nvPicPr>
        <p:blipFill>
          <a:blip r:embed="rId7"/>
          <a:srcRect/>
          <a:stretch>
            <a:fillRect/>
          </a:stretch>
        </p:blipFill>
        <p:spPr bwMode="auto">
          <a:xfrm>
            <a:off x="3505200" y="4800600"/>
            <a:ext cx="2032000" cy="1524000"/>
          </a:xfrm>
          <a:prstGeom prst="rect">
            <a:avLst/>
          </a:prstGeom>
          <a:noFill/>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9" name="Picture 5" descr="C:\Users\Sony AW\Desktop\MEMS\P484641.BMP"/>
          <p:cNvPicPr>
            <a:picLocks noChangeAspect="1" noChangeArrowheads="1"/>
          </p:cNvPicPr>
          <p:nvPr/>
        </p:nvPicPr>
        <p:blipFill>
          <a:blip r:embed="rId2"/>
          <a:srcRect/>
          <a:stretch>
            <a:fillRect/>
          </a:stretch>
        </p:blipFill>
        <p:spPr bwMode="auto">
          <a:xfrm>
            <a:off x="1066800" y="4876800"/>
            <a:ext cx="1905000" cy="1428750"/>
          </a:xfrm>
          <a:prstGeom prst="rect">
            <a:avLst/>
          </a:prstGeom>
          <a:noFill/>
        </p:spPr>
      </p:pic>
      <p:sp>
        <p:nvSpPr>
          <p:cNvPr id="2" name="Title 1"/>
          <p:cNvSpPr>
            <a:spLocks noGrp="1"/>
          </p:cNvSpPr>
          <p:nvPr>
            <p:ph type="title"/>
          </p:nvPr>
        </p:nvSpPr>
        <p:spPr/>
        <p:txBody>
          <a:bodyPr/>
          <a:lstStyle/>
          <a:p>
            <a:r>
              <a:rPr lang="en-US" dirty="0" smtClean="0">
                <a:solidFill>
                  <a:srgbClr val="FFC000"/>
                </a:solidFill>
              </a:rPr>
              <a:t>Yes, There Was Testing</a:t>
            </a:r>
            <a:endParaRPr lang="en-US" dirty="0">
              <a:solidFill>
                <a:srgbClr val="FFC000"/>
              </a:solidFill>
            </a:endParaRPr>
          </a:p>
        </p:txBody>
      </p:sp>
      <p:pic>
        <p:nvPicPr>
          <p:cNvPr id="7" name="Picture 7" descr="Dozer_2"/>
          <p:cNvPicPr>
            <a:picLocks noGrp="1" noChangeAspect="1" noChangeArrowheads="1"/>
          </p:cNvPicPr>
          <p:nvPr>
            <p:ph idx="1"/>
          </p:nvPr>
        </p:nvPicPr>
        <p:blipFill>
          <a:blip r:embed="rId3" cstate="print">
            <a:lum bright="12000" contrast="18000"/>
          </a:blip>
          <a:srcRect/>
          <a:stretch>
            <a:fillRect/>
          </a:stretch>
        </p:blipFill>
        <p:spPr bwMode="auto">
          <a:xfrm>
            <a:off x="0" y="1219200"/>
            <a:ext cx="5867400" cy="3638550"/>
          </a:xfrm>
          <a:prstGeom prst="rect">
            <a:avLst/>
          </a:prstGeom>
          <a:noFill/>
          <a:ln w="9525">
            <a:solidFill>
              <a:schemeClr val="tx1"/>
            </a:solidFill>
            <a:miter lim="800000"/>
            <a:headEnd/>
            <a:tailEnd/>
          </a:ln>
        </p:spPr>
      </p:pic>
      <p:pic>
        <p:nvPicPr>
          <p:cNvPr id="9" name="Picture 2" descr="E:\Research\Miami Dade\Photos\DDC\Miami-Dade_DDC_05.JPG"/>
          <p:cNvPicPr>
            <a:picLocks noChangeAspect="1" noChangeArrowheads="1"/>
          </p:cNvPicPr>
          <p:nvPr/>
        </p:nvPicPr>
        <p:blipFill>
          <a:blip r:embed="rId4" cstate="print"/>
          <a:srcRect/>
          <a:stretch>
            <a:fillRect/>
          </a:stretch>
        </p:blipFill>
        <p:spPr bwMode="auto">
          <a:xfrm>
            <a:off x="6096000" y="1219200"/>
            <a:ext cx="2925762" cy="3902075"/>
          </a:xfrm>
          <a:prstGeom prst="rect">
            <a:avLst/>
          </a:prstGeom>
          <a:noFill/>
        </p:spPr>
      </p:pic>
      <p:pic>
        <p:nvPicPr>
          <p:cNvPr id="10" name="Picture 3" descr="E:\Research\Cummins In-Use Testing\Vehicles Tested\ISM - 1\Truck Image\000_0026.jpg"/>
          <p:cNvPicPr>
            <a:picLocks noChangeAspect="1" noChangeArrowheads="1"/>
          </p:cNvPicPr>
          <p:nvPr/>
        </p:nvPicPr>
        <p:blipFill>
          <a:blip r:embed="rId5" cstate="print"/>
          <a:srcRect/>
          <a:stretch>
            <a:fillRect/>
          </a:stretch>
        </p:blipFill>
        <p:spPr bwMode="auto">
          <a:xfrm>
            <a:off x="6400800" y="4953000"/>
            <a:ext cx="1676400" cy="1255290"/>
          </a:xfrm>
          <a:prstGeom prst="rect">
            <a:avLst/>
          </a:prstGeom>
          <a:noFill/>
        </p:spPr>
      </p:pic>
      <p:pic>
        <p:nvPicPr>
          <p:cNvPr id="11" name="Picture 4" descr="E:\Research\Cummins In-Use Testing\Vehicles Tested\ISX - 1 Progress Report\Truck Image\000_0039.jpg"/>
          <p:cNvPicPr>
            <a:picLocks noChangeAspect="1" noChangeArrowheads="1"/>
          </p:cNvPicPr>
          <p:nvPr/>
        </p:nvPicPr>
        <p:blipFill>
          <a:blip r:embed="rId6" cstate="print"/>
          <a:srcRect/>
          <a:stretch>
            <a:fillRect/>
          </a:stretch>
        </p:blipFill>
        <p:spPr bwMode="auto">
          <a:xfrm>
            <a:off x="3733800" y="4648200"/>
            <a:ext cx="2209800" cy="1654699"/>
          </a:xfrm>
          <a:prstGeom prst="rect">
            <a:avLst/>
          </a:prstGeom>
          <a:noFill/>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C000"/>
                </a:solidFill>
              </a:rPr>
              <a:t>Original Lessons Learned</a:t>
            </a:r>
            <a:endParaRPr lang="en-US" dirty="0">
              <a:solidFill>
                <a:srgbClr val="FFC000"/>
              </a:solidFill>
            </a:endParaRPr>
          </a:p>
        </p:txBody>
      </p:sp>
      <p:sp>
        <p:nvSpPr>
          <p:cNvPr id="5" name="Content Placeholder 4"/>
          <p:cNvSpPr>
            <a:spLocks noGrp="1"/>
          </p:cNvSpPr>
          <p:nvPr>
            <p:ph idx="1"/>
          </p:nvPr>
        </p:nvSpPr>
        <p:spPr/>
        <p:txBody>
          <a:bodyPr>
            <a:normAutofit lnSpcReduction="10000"/>
          </a:bodyPr>
          <a:lstStyle/>
          <a:p>
            <a:r>
              <a:rPr lang="en-US" dirty="0" smtClean="0">
                <a:solidFill>
                  <a:srgbClr val="FFC000"/>
                </a:solidFill>
              </a:rPr>
              <a:t>Flow Rate Measurement Problems</a:t>
            </a:r>
          </a:p>
          <a:p>
            <a:r>
              <a:rPr lang="en-US" dirty="0" smtClean="0">
                <a:solidFill>
                  <a:srgbClr val="FFC000"/>
                </a:solidFill>
              </a:rPr>
              <a:t>Reliability/Repeat Runs</a:t>
            </a:r>
          </a:p>
          <a:p>
            <a:r>
              <a:rPr lang="en-US" dirty="0" smtClean="0">
                <a:solidFill>
                  <a:srgbClr val="FFC000"/>
                </a:solidFill>
              </a:rPr>
              <a:t>Heating/Cooling/Environmental</a:t>
            </a:r>
          </a:p>
          <a:p>
            <a:r>
              <a:rPr lang="en-US" dirty="0" smtClean="0">
                <a:solidFill>
                  <a:srgbClr val="FFC000"/>
                </a:solidFill>
              </a:rPr>
              <a:t>Data QC/QA</a:t>
            </a:r>
          </a:p>
          <a:p>
            <a:r>
              <a:rPr lang="en-US" dirty="0" smtClean="0">
                <a:solidFill>
                  <a:srgbClr val="FFC000"/>
                </a:solidFill>
              </a:rPr>
              <a:t>Component Failures</a:t>
            </a:r>
          </a:p>
          <a:p>
            <a:r>
              <a:rPr lang="en-US" dirty="0" smtClean="0">
                <a:solidFill>
                  <a:srgbClr val="FFC000"/>
                </a:solidFill>
              </a:rPr>
              <a:t>ECM Connection/Interrogation Problems</a:t>
            </a:r>
          </a:p>
          <a:p>
            <a:pPr>
              <a:buNone/>
            </a:pPr>
            <a:endParaRPr lang="en-US" sz="2800" dirty="0" smtClean="0">
              <a:solidFill>
                <a:srgbClr val="FFC000"/>
              </a:solidFill>
            </a:endParaRPr>
          </a:p>
          <a:p>
            <a:pPr>
              <a:buNone/>
            </a:pPr>
            <a:r>
              <a:rPr lang="en-US" sz="2800" dirty="0" smtClean="0">
                <a:solidFill>
                  <a:srgbClr val="FFC000"/>
                </a:solidFill>
              </a:rPr>
              <a:t>	</a:t>
            </a:r>
            <a:r>
              <a:rPr lang="en-US" sz="2800" dirty="0" smtClean="0">
                <a:solidFill>
                  <a:srgbClr val="FFC000"/>
                </a:solidFill>
              </a:rPr>
              <a:t>		</a:t>
            </a:r>
            <a:r>
              <a:rPr lang="en-US" dirty="0" smtClean="0">
                <a:solidFill>
                  <a:srgbClr val="FFC000"/>
                </a:solidFill>
              </a:rPr>
              <a:t>……..Has Anything Really Changed?</a:t>
            </a:r>
            <a:endParaRPr lang="en-US" dirty="0">
              <a:solidFill>
                <a:srgbClr val="FFC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7" end="7"/>
                                            </p:txEl>
                                          </p:spTgt>
                                        </p:tgtEl>
                                        <p:attrNameLst>
                                          <p:attrName>style.visibility</p:attrName>
                                        </p:attrNameLst>
                                      </p:cBhvr>
                                      <p:to>
                                        <p:strVal val="visible"/>
                                      </p:to>
                                    </p:set>
                                    <p:anim calcmode="lin" valueType="num">
                                      <p:cBhvr additive="base">
                                        <p:cTn id="7" dur="500" fill="hold"/>
                                        <p:tgtEl>
                                          <p:spTgt spid="5">
                                            <p:txEl>
                                              <p:pRg st="7" end="7"/>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C000"/>
                </a:solidFill>
              </a:rPr>
              <a:t>Current Uses</a:t>
            </a:r>
            <a:endParaRPr lang="en-US" dirty="0">
              <a:solidFill>
                <a:srgbClr val="FFC000"/>
              </a:solidFill>
            </a:endParaRPr>
          </a:p>
        </p:txBody>
      </p:sp>
      <p:sp>
        <p:nvSpPr>
          <p:cNvPr id="3" name="Content Placeholder 2"/>
          <p:cNvSpPr>
            <a:spLocks noGrp="1"/>
          </p:cNvSpPr>
          <p:nvPr>
            <p:ph idx="1"/>
          </p:nvPr>
        </p:nvSpPr>
        <p:spPr/>
        <p:txBody>
          <a:bodyPr/>
          <a:lstStyle/>
          <a:p>
            <a:r>
              <a:rPr lang="en-US" dirty="0" smtClean="0">
                <a:solidFill>
                  <a:srgbClr val="FFC000"/>
                </a:solidFill>
              </a:rPr>
              <a:t>In-Use Compliance</a:t>
            </a:r>
          </a:p>
          <a:p>
            <a:r>
              <a:rPr lang="en-US" dirty="0" smtClean="0">
                <a:solidFill>
                  <a:srgbClr val="FFC000"/>
                </a:solidFill>
              </a:rPr>
              <a:t>In-Use Development</a:t>
            </a:r>
          </a:p>
          <a:p>
            <a:r>
              <a:rPr lang="en-US" dirty="0" smtClean="0">
                <a:solidFill>
                  <a:srgbClr val="FFC000"/>
                </a:solidFill>
              </a:rPr>
              <a:t>Demonstration Projects</a:t>
            </a:r>
          </a:p>
          <a:p>
            <a:r>
              <a:rPr lang="en-US" dirty="0" smtClean="0">
                <a:solidFill>
                  <a:srgbClr val="FFC000"/>
                </a:solidFill>
              </a:rPr>
              <a:t>Modeling Enhancement</a:t>
            </a:r>
            <a:endParaRPr lang="en-US" dirty="0">
              <a:solidFill>
                <a:srgbClr val="FFC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heckerboard(across)">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checkerboard(across)">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checkerboard(across)">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checkerboard(across)">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C000"/>
                </a:solidFill>
              </a:rPr>
              <a:t>Future Measurement Capabilities</a:t>
            </a:r>
            <a:endParaRPr lang="en-US" dirty="0">
              <a:solidFill>
                <a:srgbClr val="FFC000"/>
              </a:solidFill>
            </a:endParaRPr>
          </a:p>
        </p:txBody>
      </p:sp>
      <p:sp>
        <p:nvSpPr>
          <p:cNvPr id="3" name="Content Placeholder 2"/>
          <p:cNvSpPr>
            <a:spLocks noGrp="1"/>
          </p:cNvSpPr>
          <p:nvPr>
            <p:ph idx="1"/>
          </p:nvPr>
        </p:nvSpPr>
        <p:spPr/>
        <p:txBody>
          <a:bodyPr/>
          <a:lstStyle/>
          <a:p>
            <a:r>
              <a:rPr lang="en-US" dirty="0" smtClean="0">
                <a:solidFill>
                  <a:srgbClr val="FFC000"/>
                </a:solidFill>
              </a:rPr>
              <a:t>N</a:t>
            </a:r>
            <a:r>
              <a:rPr lang="en-US" baseline="-25000" dirty="0" smtClean="0">
                <a:solidFill>
                  <a:srgbClr val="FFC000"/>
                </a:solidFill>
              </a:rPr>
              <a:t>2</a:t>
            </a:r>
            <a:r>
              <a:rPr lang="en-US" dirty="0" smtClean="0">
                <a:solidFill>
                  <a:srgbClr val="FFC000"/>
                </a:solidFill>
              </a:rPr>
              <a:t>O</a:t>
            </a:r>
          </a:p>
          <a:p>
            <a:r>
              <a:rPr lang="en-US" dirty="0" smtClean="0">
                <a:solidFill>
                  <a:srgbClr val="FFC000"/>
                </a:solidFill>
              </a:rPr>
              <a:t>NO</a:t>
            </a:r>
            <a:r>
              <a:rPr lang="en-US" baseline="-25000" dirty="0" smtClean="0">
                <a:solidFill>
                  <a:srgbClr val="FFC000"/>
                </a:solidFill>
              </a:rPr>
              <a:t>2</a:t>
            </a:r>
            <a:r>
              <a:rPr lang="en-US" dirty="0" smtClean="0">
                <a:solidFill>
                  <a:srgbClr val="FFC000"/>
                </a:solidFill>
              </a:rPr>
              <a:t>*</a:t>
            </a:r>
          </a:p>
          <a:p>
            <a:r>
              <a:rPr lang="en-US" dirty="0" smtClean="0">
                <a:solidFill>
                  <a:srgbClr val="FFC000"/>
                </a:solidFill>
              </a:rPr>
              <a:t>NH</a:t>
            </a:r>
            <a:r>
              <a:rPr lang="en-US" baseline="-25000" dirty="0" smtClean="0">
                <a:solidFill>
                  <a:srgbClr val="FFC000"/>
                </a:solidFill>
              </a:rPr>
              <a:t>3</a:t>
            </a:r>
          </a:p>
          <a:p>
            <a:r>
              <a:rPr lang="en-US" dirty="0" smtClean="0">
                <a:solidFill>
                  <a:srgbClr val="FFC000"/>
                </a:solidFill>
              </a:rPr>
              <a:t>NMHC</a:t>
            </a:r>
          </a:p>
          <a:p>
            <a:r>
              <a:rPr lang="en-US" dirty="0" smtClean="0">
                <a:solidFill>
                  <a:srgbClr val="FFC000"/>
                </a:solidFill>
              </a:rPr>
              <a:t>Particle Size Distribution</a:t>
            </a:r>
          </a:p>
          <a:p>
            <a:r>
              <a:rPr lang="en-US" dirty="0" smtClean="0">
                <a:solidFill>
                  <a:srgbClr val="FFC000"/>
                </a:solidFill>
              </a:rPr>
              <a:t>Accurate Road Grade (Barometric)</a:t>
            </a:r>
          </a:p>
          <a:p>
            <a:r>
              <a:rPr lang="en-US" dirty="0" smtClean="0">
                <a:solidFill>
                  <a:srgbClr val="FFC000"/>
                </a:solidFill>
              </a:rPr>
              <a:t>Wind Loading</a:t>
            </a:r>
          </a:p>
          <a:p>
            <a:endParaRPr lang="en-US" dirty="0" smtClean="0">
              <a:solidFill>
                <a:srgbClr val="FFC000"/>
              </a:solidFill>
            </a:endParaRPr>
          </a:p>
          <a:p>
            <a:endParaRPr lang="en-US" dirty="0" smtClean="0">
              <a:solidFill>
                <a:srgbClr val="FFC000"/>
              </a:solidFill>
            </a:endParaRPr>
          </a:p>
          <a:p>
            <a:endParaRPr lang="en-US" dirty="0" smtClean="0">
              <a:solidFill>
                <a:srgbClr val="FFC000"/>
              </a:solidFill>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C000"/>
                </a:solidFill>
              </a:rPr>
              <a:t>Future Data Capabilities</a:t>
            </a:r>
            <a:endParaRPr lang="en-US" dirty="0">
              <a:solidFill>
                <a:srgbClr val="FFC000"/>
              </a:solidFill>
            </a:endParaRPr>
          </a:p>
        </p:txBody>
      </p:sp>
      <p:sp>
        <p:nvSpPr>
          <p:cNvPr id="3" name="Content Placeholder 2"/>
          <p:cNvSpPr>
            <a:spLocks noGrp="1"/>
          </p:cNvSpPr>
          <p:nvPr>
            <p:ph idx="1"/>
          </p:nvPr>
        </p:nvSpPr>
        <p:spPr/>
        <p:txBody>
          <a:bodyPr/>
          <a:lstStyle/>
          <a:p>
            <a:r>
              <a:rPr lang="en-US" dirty="0" smtClean="0">
                <a:solidFill>
                  <a:srgbClr val="FFC000"/>
                </a:solidFill>
              </a:rPr>
              <a:t>Auxiliary T/C and Pressure Input</a:t>
            </a:r>
          </a:p>
          <a:p>
            <a:r>
              <a:rPr lang="en-US" dirty="0" smtClean="0">
                <a:solidFill>
                  <a:srgbClr val="FFC000"/>
                </a:solidFill>
              </a:rPr>
              <a:t>Analog/Digital I/O for Event Stamp/Time Alignment</a:t>
            </a:r>
          </a:p>
          <a:p>
            <a:endParaRPr lang="en-US" dirty="0" smtClean="0">
              <a:solidFill>
                <a:srgbClr val="FFC000"/>
              </a:solidFill>
            </a:endParaRPr>
          </a:p>
          <a:p>
            <a:endParaRPr lang="en-US" dirty="0" smtClean="0">
              <a:solidFill>
                <a:srgbClr val="FFC000"/>
              </a:solidFill>
            </a:endParaRPr>
          </a:p>
          <a:p>
            <a:endParaRPr lang="en-US" dirty="0">
              <a:solidFill>
                <a:srgbClr val="FFC000"/>
              </a:solidFill>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1619</TotalTime>
  <Words>380</Words>
  <Application>Microsoft Office PowerPoint</Application>
  <PresentationFormat>On-screen Show (4:3)</PresentationFormat>
  <Paragraphs>75</Paragraphs>
  <Slides>13</Slides>
  <Notes>0</Notes>
  <HiddenSlides>0</HiddenSlides>
  <MMClips>0</MMClips>
  <ScaleCrop>false</ScaleCrop>
  <HeadingPairs>
    <vt:vector size="4" baseType="variant">
      <vt:variant>
        <vt:lpstr>Theme</vt:lpstr>
      </vt:variant>
      <vt:variant>
        <vt:i4>1</vt:i4>
      </vt:variant>
      <vt:variant>
        <vt:lpstr>Slide Titles</vt:lpstr>
      </vt:variant>
      <vt:variant>
        <vt:i4>13</vt:i4>
      </vt:variant>
    </vt:vector>
  </HeadingPairs>
  <TitlesOfParts>
    <vt:vector size="14" baseType="lpstr">
      <vt:lpstr>Office Theme</vt:lpstr>
      <vt:lpstr>Slide 1</vt:lpstr>
      <vt:lpstr>Impetus</vt:lpstr>
      <vt:lpstr>Slide 3</vt:lpstr>
      <vt:lpstr>A Bit More….</vt:lpstr>
      <vt:lpstr>Yes, There Was Testing</vt:lpstr>
      <vt:lpstr>Original Lessons Learned</vt:lpstr>
      <vt:lpstr>Current Uses</vt:lpstr>
      <vt:lpstr>Future Measurement Capabilities</vt:lpstr>
      <vt:lpstr>Future Data Capabilities</vt:lpstr>
      <vt:lpstr>Data Analysis</vt:lpstr>
      <vt:lpstr>Future Wish List </vt:lpstr>
      <vt:lpstr>Slide 12</vt:lpstr>
      <vt:lpstr>Thank You!  Questions?</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Marc C Besch</dc:creator>
  <cp:lastModifiedBy>Sony AW</cp:lastModifiedBy>
  <cp:revision>192</cp:revision>
  <dcterms:created xsi:type="dcterms:W3CDTF">2012-03-18T22:58:51Z</dcterms:created>
  <dcterms:modified xsi:type="dcterms:W3CDTF">2012-03-29T15:43:40Z</dcterms:modified>
</cp:coreProperties>
</file>