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65" r:id="rId4"/>
    <p:sldId id="261" r:id="rId5"/>
    <p:sldId id="271" r:id="rId6"/>
    <p:sldId id="259" r:id="rId7"/>
    <p:sldId id="269" r:id="rId8"/>
    <p:sldId id="263" r:id="rId9"/>
    <p:sldId id="272" r:id="rId10"/>
    <p:sldId id="273" r:id="rId11"/>
    <p:sldId id="276" r:id="rId12"/>
    <p:sldId id="277" r:id="rId13"/>
    <p:sldId id="27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chemeClr val="bg1"/>
        </a:solidFill>
        <a:effectLst/>
      </p:bgPr>
    </p:bg>
    <p:spTree>
      <p:nvGrpSpPr>
        <p:cNvPr id="1" name=""/>
        <p:cNvGrpSpPr/>
        <p:nvPr/>
      </p:nvGrpSpPr>
      <p:grpSpPr>
        <a:xfrm>
          <a:off x="0" y="0"/>
          <a:ext cx="0" cy="0"/>
          <a:chOff x="0" y="0"/>
          <a:chExt cx="0" cy="0"/>
        </a:xfrm>
      </p:grpSpPr>
      <p:pic>
        <p:nvPicPr>
          <p:cNvPr id="7223" name="Picture 8" descr="C LG.jpg"/>
          <p:cNvPicPr>
            <a:picLocks noChangeAspect="1"/>
          </p:cNvPicPr>
          <p:nvPr/>
        </p:nvPicPr>
        <p:blipFill>
          <a:blip r:embed="rId2" cstate="print"/>
          <a:srcRect/>
          <a:stretch>
            <a:fillRect/>
          </a:stretch>
        </p:blipFill>
        <p:spPr bwMode="auto">
          <a:xfrm>
            <a:off x="7747000" y="446088"/>
            <a:ext cx="1092200" cy="949325"/>
          </a:xfrm>
          <a:prstGeom prst="rect">
            <a:avLst/>
          </a:prstGeom>
          <a:noFill/>
          <a:ln w="9525">
            <a:noFill/>
            <a:miter lim="800000"/>
            <a:headEnd/>
            <a:tailEnd/>
          </a:ln>
        </p:spPr>
      </p:pic>
      <p:sp>
        <p:nvSpPr>
          <p:cNvPr id="7170" name="Rectangle 2"/>
          <p:cNvSpPr>
            <a:spLocks noGrp="1" noChangeArrowheads="1"/>
          </p:cNvSpPr>
          <p:nvPr>
            <p:ph type="ctrTitle"/>
          </p:nvPr>
        </p:nvSpPr>
        <p:spPr>
          <a:xfrm>
            <a:off x="1266825" y="1700213"/>
            <a:ext cx="6164263" cy="788987"/>
          </a:xfrm>
        </p:spPr>
        <p:txBody>
          <a:bodyPr anchor="t"/>
          <a:lstStyle>
            <a:lvl1pPr>
              <a:defRPr sz="3600"/>
            </a:lvl1pPr>
          </a:lstStyle>
          <a:p>
            <a:r>
              <a:rPr lang="en-US" smtClean="0"/>
              <a:t>Click to edit Master title style</a:t>
            </a:r>
            <a:endParaRPr lang="en-US"/>
          </a:p>
        </p:txBody>
      </p:sp>
      <p:sp>
        <p:nvSpPr>
          <p:cNvPr id="7171" name="Rectangle 3"/>
          <p:cNvSpPr>
            <a:spLocks noGrp="1" noChangeArrowheads="1"/>
          </p:cNvSpPr>
          <p:nvPr>
            <p:ph type="subTitle" idx="1"/>
          </p:nvPr>
        </p:nvSpPr>
        <p:spPr>
          <a:xfrm>
            <a:off x="1300163" y="2559050"/>
            <a:ext cx="6126162" cy="903288"/>
          </a:xfrm>
        </p:spPr>
        <p:txBody>
          <a:bodyPr/>
          <a:lstStyle>
            <a:lvl1pPr marL="0" indent="0">
              <a:buFont typeface="Wingdings" pitchFamily="2" charset="2"/>
              <a:buNone/>
              <a:defRPr sz="2000"/>
            </a:lvl1pPr>
          </a:lstStyle>
          <a:p>
            <a:r>
              <a:rPr lang="en-US" smtClean="0"/>
              <a:t>Click to edit Master subtitle style</a:t>
            </a:r>
            <a:endParaRPr lang="en-US"/>
          </a:p>
        </p:txBody>
      </p:sp>
      <p:sp>
        <p:nvSpPr>
          <p:cNvPr id="7175" name="Rectangle 7"/>
          <p:cNvSpPr>
            <a:spLocks noChangeArrowheads="1"/>
          </p:cNvSpPr>
          <p:nvPr/>
        </p:nvSpPr>
        <p:spPr bwMode="ltGray">
          <a:xfrm>
            <a:off x="0" y="0"/>
            <a:ext cx="914400" cy="6858000"/>
          </a:xfrm>
          <a:prstGeom prst="rect">
            <a:avLst/>
          </a:prstGeom>
          <a:solidFill>
            <a:srgbClr val="EE2C23"/>
          </a:solidFill>
          <a:ln w="9525">
            <a:noFill/>
            <a:miter lim="800000"/>
            <a:headEnd/>
            <a:tailEnd/>
          </a:ln>
          <a:effectLst/>
        </p:spPr>
        <p:txBody>
          <a:bodyPr wrap="none" anchor="ctr"/>
          <a:lstStyle/>
          <a:p>
            <a:endParaRPr lang="en-US"/>
          </a:p>
        </p:txBody>
      </p:sp>
      <p:pic>
        <p:nvPicPr>
          <p:cNvPr id="7218" name="Picture 10" descr="QSB6_7_Tier4_Front2x3PPT.jpg"/>
          <p:cNvPicPr>
            <a:picLocks noChangeAspect="1"/>
          </p:cNvPicPr>
          <p:nvPr/>
        </p:nvPicPr>
        <p:blipFill>
          <a:blip r:embed="rId3" cstate="print"/>
          <a:srcRect/>
          <a:stretch>
            <a:fillRect/>
          </a:stretch>
        </p:blipFill>
        <p:spPr bwMode="ltGray">
          <a:xfrm>
            <a:off x="3076575" y="4019550"/>
            <a:ext cx="1871663" cy="2700338"/>
          </a:xfrm>
          <a:prstGeom prst="rect">
            <a:avLst/>
          </a:prstGeom>
          <a:noFill/>
          <a:ln w="9525">
            <a:noFill/>
            <a:miter lim="800000"/>
            <a:headEnd/>
            <a:tailEnd/>
          </a:ln>
        </p:spPr>
      </p:pic>
      <p:pic>
        <p:nvPicPr>
          <p:cNvPr id="7219" name="Picture 11" descr="QSK60 Tier 2 Single_Stage_2x3PPT.jpg"/>
          <p:cNvPicPr>
            <a:picLocks noChangeAspect="1"/>
          </p:cNvPicPr>
          <p:nvPr/>
        </p:nvPicPr>
        <p:blipFill>
          <a:blip r:embed="rId4" cstate="print"/>
          <a:srcRect/>
          <a:stretch>
            <a:fillRect/>
          </a:stretch>
        </p:blipFill>
        <p:spPr bwMode="ltGray">
          <a:xfrm>
            <a:off x="7110413" y="4016375"/>
            <a:ext cx="1876425" cy="2708275"/>
          </a:xfrm>
          <a:prstGeom prst="rect">
            <a:avLst/>
          </a:prstGeom>
          <a:noFill/>
          <a:ln w="9525">
            <a:noFill/>
            <a:miter lim="800000"/>
            <a:headEnd/>
            <a:tailEnd/>
          </a:ln>
        </p:spPr>
      </p:pic>
      <p:pic>
        <p:nvPicPr>
          <p:cNvPr id="7220" name="Picture 12" descr="isf28_3qtr2x3PPT.jpg"/>
          <p:cNvPicPr>
            <a:picLocks noChangeAspect="1"/>
          </p:cNvPicPr>
          <p:nvPr/>
        </p:nvPicPr>
        <p:blipFill>
          <a:blip r:embed="rId5" cstate="print"/>
          <a:srcRect/>
          <a:stretch>
            <a:fillRect/>
          </a:stretch>
        </p:blipFill>
        <p:spPr bwMode="ltGray">
          <a:xfrm>
            <a:off x="1066800" y="4019550"/>
            <a:ext cx="1871663" cy="2700338"/>
          </a:xfrm>
          <a:prstGeom prst="rect">
            <a:avLst/>
          </a:prstGeom>
          <a:noFill/>
          <a:ln w="9525">
            <a:noFill/>
            <a:miter lim="800000"/>
            <a:headEnd/>
            <a:tailEnd/>
          </a:ln>
        </p:spPr>
      </p:pic>
      <p:pic>
        <p:nvPicPr>
          <p:cNvPr id="7221" name="Picture 13" descr="ISX15_White Background2x3PPT.jpg"/>
          <p:cNvPicPr>
            <a:picLocks noChangeAspect="1"/>
          </p:cNvPicPr>
          <p:nvPr/>
        </p:nvPicPr>
        <p:blipFill>
          <a:blip r:embed="rId6" cstate="print"/>
          <a:srcRect/>
          <a:stretch>
            <a:fillRect/>
          </a:stretch>
        </p:blipFill>
        <p:spPr bwMode="ltGray">
          <a:xfrm>
            <a:off x="5100638" y="4019550"/>
            <a:ext cx="1871662" cy="2700338"/>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18892D4-3CE7-41FB-B9B7-9C406788343F}" type="datetimeFigureOut">
              <a:rPr lang="en-US" smtClean="0"/>
              <a:pPr/>
              <a:t>3/29/2012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38E5C69-C50D-47DD-A688-8F0869B4C3A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9125" y="296863"/>
            <a:ext cx="2019300" cy="5534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1225" y="296863"/>
            <a:ext cx="5905500" cy="5534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18892D4-3CE7-41FB-B9B7-9C406788343F}" type="datetimeFigureOut">
              <a:rPr lang="en-US" smtClean="0"/>
              <a:pPr/>
              <a:t>3/29/2012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38E5C69-C50D-47DD-A688-8F0869B4C3A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1225" y="296863"/>
            <a:ext cx="8077200" cy="89058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39800" y="1430338"/>
            <a:ext cx="8048625" cy="4400550"/>
          </a:xfrm>
        </p:spPr>
        <p:txBody>
          <a:bodyPr/>
          <a:lstStyle/>
          <a:p>
            <a:r>
              <a:rPr lang="en-US" smtClean="0"/>
              <a:t>Click icon to add table</a:t>
            </a:r>
            <a:endParaRPr lang="en-US"/>
          </a:p>
        </p:txBody>
      </p:sp>
      <p:sp>
        <p:nvSpPr>
          <p:cNvPr id="4" name="Date Placeholder 3"/>
          <p:cNvSpPr>
            <a:spLocks noGrp="1"/>
          </p:cNvSpPr>
          <p:nvPr>
            <p:ph type="dt" sz="half" idx="10"/>
          </p:nvPr>
        </p:nvSpPr>
        <p:spPr>
          <a:xfrm>
            <a:off x="1289050" y="6276975"/>
            <a:ext cx="1643063" cy="476250"/>
          </a:xfrm>
        </p:spPr>
        <p:txBody>
          <a:bodyPr/>
          <a:lstStyle>
            <a:lvl1pPr>
              <a:defRPr/>
            </a:lvl1pPr>
          </a:lstStyle>
          <a:p>
            <a:fld id="{118892D4-3CE7-41FB-B9B7-9C406788343F}" type="datetimeFigureOut">
              <a:rPr lang="en-US" smtClean="0"/>
              <a:pPr/>
              <a:t>3/29/2012</a:t>
            </a:fld>
            <a:endParaRPr lang="en-US"/>
          </a:p>
        </p:txBody>
      </p:sp>
      <p:sp>
        <p:nvSpPr>
          <p:cNvPr id="5" name="Footer Placeholder 4"/>
          <p:cNvSpPr>
            <a:spLocks noGrp="1"/>
          </p:cNvSpPr>
          <p:nvPr>
            <p:ph type="ftr" sz="quarter" idx="11"/>
          </p:nvPr>
        </p:nvSpPr>
        <p:spPr>
          <a:xfrm>
            <a:off x="3076575" y="6276975"/>
            <a:ext cx="487045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744538" y="6276975"/>
            <a:ext cx="449262" cy="476250"/>
          </a:xfrm>
        </p:spPr>
        <p:txBody>
          <a:bodyPr/>
          <a:lstStyle>
            <a:lvl1pPr>
              <a:defRPr/>
            </a:lvl1pPr>
          </a:lstStyle>
          <a:p>
            <a:fld id="{338E5C69-C50D-47DD-A688-8F0869B4C3A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18892D4-3CE7-41FB-B9B7-9C406788343F}" type="datetimeFigureOut">
              <a:rPr lang="en-US" smtClean="0"/>
              <a:pPr/>
              <a:t>3/29/2012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38E5C69-C50D-47DD-A688-8F0869B4C3A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18892D4-3CE7-41FB-B9B7-9C406788343F}" type="datetimeFigureOut">
              <a:rPr lang="en-US" smtClean="0"/>
              <a:pPr/>
              <a:t>3/29/2012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38E5C69-C50D-47DD-A688-8F0869B4C3A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39800" y="1430338"/>
            <a:ext cx="3948113"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40313" y="1430338"/>
            <a:ext cx="3948112"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118892D4-3CE7-41FB-B9B7-9C406788343F}" type="datetimeFigureOut">
              <a:rPr lang="en-US" smtClean="0"/>
              <a:pPr/>
              <a:t>3/29/2012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38E5C69-C50D-47DD-A688-8F0869B4C3A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118892D4-3CE7-41FB-B9B7-9C406788343F}" type="datetimeFigureOut">
              <a:rPr lang="en-US" smtClean="0"/>
              <a:pPr/>
              <a:t>3/29/2012</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38E5C69-C50D-47DD-A688-8F0869B4C3A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118892D4-3CE7-41FB-B9B7-9C406788343F}" type="datetimeFigureOut">
              <a:rPr lang="en-US" smtClean="0"/>
              <a:pPr/>
              <a:t>3/29/2012</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38E5C69-C50D-47DD-A688-8F0869B4C3A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18892D4-3CE7-41FB-B9B7-9C406788343F}" type="datetimeFigureOut">
              <a:rPr lang="en-US" smtClean="0"/>
              <a:pPr/>
              <a:t>3/29/2012</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38E5C69-C50D-47DD-A688-8F0869B4C3A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18892D4-3CE7-41FB-B9B7-9C406788343F}" type="datetimeFigureOut">
              <a:rPr lang="en-US" smtClean="0"/>
              <a:pPr/>
              <a:t>3/29/2012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38E5C69-C50D-47DD-A688-8F0869B4C3A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18892D4-3CE7-41FB-B9B7-9C406788343F}" type="datetimeFigureOut">
              <a:rPr lang="en-US" smtClean="0"/>
              <a:pPr/>
              <a:t>3/29/2012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38E5C69-C50D-47DD-A688-8F0869B4C3A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6164" name="Picture 8" descr="C Small® H.jpg"/>
          <p:cNvPicPr>
            <a:picLocks noChangeAspect="1"/>
          </p:cNvPicPr>
          <p:nvPr/>
        </p:nvPicPr>
        <p:blipFill>
          <a:blip r:embed="rId14" cstate="print"/>
          <a:srcRect/>
          <a:stretch>
            <a:fillRect/>
          </a:stretch>
        </p:blipFill>
        <p:spPr bwMode="auto">
          <a:xfrm>
            <a:off x="8229600" y="5956300"/>
            <a:ext cx="854075" cy="800100"/>
          </a:xfrm>
          <a:prstGeom prst="rect">
            <a:avLst/>
          </a:prstGeom>
          <a:noFill/>
          <a:ln w="9525">
            <a:noFill/>
            <a:miter lim="800000"/>
            <a:headEnd/>
            <a:tailEnd/>
          </a:ln>
        </p:spPr>
      </p:pic>
      <p:sp>
        <p:nvSpPr>
          <p:cNvPr id="6151" name="Rectangle 7"/>
          <p:cNvSpPr>
            <a:spLocks noChangeArrowheads="1"/>
          </p:cNvSpPr>
          <p:nvPr/>
        </p:nvSpPr>
        <p:spPr bwMode="ltGray">
          <a:xfrm>
            <a:off x="0" y="0"/>
            <a:ext cx="660400" cy="6858000"/>
          </a:xfrm>
          <a:prstGeom prst="rect">
            <a:avLst/>
          </a:prstGeom>
          <a:solidFill>
            <a:srgbClr val="EE2E24"/>
          </a:solidFill>
          <a:ln w="9525">
            <a:noFill/>
            <a:miter lim="800000"/>
            <a:headEnd/>
            <a:tailEnd/>
          </a:ln>
          <a:effectLst/>
        </p:spPr>
        <p:txBody>
          <a:bodyPr wrap="none" anchor="ctr"/>
          <a:lstStyle/>
          <a:p>
            <a:endParaRPr lang="en-US"/>
          </a:p>
        </p:txBody>
      </p:sp>
      <p:sp>
        <p:nvSpPr>
          <p:cNvPr id="6146" name="Rectangle 2"/>
          <p:cNvSpPr>
            <a:spLocks noGrp="1" noChangeArrowheads="1"/>
          </p:cNvSpPr>
          <p:nvPr>
            <p:ph type="title"/>
          </p:nvPr>
        </p:nvSpPr>
        <p:spPr bwMode="auto">
          <a:xfrm>
            <a:off x="911225" y="296863"/>
            <a:ext cx="8077200" cy="890587"/>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939800" y="1430338"/>
            <a:ext cx="8048625" cy="4400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8" name="Rectangle 4"/>
          <p:cNvSpPr>
            <a:spLocks noGrp="1" noChangeArrowheads="1"/>
          </p:cNvSpPr>
          <p:nvPr>
            <p:ph type="dt" sz="half" idx="2"/>
          </p:nvPr>
        </p:nvSpPr>
        <p:spPr bwMode="auto">
          <a:xfrm>
            <a:off x="1289050" y="6276975"/>
            <a:ext cx="1643063" cy="4762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eaLnBrk="0" hangingPunct="0">
              <a:spcBef>
                <a:spcPct val="0"/>
              </a:spcBef>
              <a:buClrTx/>
              <a:buFontTx/>
              <a:buNone/>
              <a:defRPr sz="1200">
                <a:solidFill>
                  <a:srgbClr val="969696"/>
                </a:solidFill>
              </a:defRPr>
            </a:lvl1pPr>
          </a:lstStyle>
          <a:p>
            <a:fld id="{118892D4-3CE7-41FB-B9B7-9C406788343F}" type="datetimeFigureOut">
              <a:rPr lang="en-US" smtClean="0"/>
              <a:pPr/>
              <a:t>3/29/2012</a:t>
            </a:fld>
            <a:endParaRPr lang="en-US"/>
          </a:p>
        </p:txBody>
      </p:sp>
      <p:sp>
        <p:nvSpPr>
          <p:cNvPr id="6149" name="Rectangle 5"/>
          <p:cNvSpPr>
            <a:spLocks noGrp="1" noChangeArrowheads="1"/>
          </p:cNvSpPr>
          <p:nvPr>
            <p:ph type="ftr" sz="quarter" idx="3"/>
          </p:nvPr>
        </p:nvSpPr>
        <p:spPr bwMode="auto">
          <a:xfrm>
            <a:off x="3076575" y="6276975"/>
            <a:ext cx="4870450" cy="4762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eaLnBrk="0" hangingPunct="0">
              <a:spcBef>
                <a:spcPct val="0"/>
              </a:spcBef>
              <a:buClrTx/>
              <a:buFontTx/>
              <a:buNone/>
              <a:defRPr sz="1200">
                <a:solidFill>
                  <a:srgbClr val="969696"/>
                </a:solidFill>
              </a:defRPr>
            </a:lvl1pPr>
          </a:lstStyle>
          <a:p>
            <a:endParaRPr lang="en-US"/>
          </a:p>
        </p:txBody>
      </p:sp>
      <p:sp>
        <p:nvSpPr>
          <p:cNvPr id="6150" name="Rectangle 6"/>
          <p:cNvSpPr>
            <a:spLocks noGrp="1" noChangeArrowheads="1"/>
          </p:cNvSpPr>
          <p:nvPr>
            <p:ph type="sldNum" sz="quarter" idx="4"/>
          </p:nvPr>
        </p:nvSpPr>
        <p:spPr bwMode="auto">
          <a:xfrm>
            <a:off x="744538" y="6276975"/>
            <a:ext cx="449262" cy="4762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eaLnBrk="0" hangingPunct="0">
              <a:spcBef>
                <a:spcPct val="0"/>
              </a:spcBef>
              <a:buClrTx/>
              <a:buFontTx/>
              <a:buNone/>
              <a:defRPr sz="1200">
                <a:solidFill>
                  <a:srgbClr val="969696"/>
                </a:solidFill>
              </a:defRPr>
            </a:lvl1pPr>
          </a:lstStyle>
          <a:p>
            <a:fld id="{338E5C69-C50D-47DD-A688-8F0869B4C3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lnSpc>
          <a:spcPct val="95000"/>
        </a:lnSpc>
        <a:spcBef>
          <a:spcPct val="0"/>
        </a:spcBef>
        <a:spcAft>
          <a:spcPct val="0"/>
        </a:spcAft>
        <a:defRPr sz="3200">
          <a:solidFill>
            <a:schemeClr val="tx2"/>
          </a:solidFill>
          <a:latin typeface="+mj-lt"/>
          <a:ea typeface="+mj-ea"/>
          <a:cs typeface="+mj-cs"/>
        </a:defRPr>
      </a:lvl1pPr>
      <a:lvl2pPr algn="l" rtl="0" eaLnBrk="1" fontAlgn="base" hangingPunct="1">
        <a:lnSpc>
          <a:spcPct val="95000"/>
        </a:lnSpc>
        <a:spcBef>
          <a:spcPct val="0"/>
        </a:spcBef>
        <a:spcAft>
          <a:spcPct val="0"/>
        </a:spcAft>
        <a:defRPr sz="3200">
          <a:solidFill>
            <a:schemeClr val="tx2"/>
          </a:solidFill>
          <a:latin typeface="Arial" charset="0"/>
          <a:cs typeface="Arial" charset="0"/>
        </a:defRPr>
      </a:lvl2pPr>
      <a:lvl3pPr algn="l" rtl="0" eaLnBrk="1" fontAlgn="base" hangingPunct="1">
        <a:lnSpc>
          <a:spcPct val="95000"/>
        </a:lnSpc>
        <a:spcBef>
          <a:spcPct val="0"/>
        </a:spcBef>
        <a:spcAft>
          <a:spcPct val="0"/>
        </a:spcAft>
        <a:defRPr sz="3200">
          <a:solidFill>
            <a:schemeClr val="tx2"/>
          </a:solidFill>
          <a:latin typeface="Arial" charset="0"/>
          <a:cs typeface="Arial" charset="0"/>
        </a:defRPr>
      </a:lvl3pPr>
      <a:lvl4pPr algn="l" rtl="0" eaLnBrk="1" fontAlgn="base" hangingPunct="1">
        <a:lnSpc>
          <a:spcPct val="95000"/>
        </a:lnSpc>
        <a:spcBef>
          <a:spcPct val="0"/>
        </a:spcBef>
        <a:spcAft>
          <a:spcPct val="0"/>
        </a:spcAft>
        <a:defRPr sz="3200">
          <a:solidFill>
            <a:schemeClr val="tx2"/>
          </a:solidFill>
          <a:latin typeface="Arial" charset="0"/>
          <a:cs typeface="Arial" charset="0"/>
        </a:defRPr>
      </a:lvl4pPr>
      <a:lvl5pPr algn="l" rtl="0" eaLnBrk="1" fontAlgn="base" hangingPunct="1">
        <a:lnSpc>
          <a:spcPct val="95000"/>
        </a:lnSpc>
        <a:spcBef>
          <a:spcPct val="0"/>
        </a:spcBef>
        <a:spcAft>
          <a:spcPct val="0"/>
        </a:spcAft>
        <a:defRPr sz="3200">
          <a:solidFill>
            <a:schemeClr val="tx2"/>
          </a:solidFill>
          <a:latin typeface="Arial" charset="0"/>
          <a:cs typeface="Arial" charset="0"/>
        </a:defRPr>
      </a:lvl5pPr>
      <a:lvl6pPr marL="457200" algn="l" rtl="0" eaLnBrk="1" fontAlgn="base" hangingPunct="1">
        <a:lnSpc>
          <a:spcPct val="95000"/>
        </a:lnSpc>
        <a:spcBef>
          <a:spcPct val="0"/>
        </a:spcBef>
        <a:spcAft>
          <a:spcPct val="0"/>
        </a:spcAft>
        <a:defRPr sz="3200">
          <a:solidFill>
            <a:schemeClr val="tx2"/>
          </a:solidFill>
          <a:latin typeface="Arial" charset="0"/>
          <a:cs typeface="Arial" charset="0"/>
        </a:defRPr>
      </a:lvl6pPr>
      <a:lvl7pPr marL="914400" algn="l" rtl="0" eaLnBrk="1" fontAlgn="base" hangingPunct="1">
        <a:lnSpc>
          <a:spcPct val="95000"/>
        </a:lnSpc>
        <a:spcBef>
          <a:spcPct val="0"/>
        </a:spcBef>
        <a:spcAft>
          <a:spcPct val="0"/>
        </a:spcAft>
        <a:defRPr sz="3200">
          <a:solidFill>
            <a:schemeClr val="tx2"/>
          </a:solidFill>
          <a:latin typeface="Arial" charset="0"/>
          <a:cs typeface="Arial" charset="0"/>
        </a:defRPr>
      </a:lvl7pPr>
      <a:lvl8pPr marL="1371600" algn="l" rtl="0" eaLnBrk="1" fontAlgn="base" hangingPunct="1">
        <a:lnSpc>
          <a:spcPct val="95000"/>
        </a:lnSpc>
        <a:spcBef>
          <a:spcPct val="0"/>
        </a:spcBef>
        <a:spcAft>
          <a:spcPct val="0"/>
        </a:spcAft>
        <a:defRPr sz="3200">
          <a:solidFill>
            <a:schemeClr val="tx2"/>
          </a:solidFill>
          <a:latin typeface="Arial" charset="0"/>
          <a:cs typeface="Arial" charset="0"/>
        </a:defRPr>
      </a:lvl8pPr>
      <a:lvl9pPr marL="1828800" algn="l" rtl="0" eaLnBrk="1" fontAlgn="base" hangingPunct="1">
        <a:lnSpc>
          <a:spcPct val="95000"/>
        </a:lnSpc>
        <a:spcBef>
          <a:spcPct val="0"/>
        </a:spcBef>
        <a:spcAft>
          <a:spcPct val="0"/>
        </a:spcAft>
        <a:defRPr sz="3200">
          <a:solidFill>
            <a:schemeClr val="tx2"/>
          </a:solidFill>
          <a:latin typeface="Arial" charset="0"/>
          <a:cs typeface="Arial" charset="0"/>
        </a:defRPr>
      </a:lvl9pPr>
    </p:titleStyle>
    <p:bodyStyle>
      <a:lvl1pPr marL="231775" indent="-231775" algn="l" rtl="0" eaLnBrk="1" fontAlgn="base" hangingPunct="1">
        <a:spcBef>
          <a:spcPct val="35000"/>
        </a:spcBef>
        <a:spcAft>
          <a:spcPct val="0"/>
        </a:spcAft>
        <a:buClr>
          <a:srgbClr val="EE2E24"/>
        </a:buClr>
        <a:buFont typeface="Wingdings" pitchFamily="2" charset="2"/>
        <a:buChar char="§"/>
        <a:defRPr sz="2600">
          <a:solidFill>
            <a:schemeClr val="tx1"/>
          </a:solidFill>
          <a:latin typeface="+mn-lt"/>
          <a:ea typeface="+mn-ea"/>
          <a:cs typeface="+mn-cs"/>
        </a:defRPr>
      </a:lvl1pPr>
      <a:lvl2pPr marL="579438" indent="-233363" algn="l" rtl="0" eaLnBrk="1" fontAlgn="base" hangingPunct="1">
        <a:spcBef>
          <a:spcPct val="35000"/>
        </a:spcBef>
        <a:spcAft>
          <a:spcPct val="0"/>
        </a:spcAft>
        <a:buClr>
          <a:srgbClr val="EE2E24"/>
        </a:buClr>
        <a:buFont typeface="Arial" charset="0"/>
        <a:buChar char="–"/>
        <a:defRPr sz="2200">
          <a:solidFill>
            <a:schemeClr val="tx1"/>
          </a:solidFill>
          <a:latin typeface="+mn-lt"/>
          <a:cs typeface="+mn-cs"/>
        </a:defRPr>
      </a:lvl2pPr>
      <a:lvl3pPr marL="863600" indent="-169863" algn="l" rtl="0" eaLnBrk="1" fontAlgn="base" hangingPunct="1">
        <a:spcBef>
          <a:spcPct val="35000"/>
        </a:spcBef>
        <a:spcAft>
          <a:spcPct val="0"/>
        </a:spcAft>
        <a:buClr>
          <a:srgbClr val="EE2E24"/>
        </a:buClr>
        <a:buChar char="•"/>
        <a:defRPr sz="2000">
          <a:solidFill>
            <a:schemeClr val="tx1"/>
          </a:solidFill>
          <a:latin typeface="+mn-lt"/>
          <a:cs typeface="+mn-cs"/>
        </a:defRPr>
      </a:lvl3pPr>
      <a:lvl4pPr marL="1146175" indent="-168275" algn="l" rtl="0" eaLnBrk="1" fontAlgn="base" hangingPunct="1">
        <a:spcBef>
          <a:spcPct val="35000"/>
        </a:spcBef>
        <a:spcAft>
          <a:spcPct val="0"/>
        </a:spcAft>
        <a:buChar char="–"/>
        <a:defRPr>
          <a:solidFill>
            <a:schemeClr val="tx1"/>
          </a:solidFill>
          <a:latin typeface="+mn-lt"/>
          <a:cs typeface="+mn-cs"/>
        </a:defRPr>
      </a:lvl4pPr>
      <a:lvl5pPr marL="1441450" indent="-180975" algn="l" rtl="0" eaLnBrk="1" fontAlgn="base" hangingPunct="1">
        <a:spcBef>
          <a:spcPct val="35000"/>
        </a:spcBef>
        <a:spcAft>
          <a:spcPct val="0"/>
        </a:spcAft>
        <a:buChar char="»"/>
        <a:defRPr i="1">
          <a:solidFill>
            <a:schemeClr val="tx1"/>
          </a:solidFill>
          <a:latin typeface="+mn-lt"/>
          <a:cs typeface="+mn-cs"/>
        </a:defRPr>
      </a:lvl5pPr>
      <a:lvl6pPr marL="1898650" indent="-180975" algn="l" rtl="0" eaLnBrk="1" fontAlgn="base" hangingPunct="1">
        <a:spcBef>
          <a:spcPct val="35000"/>
        </a:spcBef>
        <a:spcAft>
          <a:spcPct val="0"/>
        </a:spcAft>
        <a:buChar char="»"/>
        <a:defRPr i="1">
          <a:solidFill>
            <a:schemeClr val="tx1"/>
          </a:solidFill>
          <a:latin typeface="+mn-lt"/>
          <a:cs typeface="+mn-cs"/>
        </a:defRPr>
      </a:lvl6pPr>
      <a:lvl7pPr marL="2355850" indent="-180975" algn="l" rtl="0" eaLnBrk="1" fontAlgn="base" hangingPunct="1">
        <a:spcBef>
          <a:spcPct val="35000"/>
        </a:spcBef>
        <a:spcAft>
          <a:spcPct val="0"/>
        </a:spcAft>
        <a:buChar char="»"/>
        <a:defRPr i="1">
          <a:solidFill>
            <a:schemeClr val="tx1"/>
          </a:solidFill>
          <a:latin typeface="+mn-lt"/>
          <a:cs typeface="+mn-cs"/>
        </a:defRPr>
      </a:lvl7pPr>
      <a:lvl8pPr marL="2813050" indent="-180975" algn="l" rtl="0" eaLnBrk="1" fontAlgn="base" hangingPunct="1">
        <a:spcBef>
          <a:spcPct val="35000"/>
        </a:spcBef>
        <a:spcAft>
          <a:spcPct val="0"/>
        </a:spcAft>
        <a:buChar char="»"/>
        <a:defRPr i="1">
          <a:solidFill>
            <a:schemeClr val="tx1"/>
          </a:solidFill>
          <a:latin typeface="+mn-lt"/>
          <a:cs typeface="+mn-cs"/>
        </a:defRPr>
      </a:lvl8pPr>
      <a:lvl9pPr marL="3270250" indent="-180975" algn="l" rtl="0" eaLnBrk="1" fontAlgn="base" hangingPunct="1">
        <a:spcBef>
          <a:spcPct val="35000"/>
        </a:spcBef>
        <a:spcAft>
          <a:spcPct val="0"/>
        </a:spcAft>
        <a:buChar char="»"/>
        <a:defRPr i="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381000"/>
            <a:ext cx="6164263" cy="788987"/>
          </a:xfrm>
        </p:spPr>
        <p:txBody>
          <a:bodyPr/>
          <a:lstStyle/>
          <a:p>
            <a:r>
              <a:rPr lang="en-US" dirty="0" smtClean="0"/>
              <a:t>Lessons and Applications in PEMS for on-highway Measurements</a:t>
            </a:r>
            <a:endParaRPr lang="en-US" dirty="0"/>
          </a:p>
        </p:txBody>
      </p:sp>
      <p:sp>
        <p:nvSpPr>
          <p:cNvPr id="3" name="Subtitle 2"/>
          <p:cNvSpPr>
            <a:spLocks noGrp="1"/>
          </p:cNvSpPr>
          <p:nvPr>
            <p:ph type="subTitle" idx="1"/>
          </p:nvPr>
        </p:nvSpPr>
        <p:spPr>
          <a:xfrm>
            <a:off x="1300162" y="2559050"/>
            <a:ext cx="7005637" cy="903288"/>
          </a:xfrm>
        </p:spPr>
        <p:txBody>
          <a:bodyPr/>
          <a:lstStyle/>
          <a:p>
            <a:r>
              <a:rPr lang="en-US" dirty="0" smtClean="0"/>
              <a:t>2012 PEMS Conference and Workshop - UCR/CE-CERT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8077200" cy="890587"/>
          </a:xfrm>
        </p:spPr>
        <p:txBody>
          <a:bodyPr/>
          <a:lstStyle/>
          <a:p>
            <a:r>
              <a:rPr lang="en-US" dirty="0" smtClean="0"/>
              <a:t>What can go wrong? (cont.)</a:t>
            </a:r>
            <a:endParaRPr lang="en-US" dirty="0"/>
          </a:p>
        </p:txBody>
      </p:sp>
      <p:sp>
        <p:nvSpPr>
          <p:cNvPr id="5" name="Content Placeholder 2"/>
          <p:cNvSpPr>
            <a:spLocks noGrp="1"/>
          </p:cNvSpPr>
          <p:nvPr>
            <p:ph idx="1"/>
          </p:nvPr>
        </p:nvSpPr>
        <p:spPr>
          <a:xfrm>
            <a:off x="914400" y="1219200"/>
            <a:ext cx="8048625" cy="5105400"/>
          </a:xfrm>
        </p:spPr>
        <p:txBody>
          <a:bodyPr/>
          <a:lstStyle/>
          <a:p>
            <a:r>
              <a:rPr lang="en-US" sz="1800" dirty="0" smtClean="0"/>
              <a:t>Vehicle Interface (ECM data) is intermittent, slow, or unavailable.</a:t>
            </a:r>
          </a:p>
          <a:p>
            <a:pPr lvl="1"/>
            <a:r>
              <a:rPr lang="en-US" sz="1400" dirty="0" smtClean="0"/>
              <a:t>Be sure to avoid any floating grounds with CAN communication equipment</a:t>
            </a:r>
          </a:p>
          <a:p>
            <a:r>
              <a:rPr lang="en-US" sz="1800" dirty="0" smtClean="0"/>
              <a:t>Exhaust Flow Meter hardware doesn’t fit application</a:t>
            </a:r>
          </a:p>
          <a:p>
            <a:pPr lvl="1"/>
            <a:r>
              <a:rPr lang="en-US" sz="1400" dirty="0" smtClean="0"/>
              <a:t>Best if you can investigate the test vehicle in advance of the test day so that you can prepare for any unexpected exhaust configurations</a:t>
            </a:r>
          </a:p>
          <a:p>
            <a:pPr lvl="1"/>
            <a:r>
              <a:rPr lang="en-US" sz="1400" dirty="0" smtClean="0"/>
              <a:t>Stock a variety of exhaust hardware </a:t>
            </a:r>
          </a:p>
          <a:p>
            <a:r>
              <a:rPr lang="en-US" sz="1800" dirty="0" smtClean="0"/>
              <a:t>Exhaust stack very rusty or deformed at silencer/after-treatment connection</a:t>
            </a:r>
          </a:p>
          <a:p>
            <a:pPr lvl="1"/>
            <a:r>
              <a:rPr lang="en-US" sz="1400" dirty="0" smtClean="0"/>
              <a:t>Use superior penetrating oil products on rusty bolts (off the shelf at local retailers are not as effective as commercial account type products)</a:t>
            </a:r>
          </a:p>
          <a:p>
            <a:pPr lvl="1"/>
            <a:r>
              <a:rPr lang="en-US" sz="1400" dirty="0" smtClean="0"/>
              <a:t>Use heat (torch) only if necessary and follow all safety precautions   </a:t>
            </a:r>
          </a:p>
          <a:p>
            <a:pPr lvl="1"/>
            <a:r>
              <a:rPr lang="en-US" sz="1400" dirty="0" smtClean="0"/>
              <a:t>Cut off exhaust stack using “saws all” then extract the remaining piece of stack </a:t>
            </a:r>
          </a:p>
          <a:p>
            <a:endParaRPr lang="en-US" sz="1800" dirty="0" smtClean="0"/>
          </a:p>
          <a:p>
            <a:endParaRPr lang="en-US" sz="1800" dirty="0" smtClean="0"/>
          </a:p>
          <a:p>
            <a:endParaRPr lang="en-US" sz="1800" dirty="0" smtClean="0"/>
          </a:p>
          <a:p>
            <a:endParaRPr lang="en-US" sz="1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go wrong? (cont.)</a:t>
            </a:r>
            <a:endParaRPr lang="en-US" dirty="0"/>
          </a:p>
        </p:txBody>
      </p:sp>
      <p:sp>
        <p:nvSpPr>
          <p:cNvPr id="3" name="Content Placeholder 2"/>
          <p:cNvSpPr>
            <a:spLocks noGrp="1"/>
          </p:cNvSpPr>
          <p:nvPr>
            <p:ph idx="1"/>
          </p:nvPr>
        </p:nvSpPr>
        <p:spPr/>
        <p:txBody>
          <a:bodyPr/>
          <a:lstStyle/>
          <a:p>
            <a:pPr>
              <a:buClr>
                <a:srgbClr val="FF0000"/>
              </a:buClr>
            </a:pPr>
            <a:r>
              <a:rPr lang="en-US" sz="1800" dirty="0" smtClean="0"/>
              <a:t>Extreme environmental conditions (heavy rain, excessive heat, cold, vibration)</a:t>
            </a:r>
          </a:p>
          <a:p>
            <a:pPr lvl="1">
              <a:buClr>
                <a:srgbClr val="FF0000"/>
              </a:buClr>
            </a:pPr>
            <a:r>
              <a:rPr lang="en-US" sz="1800" dirty="0" smtClean="0"/>
              <a:t> Mount equipment in the cab as much as possible, </a:t>
            </a:r>
          </a:p>
          <a:p>
            <a:pPr lvl="1">
              <a:buClr>
                <a:srgbClr val="FF0000"/>
              </a:buClr>
            </a:pPr>
            <a:r>
              <a:rPr lang="en-US" sz="1800" dirty="0" smtClean="0"/>
              <a:t>When mounting outside environmental enclosures can protect from rain, but can be more difficult to cool in hot weather.</a:t>
            </a:r>
          </a:p>
          <a:p>
            <a:pPr lvl="1">
              <a:buClr>
                <a:srgbClr val="FF0000"/>
              </a:buClr>
            </a:pPr>
            <a:r>
              <a:rPr lang="en-US" sz="1800" dirty="0" smtClean="0"/>
              <a:t> Excessive heat or cold can limit equipments ability to regulate critical temperatures</a:t>
            </a:r>
          </a:p>
          <a:p>
            <a:pPr lvl="2">
              <a:buClr>
                <a:srgbClr val="FF0000"/>
              </a:buClr>
            </a:pPr>
            <a:r>
              <a:rPr lang="en-US" sz="1800" dirty="0" smtClean="0"/>
              <a:t>Avoid heat rejection sources from vehicle or insulate components as needed</a:t>
            </a:r>
          </a:p>
          <a:p>
            <a:pPr lvl="1">
              <a:buClr>
                <a:srgbClr val="FF0000"/>
              </a:buClr>
            </a:pPr>
            <a:r>
              <a:rPr lang="en-US" sz="1800" dirty="0" smtClean="0"/>
              <a:t>Implement vibration dampening as needed</a:t>
            </a:r>
          </a:p>
          <a:p>
            <a:pPr lvl="0">
              <a:buClr>
                <a:srgbClr val="FF0000"/>
              </a:buClr>
              <a:defRPr/>
            </a:pPr>
            <a:r>
              <a:rPr lang="en-US" sz="1800" dirty="0" smtClean="0"/>
              <a:t>Data processor or report compiling software makes error</a:t>
            </a:r>
          </a:p>
          <a:p>
            <a:pPr marL="688975" lvl="1" indent="-231775">
              <a:buClr>
                <a:srgbClr val="FF0000"/>
              </a:buClr>
            </a:pPr>
            <a:r>
              <a:rPr lang="en-US" sz="1800" dirty="0" smtClean="0"/>
              <a:t>Develop data quality check/review process</a:t>
            </a:r>
          </a:p>
          <a:p>
            <a:pPr>
              <a:buClr>
                <a:srgbClr val="FF0000"/>
              </a:buClr>
            </a:pPr>
            <a:endParaRPr lang="en-US" dirty="0" smtClean="0"/>
          </a:p>
          <a:p>
            <a:endParaRPr lang="en-US" sz="1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recommendations/ improvements should be made?</a:t>
            </a:r>
            <a:endParaRPr lang="en-US" dirty="0"/>
          </a:p>
        </p:txBody>
      </p:sp>
      <p:sp>
        <p:nvSpPr>
          <p:cNvPr id="3" name="Content Placeholder 2"/>
          <p:cNvSpPr>
            <a:spLocks noGrp="1"/>
          </p:cNvSpPr>
          <p:nvPr>
            <p:ph idx="1"/>
          </p:nvPr>
        </p:nvSpPr>
        <p:spPr>
          <a:xfrm>
            <a:off x="914400" y="1524000"/>
            <a:ext cx="8048625" cy="4400550"/>
          </a:xfrm>
        </p:spPr>
        <p:txBody>
          <a:bodyPr/>
          <a:lstStyle/>
          <a:p>
            <a:r>
              <a:rPr lang="en-US" sz="2400" dirty="0" smtClean="0"/>
              <a:t>PEMS reliability has improved substantially in recent years, however we hope for continued improvement</a:t>
            </a:r>
          </a:p>
          <a:p>
            <a:r>
              <a:rPr lang="en-US" sz="2400" dirty="0" smtClean="0"/>
              <a:t>Any emerging technologies that allow for reduction in power consumption and size  while not compromising measurement quality</a:t>
            </a:r>
          </a:p>
          <a:p>
            <a:r>
              <a:rPr lang="en-US" sz="2400" dirty="0" smtClean="0"/>
              <a:t>Regulatory </a:t>
            </a:r>
            <a:r>
              <a:rPr lang="en-US" sz="2400" dirty="0" smtClean="0"/>
              <a:t>language proposed revisions  </a:t>
            </a:r>
            <a:endParaRPr lang="en-US" sz="2400" dirty="0" smtClean="0"/>
          </a:p>
          <a:p>
            <a:pPr lvl="1"/>
            <a:r>
              <a:rPr lang="en-US" sz="2000" dirty="0" smtClean="0"/>
              <a:t>CFR </a:t>
            </a:r>
            <a:r>
              <a:rPr lang="en-US" sz="2000" dirty="0" smtClean="0"/>
              <a:t>86.1370-2007(g) after-treatment warm-up </a:t>
            </a:r>
          </a:p>
          <a:p>
            <a:pPr lvl="1">
              <a:buNone/>
            </a:pPr>
            <a:endParaRPr lang="en-US" sz="20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6400" y="2362200"/>
            <a:ext cx="6394700" cy="1446550"/>
          </a:xfrm>
          <a:prstGeom prst="rect">
            <a:avLst/>
          </a:prstGeom>
          <a:noFill/>
        </p:spPr>
        <p:txBody>
          <a:bodyPr wrap="none" lIns="91440" tIns="45720" rIns="91440" bIns="45720">
            <a:spAutoFit/>
          </a:bodyPr>
          <a:lstStyle/>
          <a:p>
            <a:pPr algn="ctr"/>
            <a:r>
              <a:rPr lang="en-US" sz="88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Questions?</a:t>
            </a:r>
            <a:endParaRPr lang="en-US" sz="88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077200" cy="890587"/>
          </a:xfrm>
        </p:spPr>
        <p:txBody>
          <a:bodyPr/>
          <a:lstStyle/>
          <a:p>
            <a:r>
              <a:rPr lang="en-US" dirty="0" smtClean="0"/>
              <a:t>Background (Experience and Equipment)</a:t>
            </a:r>
            <a:endParaRPr lang="en-US" dirty="0"/>
          </a:p>
        </p:txBody>
      </p:sp>
      <p:sp>
        <p:nvSpPr>
          <p:cNvPr id="3" name="Content Placeholder 2"/>
          <p:cNvSpPr>
            <a:spLocks noGrp="1"/>
          </p:cNvSpPr>
          <p:nvPr>
            <p:ph idx="1"/>
          </p:nvPr>
        </p:nvSpPr>
        <p:spPr>
          <a:xfrm>
            <a:off x="838200" y="914400"/>
            <a:ext cx="8048625" cy="4400550"/>
          </a:xfrm>
        </p:spPr>
        <p:txBody>
          <a:bodyPr/>
          <a:lstStyle/>
          <a:p>
            <a:r>
              <a:rPr lang="en-US" sz="1600" dirty="0" smtClean="0"/>
              <a:t>Most of Cummins PEMS experience from conducting on-highway testing through the EPA HDIUT program</a:t>
            </a:r>
          </a:p>
          <a:p>
            <a:pPr lvl="1"/>
            <a:r>
              <a:rPr lang="en-US" sz="1600" dirty="0" smtClean="0"/>
              <a:t>Our group has performed over 350 in-use test missions</a:t>
            </a:r>
          </a:p>
          <a:p>
            <a:pPr lvl="1"/>
            <a:r>
              <a:rPr lang="en-US" sz="1600" dirty="0" smtClean="0"/>
              <a:t>Currently employee 4 test engineers in our group</a:t>
            </a:r>
          </a:p>
          <a:p>
            <a:r>
              <a:rPr lang="en-US" sz="1800" dirty="0" smtClean="0"/>
              <a:t>Sensors SEMTECH-DS Gaseous Analyzer</a:t>
            </a:r>
          </a:p>
          <a:p>
            <a:pPr lvl="1"/>
            <a:r>
              <a:rPr lang="en-US" sz="1400" dirty="0" smtClean="0"/>
              <a:t>Good reliability and data yield (improvements have been implemented over the years)</a:t>
            </a:r>
          </a:p>
          <a:p>
            <a:pPr lvl="1"/>
            <a:r>
              <a:rPr lang="en-US" sz="1400" dirty="0" smtClean="0"/>
              <a:t>Updated NDUV are reliable and stable</a:t>
            </a:r>
          </a:p>
          <a:p>
            <a:pPr lvl="1"/>
            <a:r>
              <a:rPr lang="en-US" sz="1400" dirty="0" smtClean="0"/>
              <a:t>Difficult to pass CO linearity</a:t>
            </a:r>
          </a:p>
          <a:p>
            <a:r>
              <a:rPr lang="en-US" sz="1800" dirty="0" smtClean="0"/>
              <a:t>Sensors PPMD (quartz crystal micro balance with proportional dilution)</a:t>
            </a:r>
          </a:p>
          <a:p>
            <a:pPr lvl="1"/>
            <a:r>
              <a:rPr lang="en-US" sz="1400" dirty="0" smtClean="0"/>
              <a:t>Gives quick results with no need for filter weighing</a:t>
            </a:r>
          </a:p>
          <a:p>
            <a:pPr lvl="1"/>
            <a:r>
              <a:rPr lang="en-US" sz="1400" dirty="0" smtClean="0"/>
              <a:t>Reliability has been an issue but has improved as we have worked through issues</a:t>
            </a:r>
          </a:p>
          <a:p>
            <a:pPr lvl="1"/>
            <a:r>
              <a:rPr lang="en-US" sz="1400" dirty="0" smtClean="0"/>
              <a:t>Careful attention to setup is required for quality data and good yield</a:t>
            </a:r>
          </a:p>
          <a:p>
            <a:pPr lvl="1"/>
            <a:r>
              <a:rPr lang="en-US" sz="1400" dirty="0" smtClean="0"/>
              <a:t>Remote dilution option offers installation flexibility </a:t>
            </a:r>
          </a:p>
          <a:p>
            <a:r>
              <a:rPr lang="en-US" sz="1800" dirty="0" smtClean="0"/>
              <a:t>Proprietary data logger</a:t>
            </a:r>
          </a:p>
          <a:p>
            <a:pPr lvl="1"/>
            <a:r>
              <a:rPr lang="en-US" sz="1400" dirty="0" smtClean="0"/>
              <a:t>Ruggedized PC, data link adapter, and proprietary logging software</a:t>
            </a:r>
          </a:p>
          <a:p>
            <a:r>
              <a:rPr lang="en-US" sz="1800" dirty="0" smtClean="0"/>
              <a:t>Honda 2k inverter generator (if needed)</a:t>
            </a:r>
          </a:p>
          <a:p>
            <a:pPr lvl="1"/>
            <a:r>
              <a:rPr lang="en-US" sz="1400" dirty="0" smtClean="0"/>
              <a:t>This is enough power to run the SEMTECH and PPMD standalone (no vehicle power) at steady state conditions  </a:t>
            </a:r>
          </a:p>
          <a:p>
            <a:pPr>
              <a:buNone/>
            </a:pPr>
            <a:endParaRPr lang="en-US" sz="2000" dirty="0" smtClean="0"/>
          </a:p>
          <a:p>
            <a:pPr lvl="1">
              <a:buNone/>
            </a:pPr>
            <a:endParaRPr lang="en-US" sz="1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077200" cy="890587"/>
          </a:xfrm>
        </p:spPr>
        <p:txBody>
          <a:bodyPr/>
          <a:lstStyle/>
          <a:p>
            <a:r>
              <a:rPr lang="en-US" dirty="0" smtClean="0"/>
              <a:t>Transporting Equipment to the Field</a:t>
            </a:r>
            <a:endParaRPr lang="en-US" dirty="0"/>
          </a:p>
        </p:txBody>
      </p:sp>
      <p:sp>
        <p:nvSpPr>
          <p:cNvPr id="3" name="Content Placeholder 2"/>
          <p:cNvSpPr>
            <a:spLocks noGrp="1"/>
          </p:cNvSpPr>
          <p:nvPr>
            <p:ph idx="1"/>
          </p:nvPr>
        </p:nvSpPr>
        <p:spPr>
          <a:xfrm>
            <a:off x="838200" y="838200"/>
            <a:ext cx="8048625" cy="4400550"/>
          </a:xfrm>
        </p:spPr>
        <p:txBody>
          <a:bodyPr/>
          <a:lstStyle/>
          <a:p>
            <a:r>
              <a:rPr lang="en-US" sz="1800" dirty="0" smtClean="0"/>
              <a:t>Started with a box truck</a:t>
            </a:r>
          </a:p>
          <a:p>
            <a:pPr lvl="1"/>
            <a:r>
              <a:rPr lang="en-US" sz="1800" dirty="0" smtClean="0"/>
              <a:t>Difficult to getting in and out and did not function well as a mobile lab/workshop</a:t>
            </a:r>
          </a:p>
          <a:p>
            <a:r>
              <a:rPr lang="en-US" sz="1800" dirty="0" smtClean="0"/>
              <a:t>Moved to ¾ ton pickup pulling 16 foot tag trailer </a:t>
            </a:r>
          </a:p>
          <a:p>
            <a:pPr lvl="1"/>
            <a:r>
              <a:rPr lang="en-US" sz="1800" dirty="0" smtClean="0"/>
              <a:t>Worked fairly well and was in service for 6+ years, but outgrew the trailer size</a:t>
            </a:r>
          </a:p>
          <a:p>
            <a:r>
              <a:rPr lang="en-US" sz="1800" dirty="0" smtClean="0"/>
              <a:t>Full ton cab-chassis pickup with 24 foot goose neck trailer</a:t>
            </a:r>
          </a:p>
          <a:p>
            <a:pPr lvl="1"/>
            <a:r>
              <a:rPr lang="en-US" sz="1800" dirty="0" smtClean="0"/>
              <a:t>7K generator for on site power</a:t>
            </a:r>
          </a:p>
          <a:p>
            <a:pPr lvl="1"/>
            <a:r>
              <a:rPr lang="en-US" sz="1800" dirty="0" smtClean="0"/>
              <a:t>Air-conditioned and heated to give PEMS equipment dry environment during service and checks </a:t>
            </a:r>
          </a:p>
          <a:p>
            <a:pPr lvl="1"/>
            <a:r>
              <a:rPr lang="en-US" sz="1800" dirty="0" smtClean="0"/>
              <a:t>Customer chassis accommodates boom crane for testing rig lifts</a:t>
            </a:r>
          </a:p>
          <a:p>
            <a:pPr lvl="1"/>
            <a:endParaRPr lang="en-US" sz="1800" dirty="0" smtClean="0"/>
          </a:p>
          <a:p>
            <a:pPr lvl="1"/>
            <a:endParaRPr lang="en-US" sz="1800" dirty="0" smtClean="0"/>
          </a:p>
          <a:p>
            <a:pPr lvl="1"/>
            <a:endParaRPr lang="en-US" sz="1800" dirty="0"/>
          </a:p>
        </p:txBody>
      </p:sp>
      <p:pic>
        <p:nvPicPr>
          <p:cNvPr id="4" name="Picture 2"/>
          <p:cNvPicPr>
            <a:picLocks noChangeAspect="1" noChangeArrowheads="1"/>
          </p:cNvPicPr>
          <p:nvPr/>
        </p:nvPicPr>
        <p:blipFill>
          <a:blip r:embed="rId2" cstate="print"/>
          <a:srcRect/>
          <a:stretch>
            <a:fillRect/>
          </a:stretch>
        </p:blipFill>
        <p:spPr bwMode="auto">
          <a:xfrm>
            <a:off x="1219200" y="4800600"/>
            <a:ext cx="3962400" cy="17567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077200" cy="890587"/>
          </a:xfrm>
        </p:spPr>
        <p:txBody>
          <a:bodyPr/>
          <a:lstStyle/>
          <a:p>
            <a:r>
              <a:rPr lang="en-US" dirty="0" smtClean="0"/>
              <a:t>Setup and Equipment Readiness</a:t>
            </a:r>
            <a:endParaRPr lang="en-US" dirty="0"/>
          </a:p>
        </p:txBody>
      </p:sp>
      <p:sp>
        <p:nvSpPr>
          <p:cNvPr id="3" name="Content Placeholder 2"/>
          <p:cNvSpPr>
            <a:spLocks noGrp="1"/>
          </p:cNvSpPr>
          <p:nvPr>
            <p:ph idx="1"/>
          </p:nvPr>
        </p:nvSpPr>
        <p:spPr>
          <a:xfrm>
            <a:off x="990600" y="838200"/>
            <a:ext cx="7848600" cy="3581400"/>
          </a:xfrm>
        </p:spPr>
        <p:txBody>
          <a:bodyPr/>
          <a:lstStyle/>
          <a:p>
            <a:r>
              <a:rPr lang="en-US" sz="1800" dirty="0" smtClean="0"/>
              <a:t>Good organization is key to expedient setup</a:t>
            </a:r>
          </a:p>
          <a:p>
            <a:pPr lvl="1"/>
            <a:r>
              <a:rPr lang="en-US" sz="1800" dirty="0" smtClean="0"/>
              <a:t>Have a plan for setup </a:t>
            </a:r>
          </a:p>
          <a:p>
            <a:pPr lvl="1"/>
            <a:r>
              <a:rPr lang="en-US" sz="1800" dirty="0" smtClean="0"/>
              <a:t>If you have more than on engineer or technician working the setup, logically group tasks for efficient work</a:t>
            </a:r>
          </a:p>
          <a:p>
            <a:r>
              <a:rPr lang="en-US" sz="1800" dirty="0" smtClean="0"/>
              <a:t>Be sure your equipment is ready</a:t>
            </a:r>
          </a:p>
          <a:p>
            <a:pPr lvl="1"/>
            <a:r>
              <a:rPr lang="en-US" sz="1800" dirty="0" smtClean="0"/>
              <a:t>Analyzers don’t seem to like sitting idle.  Best to have them running and fully checked out before the actual setup with the vehicle begins.  Some of our missed testing opportunities in the past could have been avoided by better advanced checking of the equipment.</a:t>
            </a:r>
          </a:p>
          <a:p>
            <a:pPr lvl="1"/>
            <a:r>
              <a:rPr lang="en-US" sz="1800" dirty="0" smtClean="0"/>
              <a:t>Complete warm-up, calibrations and checks the day before testing is optimal</a:t>
            </a:r>
          </a:p>
          <a:p>
            <a:pPr lvl="1"/>
            <a:r>
              <a:rPr lang="en-US" sz="1800" dirty="0" smtClean="0"/>
              <a:t>Automating linearity can save you some time</a:t>
            </a:r>
          </a:p>
          <a:p>
            <a:pPr lvl="2"/>
            <a:r>
              <a:rPr lang="en-US" sz="1600" dirty="0" smtClean="0"/>
              <a:t>We automated the functions of a Horiba/STEC SGD-A10 push button divider</a:t>
            </a:r>
          </a:p>
          <a:p>
            <a:pPr lvl="1"/>
            <a:endParaRPr lang="en-US" sz="1800" dirty="0"/>
          </a:p>
        </p:txBody>
      </p:sp>
      <p:grpSp>
        <p:nvGrpSpPr>
          <p:cNvPr id="26" name="Group 25"/>
          <p:cNvGrpSpPr/>
          <p:nvPr/>
        </p:nvGrpSpPr>
        <p:grpSpPr>
          <a:xfrm>
            <a:off x="1219200" y="5181600"/>
            <a:ext cx="6500813" cy="1524000"/>
            <a:chOff x="1219200" y="5181600"/>
            <a:chExt cx="6500813" cy="1524000"/>
          </a:xfrm>
        </p:grpSpPr>
        <p:pic>
          <p:nvPicPr>
            <p:cNvPr id="1026" name="Picture 2"/>
            <p:cNvPicPr>
              <a:picLocks noChangeAspect="1" noChangeArrowheads="1"/>
            </p:cNvPicPr>
            <p:nvPr/>
          </p:nvPicPr>
          <p:blipFill>
            <a:blip r:embed="rId2" cstate="print"/>
            <a:srcRect/>
            <a:stretch>
              <a:fillRect/>
            </a:stretch>
          </p:blipFill>
          <p:spPr bwMode="auto">
            <a:xfrm>
              <a:off x="1219200" y="5181600"/>
              <a:ext cx="1676400" cy="1303867"/>
            </a:xfrm>
            <a:prstGeom prst="rect">
              <a:avLst/>
            </a:prstGeom>
            <a:noFill/>
            <a:ln w="9525">
              <a:noFill/>
              <a:miter lim="800000"/>
              <a:headEnd/>
              <a:tailEnd/>
            </a:ln>
          </p:spPr>
        </p:pic>
        <p:pic>
          <p:nvPicPr>
            <p:cNvPr id="5" name="Picture 4"/>
            <p:cNvPicPr/>
            <p:nvPr/>
          </p:nvPicPr>
          <p:blipFill>
            <a:blip r:embed="rId3" cstate="print"/>
            <a:srcRect l="11389" t="13365" r="11389" b="18616"/>
            <a:stretch>
              <a:fillRect/>
            </a:stretch>
          </p:blipFill>
          <p:spPr bwMode="auto">
            <a:xfrm>
              <a:off x="4191000" y="5181600"/>
              <a:ext cx="3529013" cy="1492624"/>
            </a:xfrm>
            <a:prstGeom prst="rect">
              <a:avLst/>
            </a:prstGeom>
            <a:noFill/>
            <a:ln w="9525">
              <a:noFill/>
              <a:miter lim="800000"/>
              <a:headEnd/>
              <a:tailEnd/>
            </a:ln>
          </p:spPr>
        </p:pic>
        <p:cxnSp>
          <p:nvCxnSpPr>
            <p:cNvPr id="9" name="Straight Connector 8"/>
            <p:cNvCxnSpPr/>
            <p:nvPr/>
          </p:nvCxnSpPr>
          <p:spPr bwMode="auto">
            <a:xfrm>
              <a:off x="2438400" y="6477000"/>
              <a:ext cx="0" cy="228600"/>
            </a:xfrm>
            <a:prstGeom prst="line">
              <a:avLst/>
            </a:prstGeom>
            <a:solidFill>
              <a:srgbClr val="C0C0C0"/>
            </a:solidFill>
            <a:ln w="38100"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a:off x="2438400" y="6705600"/>
              <a:ext cx="1143000" cy="0"/>
            </a:xfrm>
            <a:prstGeom prst="line">
              <a:avLst/>
            </a:prstGeom>
            <a:solidFill>
              <a:srgbClr val="C0C0C0"/>
            </a:solidFill>
            <a:ln w="38100"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flipV="1">
              <a:off x="3581400" y="5638800"/>
              <a:ext cx="0" cy="1066800"/>
            </a:xfrm>
            <a:prstGeom prst="line">
              <a:avLst/>
            </a:prstGeom>
            <a:solidFill>
              <a:srgbClr val="C0C0C0"/>
            </a:solidFill>
            <a:ln w="38100" cap="flat" cmpd="sng" algn="ctr">
              <a:solidFill>
                <a:schemeClr val="tx1"/>
              </a:solidFill>
              <a:prstDash val="solid"/>
              <a:round/>
              <a:headEnd type="none" w="med" len="med"/>
              <a:tailEnd type="none" w="med" len="med"/>
            </a:ln>
            <a:effectLst/>
          </p:spPr>
        </p:cxnSp>
        <p:cxnSp>
          <p:nvCxnSpPr>
            <p:cNvPr id="25" name="Straight Arrow Connector 24"/>
            <p:cNvCxnSpPr/>
            <p:nvPr/>
          </p:nvCxnSpPr>
          <p:spPr bwMode="auto">
            <a:xfrm>
              <a:off x="3581400" y="5638800"/>
              <a:ext cx="609600" cy="0"/>
            </a:xfrm>
            <a:prstGeom prst="straightConnector1">
              <a:avLst/>
            </a:prstGeom>
            <a:solidFill>
              <a:srgbClr val="C0C0C0"/>
            </a:solidFill>
            <a:ln w="38100" cap="flat" cmpd="sng" algn="ctr">
              <a:solidFill>
                <a:schemeClr val="tx1"/>
              </a:solidFill>
              <a:prstDash val="solid"/>
              <a:round/>
              <a:headEnd type="none" w="med" len="med"/>
              <a:tailEnd type="arrow"/>
            </a:ln>
            <a:effectLst/>
          </p:spPr>
        </p:cxn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8077200" cy="890587"/>
          </a:xfrm>
        </p:spPr>
        <p:txBody>
          <a:bodyPr/>
          <a:lstStyle/>
          <a:p>
            <a:r>
              <a:rPr lang="en-US" dirty="0" smtClean="0"/>
              <a:t>Setup and Equipment Readiness (cont.)</a:t>
            </a:r>
            <a:endParaRPr lang="en-US" dirty="0"/>
          </a:p>
        </p:txBody>
      </p:sp>
      <p:sp>
        <p:nvSpPr>
          <p:cNvPr id="3" name="Content Placeholder 2"/>
          <p:cNvSpPr>
            <a:spLocks noGrp="1"/>
          </p:cNvSpPr>
          <p:nvPr>
            <p:ph idx="1"/>
          </p:nvPr>
        </p:nvSpPr>
        <p:spPr>
          <a:xfrm>
            <a:off x="838200" y="1219200"/>
            <a:ext cx="4876799" cy="5410200"/>
          </a:xfrm>
        </p:spPr>
        <p:txBody>
          <a:bodyPr/>
          <a:lstStyle/>
          <a:p>
            <a:r>
              <a:rPr lang="en-US" sz="1800" dirty="0" smtClean="0"/>
              <a:t>Have proper equipment to lift PEMS</a:t>
            </a:r>
          </a:p>
          <a:p>
            <a:pPr lvl="1"/>
            <a:r>
              <a:rPr lang="en-US" sz="1800" dirty="0" smtClean="0"/>
              <a:t>Portable hand crank lifts work well for lifting PEMS into cab of other vehicle locations</a:t>
            </a:r>
          </a:p>
          <a:p>
            <a:r>
              <a:rPr lang="en-US" sz="1800" dirty="0" smtClean="0"/>
              <a:t>Give yourself adequate time for equipment warm up and calibrations before vehicle mission launch.  </a:t>
            </a:r>
          </a:p>
          <a:p>
            <a:pPr lvl="1"/>
            <a:r>
              <a:rPr lang="en-US" sz="1800" dirty="0" smtClean="0"/>
              <a:t>Although analyzers can warm up in less than an hour in some cases, you want extra time for complete stabilization and any unexpected issues. </a:t>
            </a:r>
          </a:p>
          <a:p>
            <a:pPr lvl="1"/>
            <a:r>
              <a:rPr lang="en-US" sz="1800" dirty="0" smtClean="0"/>
              <a:t> 2 hours minimum is a good rule of thumb for people working setup. </a:t>
            </a:r>
          </a:p>
          <a:p>
            <a:pPr lvl="1"/>
            <a:r>
              <a:rPr lang="en-US" sz="1800" dirty="0" smtClean="0"/>
              <a:t>In some cases, leaving PEMS running over-night can save time </a:t>
            </a:r>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5943600" y="1371600"/>
            <a:ext cx="2819400" cy="36782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8077200" cy="890587"/>
          </a:xfrm>
        </p:spPr>
        <p:txBody>
          <a:bodyPr/>
          <a:lstStyle/>
          <a:p>
            <a:r>
              <a:rPr lang="en-US" dirty="0" smtClean="0"/>
              <a:t>Raw Exhaust Handling</a:t>
            </a:r>
            <a:endParaRPr lang="en-US" dirty="0"/>
          </a:p>
        </p:txBody>
      </p:sp>
      <p:grpSp>
        <p:nvGrpSpPr>
          <p:cNvPr id="8" name="Group 7"/>
          <p:cNvGrpSpPr>
            <a:grpSpLocks/>
          </p:cNvGrpSpPr>
          <p:nvPr/>
        </p:nvGrpSpPr>
        <p:grpSpPr bwMode="auto">
          <a:xfrm>
            <a:off x="5294435" y="914400"/>
            <a:ext cx="3380856" cy="2643188"/>
            <a:chOff x="336" y="864"/>
            <a:chExt cx="4008" cy="3271"/>
          </a:xfrm>
        </p:grpSpPr>
        <p:pic>
          <p:nvPicPr>
            <p:cNvPr id="14" name="Picture 3"/>
            <p:cNvPicPr>
              <a:picLocks noChangeAspect="1" noChangeArrowheads="1"/>
            </p:cNvPicPr>
            <p:nvPr/>
          </p:nvPicPr>
          <p:blipFill>
            <a:blip r:embed="rId2" cstate="print"/>
            <a:srcRect/>
            <a:stretch>
              <a:fillRect/>
            </a:stretch>
          </p:blipFill>
          <p:spPr bwMode="auto">
            <a:xfrm>
              <a:off x="336" y="864"/>
              <a:ext cx="2514" cy="3102"/>
            </a:xfrm>
            <a:prstGeom prst="rect">
              <a:avLst/>
            </a:prstGeom>
            <a:noFill/>
            <a:ln w="9525">
              <a:solidFill>
                <a:schemeClr val="accent1"/>
              </a:solidFill>
              <a:miter lim="800000"/>
              <a:headEnd/>
              <a:tailEnd/>
            </a:ln>
          </p:spPr>
        </p:pic>
        <p:pic>
          <p:nvPicPr>
            <p:cNvPr id="15" name="Picture 4"/>
            <p:cNvPicPr>
              <a:picLocks noChangeAspect="1" noChangeArrowheads="1"/>
            </p:cNvPicPr>
            <p:nvPr/>
          </p:nvPicPr>
          <p:blipFill>
            <a:blip r:embed="rId3" cstate="print"/>
            <a:srcRect/>
            <a:stretch>
              <a:fillRect/>
            </a:stretch>
          </p:blipFill>
          <p:spPr bwMode="auto">
            <a:xfrm>
              <a:off x="3120" y="2544"/>
              <a:ext cx="1224" cy="1392"/>
            </a:xfrm>
            <a:prstGeom prst="rect">
              <a:avLst/>
            </a:prstGeom>
            <a:noFill/>
            <a:ln w="9525">
              <a:solidFill>
                <a:schemeClr val="accent1"/>
              </a:solidFill>
              <a:miter lim="800000"/>
              <a:headEnd/>
              <a:tailEnd/>
            </a:ln>
          </p:spPr>
        </p:pic>
        <p:sp>
          <p:nvSpPr>
            <p:cNvPr id="16" name="Rectangle 5"/>
            <p:cNvSpPr>
              <a:spLocks noChangeArrowheads="1"/>
            </p:cNvSpPr>
            <p:nvPr/>
          </p:nvSpPr>
          <p:spPr bwMode="auto">
            <a:xfrm>
              <a:off x="1152" y="2688"/>
              <a:ext cx="624" cy="768"/>
            </a:xfrm>
            <a:prstGeom prst="rect">
              <a:avLst/>
            </a:prstGeom>
            <a:noFill/>
            <a:ln w="9525">
              <a:solidFill>
                <a:schemeClr val="accent1"/>
              </a:solidFill>
              <a:miter lim="800000"/>
              <a:headEnd/>
              <a:tailEnd/>
            </a:ln>
            <a:effectLst/>
          </p:spPr>
          <p:txBody>
            <a:bodyPr wrap="none" anchor="ctr"/>
            <a:lstStyle/>
            <a:p>
              <a:endParaRPr lang="en-US"/>
            </a:p>
          </p:txBody>
        </p:sp>
        <p:sp>
          <p:nvSpPr>
            <p:cNvPr id="17" name="Line 6"/>
            <p:cNvSpPr>
              <a:spLocks noChangeShapeType="1"/>
            </p:cNvSpPr>
            <p:nvPr/>
          </p:nvSpPr>
          <p:spPr bwMode="auto">
            <a:xfrm flipV="1">
              <a:off x="1776" y="2544"/>
              <a:ext cx="1344" cy="144"/>
            </a:xfrm>
            <a:prstGeom prst="line">
              <a:avLst/>
            </a:prstGeom>
            <a:noFill/>
            <a:ln w="9525">
              <a:solidFill>
                <a:schemeClr val="accent1"/>
              </a:solidFill>
              <a:round/>
              <a:headEnd/>
              <a:tailEnd/>
            </a:ln>
            <a:effectLst/>
          </p:spPr>
          <p:txBody>
            <a:bodyPr/>
            <a:lstStyle/>
            <a:p>
              <a:endParaRPr lang="en-US"/>
            </a:p>
          </p:txBody>
        </p:sp>
        <p:sp>
          <p:nvSpPr>
            <p:cNvPr id="18" name="Line 7"/>
            <p:cNvSpPr>
              <a:spLocks noChangeShapeType="1"/>
            </p:cNvSpPr>
            <p:nvPr/>
          </p:nvSpPr>
          <p:spPr bwMode="auto">
            <a:xfrm>
              <a:off x="1776" y="3456"/>
              <a:ext cx="1344" cy="480"/>
            </a:xfrm>
            <a:prstGeom prst="line">
              <a:avLst/>
            </a:prstGeom>
            <a:noFill/>
            <a:ln w="9525">
              <a:solidFill>
                <a:schemeClr val="accent1"/>
              </a:solidFill>
              <a:round/>
              <a:headEnd/>
              <a:tailEnd/>
            </a:ln>
            <a:effectLst/>
          </p:spPr>
          <p:txBody>
            <a:bodyPr/>
            <a:lstStyle/>
            <a:p>
              <a:endParaRPr lang="en-US"/>
            </a:p>
          </p:txBody>
        </p:sp>
        <p:sp>
          <p:nvSpPr>
            <p:cNvPr id="19" name="Text Box 8"/>
            <p:cNvSpPr txBox="1">
              <a:spLocks noChangeArrowheads="1"/>
            </p:cNvSpPr>
            <p:nvPr/>
          </p:nvSpPr>
          <p:spPr bwMode="auto">
            <a:xfrm>
              <a:off x="3168" y="3936"/>
              <a:ext cx="885" cy="199"/>
            </a:xfrm>
            <a:prstGeom prst="rect">
              <a:avLst/>
            </a:prstGeom>
            <a:noFill/>
            <a:ln w="9525">
              <a:noFill/>
              <a:miter lim="800000"/>
              <a:headEnd/>
              <a:tailEnd/>
            </a:ln>
            <a:effectLst/>
          </p:spPr>
          <p:txBody>
            <a:bodyPr wrap="none">
              <a:spAutoFit/>
            </a:bodyPr>
            <a:lstStyle/>
            <a:p>
              <a:pPr algn="l">
                <a:spcBef>
                  <a:spcPct val="0"/>
                </a:spcBef>
                <a:buClrTx/>
                <a:buFontTx/>
                <a:buNone/>
              </a:pPr>
              <a:r>
                <a:rPr lang="en-US" sz="1400" dirty="0"/>
                <a:t>Remote Diluter</a:t>
              </a:r>
            </a:p>
          </p:txBody>
        </p:sp>
      </p:grpSp>
      <p:pic>
        <p:nvPicPr>
          <p:cNvPr id="9" name="Picture 9"/>
          <p:cNvPicPr>
            <a:picLocks noChangeAspect="1" noChangeArrowheads="1"/>
          </p:cNvPicPr>
          <p:nvPr/>
        </p:nvPicPr>
        <p:blipFill>
          <a:blip r:embed="rId4" cstate="print"/>
          <a:srcRect/>
          <a:stretch>
            <a:fillRect/>
          </a:stretch>
        </p:blipFill>
        <p:spPr bwMode="auto">
          <a:xfrm>
            <a:off x="4343400" y="1251716"/>
            <a:ext cx="891595" cy="1138442"/>
          </a:xfrm>
          <a:prstGeom prst="rect">
            <a:avLst/>
          </a:prstGeom>
          <a:noFill/>
          <a:ln w="9525">
            <a:solidFill>
              <a:schemeClr val="accent1"/>
            </a:solidFill>
            <a:miter lim="800000"/>
            <a:headEnd/>
            <a:tailEnd/>
          </a:ln>
        </p:spPr>
      </p:pic>
      <p:sp>
        <p:nvSpPr>
          <p:cNvPr id="10" name="Line 10"/>
          <p:cNvSpPr>
            <a:spLocks noChangeShapeType="1"/>
          </p:cNvSpPr>
          <p:nvPr/>
        </p:nvSpPr>
        <p:spPr bwMode="auto">
          <a:xfrm>
            <a:off x="5121519" y="2052842"/>
            <a:ext cx="259373" cy="84329"/>
          </a:xfrm>
          <a:prstGeom prst="line">
            <a:avLst/>
          </a:prstGeom>
          <a:noFill/>
          <a:ln w="28575">
            <a:solidFill>
              <a:schemeClr val="accent1"/>
            </a:solidFill>
            <a:round/>
            <a:headEnd/>
            <a:tailEnd type="triangle" w="med" len="med"/>
          </a:ln>
          <a:effectLst/>
        </p:spPr>
        <p:txBody>
          <a:bodyPr/>
          <a:lstStyle/>
          <a:p>
            <a:endParaRPr lang="en-US"/>
          </a:p>
        </p:txBody>
      </p:sp>
      <p:sp>
        <p:nvSpPr>
          <p:cNvPr id="11" name="Text Box 18"/>
          <p:cNvSpPr txBox="1">
            <a:spLocks noChangeArrowheads="1"/>
          </p:cNvSpPr>
          <p:nvPr/>
        </p:nvSpPr>
        <p:spPr bwMode="auto">
          <a:xfrm>
            <a:off x="4386629" y="2432322"/>
            <a:ext cx="723183" cy="170305"/>
          </a:xfrm>
          <a:prstGeom prst="rect">
            <a:avLst/>
          </a:prstGeom>
          <a:noFill/>
          <a:ln w="9525">
            <a:noFill/>
            <a:miter lim="800000"/>
            <a:headEnd/>
            <a:tailEnd/>
          </a:ln>
          <a:effectLst/>
        </p:spPr>
        <p:txBody>
          <a:bodyPr wrap="square">
            <a:spAutoFit/>
          </a:bodyPr>
          <a:lstStyle/>
          <a:p>
            <a:pPr algn="l">
              <a:spcBef>
                <a:spcPct val="0"/>
              </a:spcBef>
              <a:buClrTx/>
              <a:buFontTx/>
              <a:buNone/>
            </a:pPr>
            <a:r>
              <a:rPr lang="en-US" sz="1400" dirty="0" smtClean="0"/>
              <a:t>PPMD</a:t>
            </a:r>
            <a:endParaRPr lang="en-US" sz="1400" dirty="0"/>
          </a:p>
        </p:txBody>
      </p:sp>
      <p:cxnSp>
        <p:nvCxnSpPr>
          <p:cNvPr id="12" name="Straight Arrow Connector 11"/>
          <p:cNvCxnSpPr/>
          <p:nvPr/>
        </p:nvCxnSpPr>
        <p:spPr bwMode="auto">
          <a:xfrm rot="10800000" flipV="1">
            <a:off x="6418385" y="1125223"/>
            <a:ext cx="1253637" cy="42165"/>
          </a:xfrm>
          <a:prstGeom prst="straightConnector1">
            <a:avLst/>
          </a:prstGeom>
          <a:solidFill>
            <a:srgbClr val="C0C0C0"/>
          </a:solidFill>
          <a:ln w="12700" cap="flat" cmpd="sng" algn="ctr">
            <a:solidFill>
              <a:srgbClr val="EE2E24"/>
            </a:solidFill>
            <a:prstDash val="solid"/>
            <a:round/>
            <a:headEnd type="none" w="med" len="med"/>
            <a:tailEnd type="arrow"/>
          </a:ln>
          <a:effectLst/>
        </p:spPr>
      </p:cxnSp>
      <p:sp>
        <p:nvSpPr>
          <p:cNvPr id="13" name="TextBox 12"/>
          <p:cNvSpPr txBox="1"/>
          <p:nvPr/>
        </p:nvSpPr>
        <p:spPr>
          <a:xfrm>
            <a:off x="7715250" y="956565"/>
            <a:ext cx="1200150" cy="738664"/>
          </a:xfrm>
          <a:prstGeom prst="rect">
            <a:avLst/>
          </a:prstGeom>
          <a:noFill/>
        </p:spPr>
        <p:txBody>
          <a:bodyPr wrap="square" rtlCol="0">
            <a:spAutoFit/>
          </a:bodyPr>
          <a:lstStyle/>
          <a:p>
            <a:r>
              <a:rPr lang="en-US" sz="1400" dirty="0" smtClean="0"/>
              <a:t>Rigid Exhaust Transport</a:t>
            </a:r>
            <a:endParaRPr lang="en-US" sz="1400" dirty="0"/>
          </a:p>
        </p:txBody>
      </p:sp>
      <p:pic>
        <p:nvPicPr>
          <p:cNvPr id="1028" name="Picture 4"/>
          <p:cNvPicPr>
            <a:picLocks noChangeAspect="1" noChangeArrowheads="1"/>
          </p:cNvPicPr>
          <p:nvPr/>
        </p:nvPicPr>
        <p:blipFill>
          <a:blip r:embed="rId5" cstate="print"/>
          <a:srcRect/>
          <a:stretch>
            <a:fillRect/>
          </a:stretch>
        </p:blipFill>
        <p:spPr bwMode="auto">
          <a:xfrm>
            <a:off x="914400" y="838200"/>
            <a:ext cx="2016844" cy="2495550"/>
          </a:xfrm>
          <a:prstGeom prst="rect">
            <a:avLst/>
          </a:prstGeom>
          <a:noFill/>
          <a:ln w="9525">
            <a:solidFill>
              <a:srgbClr val="FF0000"/>
            </a:solidFill>
            <a:miter lim="800000"/>
            <a:headEnd/>
            <a:tailEnd/>
          </a:ln>
        </p:spPr>
      </p:pic>
      <p:pic>
        <p:nvPicPr>
          <p:cNvPr id="1029" name="Picture 5"/>
          <p:cNvPicPr>
            <a:picLocks noChangeAspect="1" noChangeArrowheads="1"/>
          </p:cNvPicPr>
          <p:nvPr/>
        </p:nvPicPr>
        <p:blipFill>
          <a:blip r:embed="rId6" cstate="print"/>
          <a:srcRect/>
          <a:stretch>
            <a:fillRect/>
          </a:stretch>
        </p:blipFill>
        <p:spPr bwMode="auto">
          <a:xfrm>
            <a:off x="4876800" y="4343400"/>
            <a:ext cx="3200400" cy="1937742"/>
          </a:xfrm>
          <a:prstGeom prst="rect">
            <a:avLst/>
          </a:prstGeom>
          <a:noFill/>
          <a:ln w="9525">
            <a:solidFill>
              <a:srgbClr val="EE2E24"/>
            </a:solidFill>
            <a:miter lim="800000"/>
            <a:headEnd/>
            <a:tailEnd/>
          </a:ln>
        </p:spPr>
      </p:pic>
      <p:pic>
        <p:nvPicPr>
          <p:cNvPr id="1030" name="Picture 6"/>
          <p:cNvPicPr>
            <a:picLocks noChangeAspect="1" noChangeArrowheads="1"/>
          </p:cNvPicPr>
          <p:nvPr/>
        </p:nvPicPr>
        <p:blipFill>
          <a:blip r:embed="rId7" cstate="print"/>
          <a:srcRect/>
          <a:stretch>
            <a:fillRect/>
          </a:stretch>
        </p:blipFill>
        <p:spPr bwMode="auto">
          <a:xfrm>
            <a:off x="2743200" y="4267200"/>
            <a:ext cx="2137775" cy="2167467"/>
          </a:xfrm>
          <a:prstGeom prst="rect">
            <a:avLst/>
          </a:prstGeom>
          <a:noFill/>
          <a:ln w="9525">
            <a:solidFill>
              <a:srgbClr val="EE2E24"/>
            </a:solidFill>
            <a:miter lim="800000"/>
            <a:headEnd/>
            <a:tailEnd/>
          </a:ln>
        </p:spPr>
      </p:pic>
      <p:sp>
        <p:nvSpPr>
          <p:cNvPr id="48" name="Text Box 18"/>
          <p:cNvSpPr txBox="1">
            <a:spLocks noChangeArrowheads="1"/>
          </p:cNvSpPr>
          <p:nvPr/>
        </p:nvSpPr>
        <p:spPr bwMode="auto">
          <a:xfrm>
            <a:off x="914400" y="3352800"/>
            <a:ext cx="2209800" cy="738664"/>
          </a:xfrm>
          <a:prstGeom prst="rect">
            <a:avLst/>
          </a:prstGeom>
          <a:noFill/>
          <a:ln w="9525">
            <a:noFill/>
            <a:miter lim="800000"/>
            <a:headEnd/>
            <a:tailEnd/>
          </a:ln>
          <a:effectLst/>
        </p:spPr>
        <p:txBody>
          <a:bodyPr wrap="square">
            <a:spAutoFit/>
          </a:bodyPr>
          <a:lstStyle/>
          <a:p>
            <a:pPr algn="l">
              <a:spcBef>
                <a:spcPct val="0"/>
              </a:spcBef>
              <a:buClrTx/>
              <a:buFontTx/>
              <a:buNone/>
            </a:pPr>
            <a:r>
              <a:rPr lang="en-US" sz="1400" dirty="0" smtClean="0"/>
              <a:t>No Remote Dilution, PPMD Exposed to outside elements</a:t>
            </a:r>
            <a:endParaRPr lang="en-US" sz="1400" dirty="0"/>
          </a:p>
        </p:txBody>
      </p:sp>
      <p:cxnSp>
        <p:nvCxnSpPr>
          <p:cNvPr id="50" name="Straight Connector 49"/>
          <p:cNvCxnSpPr/>
          <p:nvPr/>
        </p:nvCxnSpPr>
        <p:spPr bwMode="auto">
          <a:xfrm>
            <a:off x="3886200" y="838200"/>
            <a:ext cx="0" cy="3276600"/>
          </a:xfrm>
          <a:prstGeom prst="line">
            <a:avLst/>
          </a:prstGeom>
          <a:solidFill>
            <a:srgbClr val="C0C0C0"/>
          </a:solidFill>
          <a:ln w="38100" cap="flat" cmpd="sng" algn="ctr">
            <a:solidFill>
              <a:srgbClr val="EE2E24"/>
            </a:solidFill>
            <a:prstDash val="solid"/>
            <a:round/>
            <a:headEnd type="none" w="med" len="med"/>
            <a:tailEnd type="none" w="med" len="med"/>
          </a:ln>
          <a:effectLst/>
        </p:spPr>
      </p:cxnSp>
      <p:cxnSp>
        <p:nvCxnSpPr>
          <p:cNvPr id="52" name="Straight Connector 51"/>
          <p:cNvCxnSpPr/>
          <p:nvPr/>
        </p:nvCxnSpPr>
        <p:spPr bwMode="auto">
          <a:xfrm>
            <a:off x="990600" y="4114800"/>
            <a:ext cx="7848600" cy="0"/>
          </a:xfrm>
          <a:prstGeom prst="line">
            <a:avLst/>
          </a:prstGeom>
          <a:solidFill>
            <a:srgbClr val="C0C0C0"/>
          </a:solidFill>
          <a:ln w="38100" cap="flat" cmpd="sng" algn="ctr">
            <a:solidFill>
              <a:srgbClr val="EE2E24"/>
            </a:solidFill>
            <a:prstDash val="solid"/>
            <a:round/>
            <a:headEnd type="none" w="med" len="med"/>
            <a:tailEnd type="none" w="med" len="med"/>
          </a:ln>
          <a:effectLst/>
        </p:spPr>
      </p:cxnSp>
      <p:sp>
        <p:nvSpPr>
          <p:cNvPr id="54" name="Text Box 18"/>
          <p:cNvSpPr txBox="1">
            <a:spLocks noChangeArrowheads="1"/>
          </p:cNvSpPr>
          <p:nvPr/>
        </p:nvSpPr>
        <p:spPr bwMode="auto">
          <a:xfrm>
            <a:off x="914400" y="5029200"/>
            <a:ext cx="1676400" cy="1384995"/>
          </a:xfrm>
          <a:prstGeom prst="rect">
            <a:avLst/>
          </a:prstGeom>
          <a:noFill/>
          <a:ln w="9525">
            <a:noFill/>
            <a:miter lim="800000"/>
            <a:headEnd/>
            <a:tailEnd/>
          </a:ln>
          <a:effectLst/>
        </p:spPr>
        <p:txBody>
          <a:bodyPr wrap="square">
            <a:spAutoFit/>
          </a:bodyPr>
          <a:lstStyle/>
          <a:p>
            <a:pPr algn="l">
              <a:spcBef>
                <a:spcPct val="0"/>
              </a:spcBef>
              <a:buClrTx/>
              <a:buFontTx/>
              <a:buNone/>
            </a:pPr>
            <a:r>
              <a:rPr lang="en-US" sz="1400" dirty="0" smtClean="0"/>
              <a:t>90 and 180 degree insulated smooth radius bends help orient the diluter for different applications</a:t>
            </a:r>
            <a:endParaRPr lang="en-US" sz="1400" dirty="0"/>
          </a:p>
        </p:txBody>
      </p:sp>
      <p:sp>
        <p:nvSpPr>
          <p:cNvPr id="55" name="Oval 54"/>
          <p:cNvSpPr/>
          <p:nvPr/>
        </p:nvSpPr>
        <p:spPr bwMode="auto">
          <a:xfrm>
            <a:off x="4800600" y="4800600"/>
            <a:ext cx="2133600" cy="1143000"/>
          </a:xfrm>
          <a:prstGeom prst="ellipse">
            <a:avLst/>
          </a:prstGeom>
          <a:noFill/>
          <a:ln w="22225" cap="flat" cmpd="sng" algn="ctr">
            <a:solidFill>
              <a:srgbClr val="EE2E24"/>
            </a:solidFill>
            <a:prstDash val="solid"/>
            <a:round/>
            <a:headEnd type="none" w="med" len="med"/>
            <a:tailEnd type="none" w="med" len="med"/>
          </a:ln>
          <a:effectLst/>
        </p:spPr>
        <p:txBody>
          <a:bodyPr vert="horz" wrap="none" lIns="91440" tIns="91440" rIns="91440" bIns="91440" numCol="1" rtlCol="0" anchor="ctr" anchorCtr="0" compatLnSpc="1">
            <a:prstTxWarp prst="textNoShape">
              <a:avLst/>
            </a:prstTxWarp>
          </a:bodyPr>
          <a:lstStyle/>
          <a:p>
            <a:pPr marL="231775" marR="0" indent="-231775" algn="r" defTabSz="914400" rtl="0" eaLnBrk="1" fontAlgn="base" latinLnBrk="0" hangingPunct="1">
              <a:lnSpc>
                <a:spcPct val="100000"/>
              </a:lnSpc>
              <a:spcBef>
                <a:spcPct val="35000"/>
              </a:spcBef>
              <a:spcAft>
                <a:spcPct val="0"/>
              </a:spcAft>
              <a:buClr>
                <a:srgbClr val="FF140A"/>
              </a:buClr>
              <a:buSzTx/>
              <a:buFont typeface="Wingdings" pitchFamily="2" charset="2"/>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56" name="Oval 55"/>
          <p:cNvSpPr/>
          <p:nvPr/>
        </p:nvSpPr>
        <p:spPr bwMode="auto">
          <a:xfrm>
            <a:off x="3048000" y="4343400"/>
            <a:ext cx="685800" cy="685800"/>
          </a:xfrm>
          <a:prstGeom prst="ellipse">
            <a:avLst/>
          </a:prstGeom>
          <a:noFill/>
          <a:ln w="22225" cap="flat" cmpd="sng" algn="ctr">
            <a:solidFill>
              <a:srgbClr val="EE2E24"/>
            </a:solidFill>
            <a:prstDash val="solid"/>
            <a:round/>
            <a:headEnd type="none" w="med" len="med"/>
            <a:tailEnd type="none" w="med" len="med"/>
          </a:ln>
          <a:effectLst/>
        </p:spPr>
        <p:txBody>
          <a:bodyPr vert="horz" wrap="none" lIns="91440" tIns="91440" rIns="91440" bIns="91440" numCol="1" rtlCol="0" anchor="ctr" anchorCtr="0" compatLnSpc="1">
            <a:prstTxWarp prst="textNoShape">
              <a:avLst/>
            </a:prstTxWarp>
          </a:bodyPr>
          <a:lstStyle/>
          <a:p>
            <a:pPr marL="231775" marR="0" indent="-231775" algn="r" defTabSz="914400" rtl="0" eaLnBrk="1" fontAlgn="base" latinLnBrk="0" hangingPunct="1">
              <a:lnSpc>
                <a:spcPct val="100000"/>
              </a:lnSpc>
              <a:spcBef>
                <a:spcPct val="35000"/>
              </a:spcBef>
              <a:spcAft>
                <a:spcPct val="0"/>
              </a:spcAft>
              <a:buClr>
                <a:srgbClr val="FF140A"/>
              </a:buClr>
              <a:buSzTx/>
              <a:buFont typeface="Wingdings" pitchFamily="2" charset="2"/>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58" name="Straight Arrow Connector 57"/>
          <p:cNvCxnSpPr/>
          <p:nvPr/>
        </p:nvCxnSpPr>
        <p:spPr bwMode="auto">
          <a:xfrm flipV="1">
            <a:off x="1219200" y="4724400"/>
            <a:ext cx="1752600" cy="304800"/>
          </a:xfrm>
          <a:prstGeom prst="straightConnector1">
            <a:avLst/>
          </a:prstGeom>
          <a:solidFill>
            <a:srgbClr val="C0C0C0"/>
          </a:solidFill>
          <a:ln w="12700" cap="flat" cmpd="sng" algn="ctr">
            <a:solidFill>
              <a:srgbClr val="EE2E24"/>
            </a:solidFill>
            <a:prstDash val="solid"/>
            <a:round/>
            <a:headEnd type="none" w="med" len="med"/>
            <a:tailEnd type="arrow"/>
          </a:ln>
          <a:effectLst/>
        </p:spPr>
      </p:cxnSp>
      <p:cxnSp>
        <p:nvCxnSpPr>
          <p:cNvPr id="59" name="Straight Arrow Connector 58"/>
          <p:cNvCxnSpPr/>
          <p:nvPr/>
        </p:nvCxnSpPr>
        <p:spPr bwMode="auto">
          <a:xfrm>
            <a:off x="2667000" y="5181600"/>
            <a:ext cx="2057400" cy="152400"/>
          </a:xfrm>
          <a:prstGeom prst="straightConnector1">
            <a:avLst/>
          </a:prstGeom>
          <a:solidFill>
            <a:srgbClr val="C0C0C0"/>
          </a:solidFill>
          <a:ln w="12700" cap="flat" cmpd="sng" algn="ctr">
            <a:solidFill>
              <a:srgbClr val="EE2E24"/>
            </a:solidFill>
            <a:prstDash val="solid"/>
            <a:round/>
            <a:headEnd type="none" w="med" len="med"/>
            <a:tailEnd type="arrow"/>
          </a:ln>
          <a:effectLst/>
        </p:spPr>
      </p:cxnSp>
      <p:sp>
        <p:nvSpPr>
          <p:cNvPr id="63" name="TextBox 62"/>
          <p:cNvSpPr txBox="1"/>
          <p:nvPr/>
        </p:nvSpPr>
        <p:spPr>
          <a:xfrm>
            <a:off x="2743200" y="990600"/>
            <a:ext cx="1066800" cy="738664"/>
          </a:xfrm>
          <a:prstGeom prst="rect">
            <a:avLst/>
          </a:prstGeom>
          <a:solidFill>
            <a:schemeClr val="bg1"/>
          </a:solidFill>
          <a:ln>
            <a:solidFill>
              <a:srgbClr val="EE2E24"/>
            </a:solidFill>
          </a:ln>
        </p:spPr>
        <p:txBody>
          <a:bodyPr wrap="square" rtlCol="0">
            <a:spAutoFit/>
          </a:bodyPr>
          <a:lstStyle/>
          <a:p>
            <a:r>
              <a:rPr lang="en-US" sz="1400" dirty="0" smtClean="0"/>
              <a:t>Flexible Exhaust Transport</a:t>
            </a:r>
            <a:endParaRPr lang="en-US" sz="1400" dirty="0"/>
          </a:p>
        </p:txBody>
      </p:sp>
      <p:cxnSp>
        <p:nvCxnSpPr>
          <p:cNvPr id="64" name="Straight Arrow Connector 63"/>
          <p:cNvCxnSpPr/>
          <p:nvPr/>
        </p:nvCxnSpPr>
        <p:spPr bwMode="auto">
          <a:xfrm flipH="1">
            <a:off x="2362200" y="990600"/>
            <a:ext cx="339238" cy="76200"/>
          </a:xfrm>
          <a:prstGeom prst="straightConnector1">
            <a:avLst/>
          </a:prstGeom>
          <a:solidFill>
            <a:srgbClr val="C0C0C0"/>
          </a:solidFill>
          <a:ln w="12700" cap="flat" cmpd="sng" algn="ctr">
            <a:solidFill>
              <a:srgbClr val="EE2E24"/>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077200" cy="890587"/>
          </a:xfrm>
        </p:spPr>
        <p:txBody>
          <a:bodyPr/>
          <a:lstStyle/>
          <a:p>
            <a:r>
              <a:rPr lang="en-US" dirty="0" smtClean="0"/>
              <a:t>Running Test</a:t>
            </a:r>
            <a:endParaRPr lang="en-US" dirty="0"/>
          </a:p>
        </p:txBody>
      </p:sp>
      <p:sp>
        <p:nvSpPr>
          <p:cNvPr id="3" name="Content Placeholder 2"/>
          <p:cNvSpPr>
            <a:spLocks noGrp="1"/>
          </p:cNvSpPr>
          <p:nvPr>
            <p:ph idx="1"/>
          </p:nvPr>
        </p:nvSpPr>
        <p:spPr>
          <a:xfrm>
            <a:off x="838200" y="1295400"/>
            <a:ext cx="8048625" cy="4400550"/>
          </a:xfrm>
        </p:spPr>
        <p:txBody>
          <a:bodyPr/>
          <a:lstStyle/>
          <a:p>
            <a:r>
              <a:rPr lang="en-US" sz="2000" dirty="0" smtClean="0"/>
              <a:t>Do a thorough review of real time data stream upon start of test/recording.  </a:t>
            </a:r>
          </a:p>
          <a:p>
            <a:pPr lvl="1"/>
            <a:r>
              <a:rPr lang="en-US" sz="1600" dirty="0" smtClean="0"/>
              <a:t>You can often spot something that is wrong before the vehicle mission is launched and driver can not be stopped.</a:t>
            </a:r>
          </a:p>
          <a:p>
            <a:pPr lvl="1"/>
            <a:r>
              <a:rPr lang="en-US" sz="1600" dirty="0" smtClean="0"/>
              <a:t>VI data, concentrations, exhaust flow, power supply voltage etc.</a:t>
            </a:r>
          </a:p>
          <a:p>
            <a:pPr lvl="1"/>
            <a:r>
              <a:rPr lang="en-US" sz="1600" dirty="0" smtClean="0"/>
              <a:t>Do an rpm sweep and observe transient response and proportionality</a:t>
            </a:r>
          </a:p>
          <a:p>
            <a:r>
              <a:rPr lang="en-US" sz="2000" dirty="0" smtClean="0"/>
              <a:t>It is advisable to continue monitoring data if possible or make frequent checks in order to catch any problems that might otherwise cause reason for retest (second shift day)</a:t>
            </a:r>
          </a:p>
          <a:p>
            <a:r>
              <a:rPr lang="en-US" sz="2000" dirty="0" smtClean="0"/>
              <a:t>Avoid shutting vehicle off if possible.  </a:t>
            </a:r>
          </a:p>
          <a:p>
            <a:pPr lvl="1"/>
            <a:r>
              <a:rPr lang="en-US" sz="1600" dirty="0" smtClean="0"/>
              <a:t>Continuous ECM data is easier to work with</a:t>
            </a:r>
          </a:p>
          <a:p>
            <a:pPr lvl="1"/>
            <a:r>
              <a:rPr lang="en-US" sz="1600" dirty="0" smtClean="0"/>
              <a:t>Minimizes risk of data logger failure</a:t>
            </a:r>
            <a:endParaRPr lang="en-US" sz="1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8077200" cy="890587"/>
          </a:xfrm>
        </p:spPr>
        <p:txBody>
          <a:bodyPr/>
          <a:lstStyle/>
          <a:p>
            <a:r>
              <a:rPr lang="en-US" dirty="0" smtClean="0"/>
              <a:t>Data Processing and Quality </a:t>
            </a:r>
            <a:endParaRPr lang="en-US" dirty="0"/>
          </a:p>
        </p:txBody>
      </p:sp>
      <p:sp>
        <p:nvSpPr>
          <p:cNvPr id="3" name="Content Placeholder 2"/>
          <p:cNvSpPr>
            <a:spLocks noGrp="1"/>
          </p:cNvSpPr>
          <p:nvPr>
            <p:ph idx="1"/>
          </p:nvPr>
        </p:nvSpPr>
        <p:spPr>
          <a:xfrm>
            <a:off x="914400" y="1600200"/>
            <a:ext cx="8048625" cy="2971800"/>
          </a:xfrm>
        </p:spPr>
        <p:txBody>
          <a:bodyPr/>
          <a:lstStyle/>
          <a:p>
            <a:r>
              <a:rPr lang="en-US" sz="2000" dirty="0" smtClean="0"/>
              <a:t>Perform quality checks on </a:t>
            </a:r>
            <a:r>
              <a:rPr lang="en-US" sz="2000" dirty="0" smtClean="0"/>
              <a:t>data </a:t>
            </a:r>
            <a:endParaRPr lang="en-US" sz="2000" dirty="0" smtClean="0"/>
          </a:p>
          <a:p>
            <a:pPr lvl="2"/>
            <a:r>
              <a:rPr lang="en-US" dirty="0" smtClean="0"/>
              <a:t>Review </a:t>
            </a:r>
            <a:r>
              <a:rPr lang="en-US" dirty="0" smtClean="0"/>
              <a:t>1hertz report </a:t>
            </a:r>
            <a:r>
              <a:rPr lang="en-US" dirty="0" smtClean="0"/>
              <a:t>file </a:t>
            </a:r>
            <a:r>
              <a:rPr lang="en-US" dirty="0" smtClean="0"/>
              <a:t>for accuracy</a:t>
            </a:r>
          </a:p>
          <a:p>
            <a:pPr lvl="2"/>
            <a:r>
              <a:rPr lang="en-US" dirty="0" smtClean="0"/>
              <a:t>Check </a:t>
            </a:r>
            <a:r>
              <a:rPr lang="en-US" dirty="0" smtClean="0"/>
              <a:t>transport delay/time alignment</a:t>
            </a:r>
          </a:p>
          <a:p>
            <a:pPr lvl="2"/>
            <a:r>
              <a:rPr lang="en-US" dirty="0" smtClean="0"/>
              <a:t>Compare </a:t>
            </a:r>
            <a:r>
              <a:rPr lang="en-US" dirty="0" smtClean="0"/>
              <a:t>proprietary ECM data against CAN collect by analyzers</a:t>
            </a:r>
          </a:p>
          <a:p>
            <a:pPr lvl="2"/>
            <a:r>
              <a:rPr lang="en-US" dirty="0" smtClean="0"/>
              <a:t>Check </a:t>
            </a:r>
            <a:r>
              <a:rPr lang="en-US" dirty="0" smtClean="0"/>
              <a:t>torque curves for errors</a:t>
            </a:r>
          </a:p>
          <a:p>
            <a:pPr lvl="2"/>
            <a:r>
              <a:rPr lang="en-US" dirty="0" smtClean="0"/>
              <a:t>Check </a:t>
            </a:r>
            <a:r>
              <a:rPr lang="en-US" dirty="0" smtClean="0"/>
              <a:t>for transcription errors</a:t>
            </a:r>
          </a:p>
          <a:p>
            <a:pPr lvl="2"/>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077200" cy="890587"/>
          </a:xfrm>
        </p:spPr>
        <p:txBody>
          <a:bodyPr/>
          <a:lstStyle/>
          <a:p>
            <a:r>
              <a:rPr lang="en-US" dirty="0" smtClean="0"/>
              <a:t>What can go wrong?</a:t>
            </a:r>
            <a:endParaRPr lang="en-US" dirty="0"/>
          </a:p>
        </p:txBody>
      </p:sp>
      <p:sp>
        <p:nvSpPr>
          <p:cNvPr id="3" name="Content Placeholder 2"/>
          <p:cNvSpPr>
            <a:spLocks noGrp="1"/>
          </p:cNvSpPr>
          <p:nvPr>
            <p:ph idx="1"/>
          </p:nvPr>
        </p:nvSpPr>
        <p:spPr>
          <a:xfrm>
            <a:off x="914400" y="1295400"/>
            <a:ext cx="8048625" cy="4400550"/>
          </a:xfrm>
        </p:spPr>
        <p:txBody>
          <a:bodyPr/>
          <a:lstStyle/>
          <a:p>
            <a:r>
              <a:rPr lang="en-US" sz="1800" dirty="0" smtClean="0"/>
              <a:t>Can’t find adequate customers in time for compliance testing, customer procurement is a big driver in meeting schedule</a:t>
            </a:r>
          </a:p>
          <a:p>
            <a:pPr lvl="1"/>
            <a:r>
              <a:rPr lang="en-US" sz="1400" dirty="0" smtClean="0"/>
              <a:t>Start your customer procurement as early as possible</a:t>
            </a:r>
          </a:p>
          <a:p>
            <a:pPr lvl="1"/>
            <a:r>
              <a:rPr lang="en-US" sz="1400" dirty="0" smtClean="0"/>
              <a:t>Plan for customer driven delays</a:t>
            </a:r>
          </a:p>
          <a:p>
            <a:pPr lvl="1"/>
            <a:r>
              <a:rPr lang="en-US" sz="1400" dirty="0" smtClean="0"/>
              <a:t>Have back up options</a:t>
            </a:r>
          </a:p>
          <a:p>
            <a:r>
              <a:rPr lang="en-US" sz="1800" dirty="0" smtClean="0"/>
              <a:t>PEMS breakdown </a:t>
            </a:r>
          </a:p>
          <a:p>
            <a:pPr lvl="1"/>
            <a:r>
              <a:rPr lang="en-US" sz="1400" dirty="0" smtClean="0"/>
              <a:t>Best if you can have back up units available if possible</a:t>
            </a:r>
          </a:p>
          <a:p>
            <a:pPr lvl="1"/>
            <a:r>
              <a:rPr lang="en-US" sz="1400" dirty="0" smtClean="0"/>
              <a:t>Arrange for PEMS supplier to provide support</a:t>
            </a:r>
          </a:p>
          <a:p>
            <a:r>
              <a:rPr lang="en-US" sz="1800" dirty="0" smtClean="0"/>
              <a:t>Power supply to PEMS insufficient</a:t>
            </a:r>
          </a:p>
          <a:p>
            <a:pPr lvl="1"/>
            <a:r>
              <a:rPr lang="en-US" sz="1400" dirty="0" smtClean="0"/>
              <a:t>If running equipment without a generator, make sure your test vehicles charging system can keep up with the demand</a:t>
            </a:r>
          </a:p>
          <a:p>
            <a:r>
              <a:rPr lang="en-US" sz="1800" dirty="0" smtClean="0"/>
              <a:t>Dilution Proportionality is poor</a:t>
            </a:r>
          </a:p>
          <a:p>
            <a:pPr lvl="1"/>
            <a:r>
              <a:rPr lang="en-US" sz="1400" dirty="0" smtClean="0"/>
              <a:t>Carefully setup and choose user set parameters i.e. maximum expected exhaust flow </a:t>
            </a:r>
          </a:p>
          <a:p>
            <a:pPr lvl="1"/>
            <a:r>
              <a:rPr lang="en-US" sz="1400" dirty="0" smtClean="0"/>
              <a:t>Eliminate any leaks in sampling systems</a:t>
            </a:r>
          </a:p>
          <a:p>
            <a:endParaRPr lang="en-US" sz="1800" dirty="0" smtClean="0"/>
          </a:p>
          <a:p>
            <a:endParaRPr lang="en-US" sz="1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CumminsSTD_WHITE_EBU 14">
      <a:dk1>
        <a:srgbClr val="000000"/>
      </a:dk1>
      <a:lt1>
        <a:srgbClr val="FFFFFF"/>
      </a:lt1>
      <a:dk2>
        <a:srgbClr val="000000"/>
      </a:dk2>
      <a:lt2>
        <a:srgbClr val="C0C0C0"/>
      </a:lt2>
      <a:accent1>
        <a:srgbClr val="EE2E24"/>
      </a:accent1>
      <a:accent2>
        <a:srgbClr val="5F5F5F"/>
      </a:accent2>
      <a:accent3>
        <a:srgbClr val="FFFFFF"/>
      </a:accent3>
      <a:accent4>
        <a:srgbClr val="000000"/>
      </a:accent4>
      <a:accent5>
        <a:srgbClr val="F5ADAC"/>
      </a:accent5>
      <a:accent6>
        <a:srgbClr val="555555"/>
      </a:accent6>
      <a:hlink>
        <a:srgbClr val="C0C0C0"/>
      </a:hlink>
      <a:folHlink>
        <a:srgbClr val="CC3300"/>
      </a:folHlink>
    </a:clrScheme>
    <a:fontScheme name="CumminsSTD_WHITE_EBU">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12700" cap="flat" cmpd="sng" algn="ctr">
          <a:solidFill>
            <a:srgbClr val="EE2E24"/>
          </a:solidFill>
          <a:prstDash val="solid"/>
          <a:round/>
          <a:headEnd type="none" w="med" len="med"/>
          <a:tailEnd type="none" w="med" len="med"/>
        </a:ln>
        <a:effectLst/>
      </a:spPr>
      <a:bodyPr vert="horz" wrap="none" lIns="91440" tIns="91440" rIns="91440" bIns="91440" numCol="1" anchor="ctr" anchorCtr="0" compatLnSpc="1">
        <a:prstTxWarp prst="textNoShape">
          <a:avLst/>
        </a:prstTxWarp>
      </a:bodyPr>
      <a:lstStyle>
        <a:defPPr marL="231775" marR="0" indent="-231775" algn="r" defTabSz="914400" rtl="0" eaLnBrk="1" fontAlgn="base" latinLnBrk="0" hangingPunct="1">
          <a:lnSpc>
            <a:spcPct val="100000"/>
          </a:lnSpc>
          <a:spcBef>
            <a:spcPct val="35000"/>
          </a:spcBef>
          <a:spcAft>
            <a:spcPct val="0"/>
          </a:spcAft>
          <a:buClr>
            <a:srgbClr val="FF140A"/>
          </a:buClr>
          <a:buSzTx/>
          <a:buFont typeface="Wingdings" pitchFamily="2" charset="2"/>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rgbClr val="C0C0C0"/>
        </a:solidFill>
        <a:ln w="12700" cap="flat" cmpd="sng" algn="ctr">
          <a:solidFill>
            <a:srgbClr val="EE2E24"/>
          </a:solidFill>
          <a:prstDash val="solid"/>
          <a:round/>
          <a:headEnd type="none" w="med" len="med"/>
          <a:tailEnd type="none" w="med" len="med"/>
        </a:ln>
        <a:effectLst/>
      </a:spPr>
      <a:bodyPr vert="horz" wrap="none" lIns="91440" tIns="91440" rIns="91440" bIns="91440" numCol="1" anchor="ctr" anchorCtr="0" compatLnSpc="1">
        <a:prstTxWarp prst="textNoShape">
          <a:avLst/>
        </a:prstTxWarp>
      </a:bodyPr>
      <a:lstStyle>
        <a:defPPr marL="231775" marR="0" indent="-231775" algn="r" defTabSz="914400" rtl="0" eaLnBrk="1" fontAlgn="base" latinLnBrk="0" hangingPunct="1">
          <a:lnSpc>
            <a:spcPct val="100000"/>
          </a:lnSpc>
          <a:spcBef>
            <a:spcPct val="35000"/>
          </a:spcBef>
          <a:spcAft>
            <a:spcPct val="0"/>
          </a:spcAft>
          <a:buClr>
            <a:srgbClr val="FF140A"/>
          </a:buClr>
          <a:buSzTx/>
          <a:buFont typeface="Wingdings" pitchFamily="2" charset="2"/>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CumminsSTD_WHITE_EB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mminsSTD_WHITE_EB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mminsSTD_WHITE_EB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mminsSTD_WHITE_EB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mminsSTD_WHITE_EB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mminsSTD_WHITE_EB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mminsSTD_WHITE_EB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mminsSTD_WHITE_EB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mminsSTD_WHITE_EB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mminsSTD_WHITE_EB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mminsSTD_WHITE_EB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mminsSTD_WHITE_EB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mminsSTD_WHITE_EBU 13">
        <a:dk1>
          <a:srgbClr val="000000"/>
        </a:dk1>
        <a:lt1>
          <a:srgbClr val="FFFFFF"/>
        </a:lt1>
        <a:dk2>
          <a:srgbClr val="000000"/>
        </a:dk2>
        <a:lt2>
          <a:srgbClr val="C0C0C0"/>
        </a:lt2>
        <a:accent1>
          <a:srgbClr val="EE2E24"/>
        </a:accent1>
        <a:accent2>
          <a:srgbClr val="0066CC"/>
        </a:accent2>
        <a:accent3>
          <a:srgbClr val="FFFFFF"/>
        </a:accent3>
        <a:accent4>
          <a:srgbClr val="000000"/>
        </a:accent4>
        <a:accent5>
          <a:srgbClr val="F5ADAC"/>
        </a:accent5>
        <a:accent6>
          <a:srgbClr val="005CB9"/>
        </a:accent6>
        <a:hlink>
          <a:srgbClr val="FA9900"/>
        </a:hlink>
        <a:folHlink>
          <a:srgbClr val="33CC33"/>
        </a:folHlink>
      </a:clrScheme>
      <a:clrMap bg1="lt1" tx1="dk1" bg2="lt2" tx2="dk2" accent1="accent1" accent2="accent2" accent3="accent3" accent4="accent4" accent5="accent5" accent6="accent6" hlink="hlink" folHlink="folHlink"/>
    </a:extraClrScheme>
    <a:extraClrScheme>
      <a:clrScheme name="CumminsSTD_WHITE_EBU 14">
        <a:dk1>
          <a:srgbClr val="000000"/>
        </a:dk1>
        <a:lt1>
          <a:srgbClr val="FFFFFF"/>
        </a:lt1>
        <a:dk2>
          <a:srgbClr val="000000"/>
        </a:dk2>
        <a:lt2>
          <a:srgbClr val="C0C0C0"/>
        </a:lt2>
        <a:accent1>
          <a:srgbClr val="EE2E24"/>
        </a:accent1>
        <a:accent2>
          <a:srgbClr val="5F5F5F"/>
        </a:accent2>
        <a:accent3>
          <a:srgbClr val="FFFFFF"/>
        </a:accent3>
        <a:accent4>
          <a:srgbClr val="000000"/>
        </a:accent4>
        <a:accent5>
          <a:srgbClr val="F5ADAC"/>
        </a:accent5>
        <a:accent6>
          <a:srgbClr val="555555"/>
        </a:accent6>
        <a:hlink>
          <a:srgbClr val="C0C0C0"/>
        </a:hlink>
        <a:folHlink>
          <a:srgbClr val="CC33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Theme1</Template>
  <TotalTime>2240</TotalTime>
  <Words>1052</Words>
  <Application>Microsoft Office PowerPoint</Application>
  <PresentationFormat>On-screen Show (4:3)</PresentationFormat>
  <Paragraphs>108</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Theme1</vt:lpstr>
      <vt:lpstr>Lessons and Applications in PEMS for on-highway Measurements</vt:lpstr>
      <vt:lpstr>Background (Experience and Equipment)</vt:lpstr>
      <vt:lpstr>Transporting Equipment to the Field</vt:lpstr>
      <vt:lpstr>Setup and Equipment Readiness</vt:lpstr>
      <vt:lpstr>Setup and Equipment Readiness (cont.)</vt:lpstr>
      <vt:lpstr>Raw Exhaust Handling</vt:lpstr>
      <vt:lpstr>Running Test</vt:lpstr>
      <vt:lpstr>Data Processing and Quality </vt:lpstr>
      <vt:lpstr>What can go wrong?</vt:lpstr>
      <vt:lpstr>What can go wrong? (cont.)</vt:lpstr>
      <vt:lpstr>What can go wrong? (cont.)</vt:lpstr>
      <vt:lpstr>What recommendations/ improvements should be made?</vt:lpstr>
      <vt:lpstr>Slide 13</vt:lpstr>
    </vt:vector>
  </TitlesOfParts>
  <Company>Cummins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 P Bowman</dc:creator>
  <cp:lastModifiedBy>John P Bowman</cp:lastModifiedBy>
  <cp:revision>128</cp:revision>
  <dcterms:created xsi:type="dcterms:W3CDTF">2012-03-21T13:25:23Z</dcterms:created>
  <dcterms:modified xsi:type="dcterms:W3CDTF">2012-03-29T14:09:16Z</dcterms:modified>
</cp:coreProperties>
</file>